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56" r:id="rId2"/>
    <p:sldId id="481" r:id="rId3"/>
    <p:sldId id="482" r:id="rId4"/>
    <p:sldId id="527" r:id="rId5"/>
    <p:sldId id="483" r:id="rId6"/>
    <p:sldId id="484" r:id="rId7"/>
    <p:sldId id="525" r:id="rId8"/>
    <p:sldId id="526" r:id="rId9"/>
    <p:sldId id="485" r:id="rId10"/>
    <p:sldId id="487" r:id="rId11"/>
    <p:sldId id="488" r:id="rId12"/>
    <p:sldId id="489" r:id="rId13"/>
    <p:sldId id="490" r:id="rId14"/>
    <p:sldId id="491" r:id="rId15"/>
    <p:sldId id="492" r:id="rId16"/>
    <p:sldId id="496" r:id="rId17"/>
    <p:sldId id="498" r:id="rId18"/>
    <p:sldId id="500" r:id="rId19"/>
    <p:sldId id="502" r:id="rId20"/>
    <p:sldId id="505" r:id="rId21"/>
    <p:sldId id="506" r:id="rId22"/>
    <p:sldId id="509" r:id="rId23"/>
    <p:sldId id="510" r:id="rId24"/>
    <p:sldId id="511" r:id="rId25"/>
    <p:sldId id="512" r:id="rId26"/>
    <p:sldId id="515" r:id="rId27"/>
    <p:sldId id="516" r:id="rId28"/>
    <p:sldId id="517" r:id="rId29"/>
    <p:sldId id="518" r:id="rId30"/>
    <p:sldId id="519" r:id="rId31"/>
    <p:sldId id="524" r:id="rId32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4D4D4D"/>
    <a:srgbClr val="969696"/>
    <a:srgbClr val="FF33CC"/>
    <a:srgbClr val="00FFFF"/>
    <a:srgbClr val="2B2B2B"/>
    <a:srgbClr val="CECEC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4701" autoAdjust="0"/>
  </p:normalViewPr>
  <p:slideViewPr>
    <p:cSldViewPr>
      <p:cViewPr varScale="1">
        <p:scale>
          <a:sx n="69" d="100"/>
          <a:sy n="69" d="100"/>
        </p:scale>
        <p:origin x="15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BDAF42F8-2DF3-4E1E-A547-92F657463E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hu-HU" altLang="hu-HU"/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0B1783FB-34FF-487D-ADF5-5BF25650A6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hu-HU" altLang="hu-HU"/>
              <a:t>Legg-Calvé-Perthes kór</a:t>
            </a:r>
          </a:p>
        </p:txBody>
      </p:sp>
      <p:sp>
        <p:nvSpPr>
          <p:cNvPr id="333828" name="Rectangle 4">
            <a:extLst>
              <a:ext uri="{FF2B5EF4-FFF2-40B4-BE49-F238E27FC236}">
                <a16:creationId xmlns:a16="http://schemas.microsoft.com/office/drawing/2014/main" id="{E33690CF-E097-4863-8113-87A9F61299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hu-HU" altLang="hu-HU"/>
          </a:p>
        </p:txBody>
      </p:sp>
      <p:sp>
        <p:nvSpPr>
          <p:cNvPr id="333829" name="Rectangle 5">
            <a:extLst>
              <a:ext uri="{FF2B5EF4-FFF2-40B4-BE49-F238E27FC236}">
                <a16:creationId xmlns:a16="http://schemas.microsoft.com/office/drawing/2014/main" id="{4F9506F4-86BD-4C2B-8C9A-EC32483E0C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DFEB6E-07A5-464B-AEEB-5ECAC2077C9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26">
            <a:extLst>
              <a:ext uri="{FF2B5EF4-FFF2-40B4-BE49-F238E27FC236}">
                <a16:creationId xmlns:a16="http://schemas.microsoft.com/office/drawing/2014/main" id="{CA40F292-3CFA-49F6-85B8-CED9008A1C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238595" name="Rectangle 1027">
            <a:extLst>
              <a:ext uri="{FF2B5EF4-FFF2-40B4-BE49-F238E27FC236}">
                <a16:creationId xmlns:a16="http://schemas.microsoft.com/office/drawing/2014/main" id="{86BBA2DC-9799-4D4A-827E-41B108185B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r>
              <a:rPr lang="hu-HU" altLang="hu-HU"/>
              <a:t>Legg-Calvé-Perthes kór</a:t>
            </a:r>
          </a:p>
        </p:txBody>
      </p:sp>
      <p:sp>
        <p:nvSpPr>
          <p:cNvPr id="238596" name="Rectangle 1028">
            <a:extLst>
              <a:ext uri="{FF2B5EF4-FFF2-40B4-BE49-F238E27FC236}">
                <a16:creationId xmlns:a16="http://schemas.microsoft.com/office/drawing/2014/main" id="{922D1373-E063-4463-8260-0B0AB75105E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8597" name="Rectangle 1029">
            <a:extLst>
              <a:ext uri="{FF2B5EF4-FFF2-40B4-BE49-F238E27FC236}">
                <a16:creationId xmlns:a16="http://schemas.microsoft.com/office/drawing/2014/main" id="{F1F3B72F-FDBB-4D5D-9A9B-64F837D7CC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238598" name="Rectangle 1030">
            <a:extLst>
              <a:ext uri="{FF2B5EF4-FFF2-40B4-BE49-F238E27FC236}">
                <a16:creationId xmlns:a16="http://schemas.microsoft.com/office/drawing/2014/main" id="{2287C7BB-7FDA-4740-B8D0-249EEDD487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238599" name="Rectangle 1031">
            <a:extLst>
              <a:ext uri="{FF2B5EF4-FFF2-40B4-BE49-F238E27FC236}">
                <a16:creationId xmlns:a16="http://schemas.microsoft.com/office/drawing/2014/main" id="{DFF47D38-26F1-4EF3-BB81-040529661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332DDC2-5E06-44E7-B9B0-F979DA62565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6C96D322-35FA-42CC-81E1-C7F7206B0D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7D07CC13-93A2-4000-876F-EA19778F9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3AA72F61-A09E-472B-BC36-7A1F8DF40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13434FBC-83A0-48A0-88AF-8395D0C4A6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C9932659-67F0-4427-A6C3-4999BB800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26E28FAF-1CEB-453E-B08D-3F8E7467E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62E881FE-18E2-4877-9F13-00CBC09A59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270A683D-BDA2-4AB3-81C3-D8F275E87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AD4C65C3-0046-4E8F-BBB7-FF2C14D0D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L. Perlick et al.  from Regensburg, Germany, JPO 2005, Consideraly reduced X-ray time, 6,2 sec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8E8C3659-9EB0-433F-AB9F-2F1A3404CB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71247006-97B0-4A95-A2E4-ACFA0795D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D7985041-39DB-420A-91CC-E7A9E5749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64033ACB-029A-4969-AF8E-1E32E4AC6A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B055CFCC-A517-4467-9025-D4B354549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07155056-5C02-40DA-A242-F516603F0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AD497598-8A15-411B-BC05-ED7E5C962C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11650" name="Rectangle 2">
            <a:extLst>
              <a:ext uri="{FF2B5EF4-FFF2-40B4-BE49-F238E27FC236}">
                <a16:creationId xmlns:a16="http://schemas.microsoft.com/office/drawing/2014/main" id="{E0B41388-D79E-4F63-973E-9C3F62CF8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62E3DC64-C20C-4D74-A2A6-E9B52B749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23B5D314-E3E7-4E94-AE14-9C182784DF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D703FF57-8DC8-4644-BA61-C473EF597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CB7A18D-A653-430F-933B-6CAC3FEF8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9BC04BF3-4F11-46BB-902C-4F4DD98265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1A6539E6-9E45-422D-B4EE-B39AC1218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12E1A67-3D0E-4BA5-B21B-7BC1DD2B4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08807D7E-E2E7-4277-A332-F23768623C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97818146-53A0-41C9-B46B-91C2A4738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F1B6EB47-25D7-4207-85F0-E1F0BAF9F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10509D54-24A8-4C35-9431-7B617BEBB8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FAA13376-2BB1-4A9F-8877-6D2151F32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F86AB119-5947-4D7B-A31D-A227B9A0B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8C140148-4B1C-4E54-8FE8-C4B34D67D4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256C7E7F-B503-42B6-BAC2-5FF25E2B7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31961BDC-C523-4399-88DD-A571AC9BB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CC660C2A-1EF7-498D-81B7-34103900EF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88F4542F-FF08-4E9D-8916-05EBABCF3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26A4FBF0-C059-4A0F-B6D2-6E41002AE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D7E491CE-CA37-4DE6-86F9-8D20D3E5D0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Legg-Calvé-Perthes kór</a:t>
            </a:r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D87E8BB1-5254-4C83-AEEB-8B2FCAE3B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9C1A0F30-A385-4A82-9BB2-0DB686076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Mikropolous et al. documented a progression in the slope of physis from birth through adolescence and increased slope in SCFE patients.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026">
            <a:extLst>
              <a:ext uri="{FF2B5EF4-FFF2-40B4-BE49-F238E27FC236}">
                <a16:creationId xmlns:a16="http://schemas.microsoft.com/office/drawing/2014/main" id="{7225DC4C-F94B-4AD8-923E-55E83B391A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1747" name="Group 1027">
              <a:extLst>
                <a:ext uri="{FF2B5EF4-FFF2-40B4-BE49-F238E27FC236}">
                  <a16:creationId xmlns:a16="http://schemas.microsoft.com/office/drawing/2014/main" id="{7A43D330-341A-4E5C-9E2B-914ACB73F7C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48" name="Freeform 1028">
                <a:extLst>
                  <a:ext uri="{FF2B5EF4-FFF2-40B4-BE49-F238E27FC236}">
                    <a16:creationId xmlns:a16="http://schemas.microsoft.com/office/drawing/2014/main" id="{AFBB29AA-F940-4287-A152-1D65B93ECF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49" name="Freeform 1029">
                <a:extLst>
                  <a:ext uri="{FF2B5EF4-FFF2-40B4-BE49-F238E27FC236}">
                    <a16:creationId xmlns:a16="http://schemas.microsoft.com/office/drawing/2014/main" id="{E0C93ECA-00A6-443A-8561-CFA5468C4F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50" name="Freeform 1030">
                <a:extLst>
                  <a:ext uri="{FF2B5EF4-FFF2-40B4-BE49-F238E27FC236}">
                    <a16:creationId xmlns:a16="http://schemas.microsoft.com/office/drawing/2014/main" id="{CB7391A5-525E-4F26-B4AD-D59223C896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51" name="Freeform 1031">
                <a:extLst>
                  <a:ext uri="{FF2B5EF4-FFF2-40B4-BE49-F238E27FC236}">
                    <a16:creationId xmlns:a16="http://schemas.microsoft.com/office/drawing/2014/main" id="{C403A71A-314C-45D0-A51D-FDD8EAF5EB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52" name="Freeform 1032">
                <a:extLst>
                  <a:ext uri="{FF2B5EF4-FFF2-40B4-BE49-F238E27FC236}">
                    <a16:creationId xmlns:a16="http://schemas.microsoft.com/office/drawing/2014/main" id="{14F06EAF-1D72-4EF1-8983-A791A97C21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1753" name="Freeform 1033">
              <a:extLst>
                <a:ext uri="{FF2B5EF4-FFF2-40B4-BE49-F238E27FC236}">
                  <a16:creationId xmlns:a16="http://schemas.microsoft.com/office/drawing/2014/main" id="{C5099BD8-286B-48F0-AB2B-3CAF518451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4" name="Freeform 1034">
              <a:extLst>
                <a:ext uri="{FF2B5EF4-FFF2-40B4-BE49-F238E27FC236}">
                  <a16:creationId xmlns:a16="http://schemas.microsoft.com/office/drawing/2014/main" id="{A83B6424-F159-4C2C-8AE4-62225DBFC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1755" name="Rectangle 1035">
            <a:extLst>
              <a:ext uri="{FF2B5EF4-FFF2-40B4-BE49-F238E27FC236}">
                <a16:creationId xmlns:a16="http://schemas.microsoft.com/office/drawing/2014/main" id="{BCA98734-08D8-4BB3-9191-89B375C4DF5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31756" name="Rectangle 1036">
            <a:extLst>
              <a:ext uri="{FF2B5EF4-FFF2-40B4-BE49-F238E27FC236}">
                <a16:creationId xmlns:a16="http://schemas.microsoft.com/office/drawing/2014/main" id="{40F43584-91FC-49C8-AA89-8A152273E6D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31757" name="Rectangle 1037">
            <a:extLst>
              <a:ext uri="{FF2B5EF4-FFF2-40B4-BE49-F238E27FC236}">
                <a16:creationId xmlns:a16="http://schemas.microsoft.com/office/drawing/2014/main" id="{2527FB5A-E659-46A8-BA49-918655C6524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1758" name="Rectangle 1038">
            <a:extLst>
              <a:ext uri="{FF2B5EF4-FFF2-40B4-BE49-F238E27FC236}">
                <a16:creationId xmlns:a16="http://schemas.microsoft.com/office/drawing/2014/main" id="{EB3F1A0F-A8AD-42FC-885E-58F39B9ED6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1759" name="Rectangle 1039">
            <a:extLst>
              <a:ext uri="{FF2B5EF4-FFF2-40B4-BE49-F238E27FC236}">
                <a16:creationId xmlns:a16="http://schemas.microsoft.com/office/drawing/2014/main" id="{0A163CE7-A40A-4428-8DAA-E6CEA8C0AB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202AB2-73E3-4FD1-B9FE-4B3B492C392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BEAEE8-464F-4763-882D-CF1D25FB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A453910-219C-49FC-83CD-455C28920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04BD77-52B1-41BC-B61C-30A3F80A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A843291-16BC-42E3-AA49-EC59CDB92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6507CA-DC00-40D9-B309-49C715917E2C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311EDC6-9B5F-4C49-AE98-09DFAC5F90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690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B630E44-C2CB-414A-8726-D0D9AB074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89E9D30-9306-409D-B26C-73793EB37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3DAD0B-9364-4ED5-9E57-2D8CC4BC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5C7CA86-25E4-4A55-8562-C39B8DBB4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69C1B8-9A1B-4EF8-9A2A-939F4FDCE7F0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7B4DFBA-A7E6-4EA5-8BD3-AFF092ABD2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717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705694-104A-46CF-A6BF-6BB85E15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903A71-FAB4-4AEF-9451-CCACBD6747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754D54D-544D-457C-BBDE-9C20746F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27CD7D-93FD-45B4-9742-A8F612C5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E27B71-45B4-47B1-978F-7BB0952A2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95CE34-F88B-47E9-B4DB-578F3CB01A70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A5166490-91AC-41CB-A051-41FC04944B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9359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200ED5-6939-46D8-9ECC-DFD67607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6E1BA7-98D3-43E8-AA49-12B51A0A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17BDA-9E99-4816-92FD-ADD78843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E51C467-B27C-49D6-BDB6-D8EA6784B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9D095A-63C3-4A5B-9825-38CE24224DCB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C96895-9090-4434-805C-0A9F6E530E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6242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F17D08-CBAF-48E6-85D0-6D6210FC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7D38467-B7A7-41C0-A531-7DBD07309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4CAEA6-290C-499D-BC95-C5AD83A3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903A4D5-269B-4F59-A442-4A0F5A23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27B744-E5AA-4502-A1E9-762D5F49311C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7C823F-46C0-4AEB-9C7F-E5E916A3A0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413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26B7A9-27F9-4530-ADEC-C2D75FA5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05B34C-E07A-4F8C-B45C-79D398348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2981CBF-1B31-4DB5-A6BE-DEAF7BBA1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9EE7E77-D9FF-4383-85B0-8EA6D576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F05A17-24F7-4741-93E3-0AA344479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572D9-0FAD-48FC-AD9A-A6DFF33DAF30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E3ADE442-470D-44D0-8522-4B5F01CC19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49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C8C9A4-1565-4DA8-87A4-9FDF2EBB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10F33BC-D19E-4E2D-8F9B-6935EB8D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7071C4E-4009-4F03-B80E-4CBEEE854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2FF7C9F-3FA1-4278-B505-BC4999DEA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561ED05-AF31-43F6-A027-BBFFC097A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141FA43-7D8E-47D7-86D1-DE093B28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070FD200-94E5-437B-9BD7-DB59B3911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D55F65-144F-43E6-9E87-A102B9223407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2F05AE3B-0492-485E-99F6-07A8D0111A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242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6B3DDF-BDDC-4A99-9BCE-D122DE98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DD27810-3B98-4CF3-94A4-64EA6E8B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C72B648-1989-439B-8527-1F0792A9EA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F9029D-811C-454C-A66B-66ADEB3B3698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21F50F-B7A8-49D5-88F3-1F5F6A79A0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085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DC8A40C-E623-46D0-BF73-9FDEADC6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444AEA2-8304-43A9-B426-77A3B9C8E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3569B-83DD-443C-8B07-9A5FD6B3FA1E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CA03A2-B62F-41D0-AFC4-29F4E24BDC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0284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DE8DEB-4461-47C0-8CD8-FDF8328B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5925AE-5710-4405-8053-68CCCC1A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77FD8CE-0034-4E26-86E4-5DFCCFE07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1FF3366-0933-432A-B9A5-E949D5FD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6ED64D-224F-4E6A-ABC1-F8610E13F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40DC6-106D-4B82-B6F3-776894714FB0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94E52560-30BD-420A-B374-6B05E2355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412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BD5F6C-B9CB-493F-8679-1353851C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0B5B213-E2CC-48B3-8B20-9103BD27E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B3BF179-E752-4490-BFD5-1D74168F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D8C29C1-22AB-4AA7-BB44-118F3241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F3C188-BB17-40E3-B8CC-A20E52B1C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B82EE-B157-4D6D-A09D-05EBDB84F06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D314B267-E9DC-419E-B1D7-8699549495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68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9A342D3-609B-4C69-ABE1-0BB2008B3D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7B3182B-F72C-4ECD-8AD7-51157D1E81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78F2F7E-6C9B-40A2-BC10-2DF6EE502C59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CAB47D66-09BA-4924-93DC-D8FC1E0CBA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725" name="Group 5">
              <a:extLst>
                <a:ext uri="{FF2B5EF4-FFF2-40B4-BE49-F238E27FC236}">
                  <a16:creationId xmlns:a16="http://schemas.microsoft.com/office/drawing/2014/main" id="{BE3150DC-61A2-49F9-ADE4-7063B4C74C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>
                <a:extLst>
                  <a:ext uri="{FF2B5EF4-FFF2-40B4-BE49-F238E27FC236}">
                    <a16:creationId xmlns:a16="http://schemas.microsoft.com/office/drawing/2014/main" id="{21F6A625-7CF2-405C-8CE2-09125887AA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727" name="Freeform 7">
                <a:extLst>
                  <a:ext uri="{FF2B5EF4-FFF2-40B4-BE49-F238E27FC236}">
                    <a16:creationId xmlns:a16="http://schemas.microsoft.com/office/drawing/2014/main" id="{2F88E9A3-E2D4-45C0-A0E0-10255EA89E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728" name="Freeform 8">
                <a:extLst>
                  <a:ext uri="{FF2B5EF4-FFF2-40B4-BE49-F238E27FC236}">
                    <a16:creationId xmlns:a16="http://schemas.microsoft.com/office/drawing/2014/main" id="{90AAC053-E274-44B5-BFBF-FD20669274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729" name="Freeform 9">
                <a:extLst>
                  <a:ext uri="{FF2B5EF4-FFF2-40B4-BE49-F238E27FC236}">
                    <a16:creationId xmlns:a16="http://schemas.microsoft.com/office/drawing/2014/main" id="{28306B5E-E62C-4164-A683-A8F14A1D5A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730" name="Freeform 10">
                <a:extLst>
                  <a:ext uri="{FF2B5EF4-FFF2-40B4-BE49-F238E27FC236}">
                    <a16:creationId xmlns:a16="http://schemas.microsoft.com/office/drawing/2014/main" id="{58413AC0-B04D-4378-A579-C6DC52E190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0731" name="Freeform 11">
              <a:extLst>
                <a:ext uri="{FF2B5EF4-FFF2-40B4-BE49-F238E27FC236}">
                  <a16:creationId xmlns:a16="http://schemas.microsoft.com/office/drawing/2014/main" id="{DAD2951B-7AFB-458F-9CB0-A48AB7A4CC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2" name="Freeform 12">
              <a:extLst>
                <a:ext uri="{FF2B5EF4-FFF2-40B4-BE49-F238E27FC236}">
                  <a16:creationId xmlns:a16="http://schemas.microsoft.com/office/drawing/2014/main" id="{D888FFDE-30FE-4906-91EA-64691CC50B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13AEBFDB-6046-464D-86D8-D33B5D2AA5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16525BC4-F0ED-4FE9-9565-AA8E7D9479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676BDE25-9DD0-41F2-9B92-949F5F4A3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ortho-u.net/images/blev7.jpg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ortho-u.net/images/blev8.jpg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0DCCA32-7933-4791-9882-F5DC795751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003300"/>
            <a:ext cx="7772400" cy="1920875"/>
          </a:xfrm>
        </p:spPr>
        <p:txBody>
          <a:bodyPr/>
          <a:lstStyle/>
          <a:p>
            <a:r>
              <a:rPr lang="hu-HU" altLang="hu-HU" sz="6600">
                <a:solidFill>
                  <a:schemeClr val="hlink"/>
                </a:solidFill>
              </a:rPr>
              <a:t>Gyermekkori csípőbetegségek</a:t>
            </a:r>
            <a:endParaRPr lang="hu-HU" altLang="hu-HU" sz="4800" i="1">
              <a:solidFill>
                <a:schemeClr val="hlink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7A9FF0E-877F-4938-B99D-7B8A881DF1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5300663"/>
            <a:ext cx="7200900" cy="1752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b="1"/>
              <a:t>Dr. Szőke György </a:t>
            </a:r>
          </a:p>
          <a:p>
            <a:r>
              <a:rPr lang="hu-HU" altLang="hu-HU" sz="2400" b="1"/>
              <a:t>Semmelweis Egyetem Ortopédiai Klinika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F5421FF1-0F86-4F83-A93B-514A5E0121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630238"/>
            <a:ext cx="854075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>
                <a:solidFill>
                  <a:srgbClr val="FFFF00"/>
                </a:solidFill>
              </a:rPr>
              <a:t>Anatómiai és élettani sajátosságok</a:t>
            </a: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1F41479C-AD2E-4EE5-B408-3D07CE335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1962150"/>
            <a:ext cx="7443787" cy="39401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2800"/>
              <a:t>A periosteum vastagságának csökkenése a csontos érés idejére</a:t>
            </a:r>
          </a:p>
          <a:p>
            <a:r>
              <a:rPr lang="hu-HU" altLang="hu-HU" sz="2800"/>
              <a:t>Az elcsúszás a serdülőkori növekedési hullám csúcspontjához kötött</a:t>
            </a:r>
          </a:p>
          <a:p>
            <a:r>
              <a:rPr lang="hu-HU" altLang="hu-HU" sz="2800"/>
              <a:t>A fej-nyak területének retroversiója</a:t>
            </a:r>
          </a:p>
          <a:p>
            <a:r>
              <a:rPr lang="hu-HU" altLang="hu-HU" sz="2800"/>
              <a:t>A femur növekési porcának fokozatos	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	ferdülése</a:t>
            </a:r>
          </a:p>
          <a:p>
            <a:r>
              <a:rPr lang="hu-HU" altLang="hu-HU" sz="2800"/>
              <a:t>Kövérség ! ( &gt; 97 percentile)</a:t>
            </a:r>
          </a:p>
        </p:txBody>
      </p:sp>
      <p:sp>
        <p:nvSpPr>
          <p:cNvPr id="418820" name="Text Box 4">
            <a:extLst>
              <a:ext uri="{FF2B5EF4-FFF2-40B4-BE49-F238E27FC236}">
                <a16:creationId xmlns:a16="http://schemas.microsoft.com/office/drawing/2014/main" id="{FC7351EF-14A9-4951-97AC-8FCFDDE4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18821" name="Rectangle 5">
            <a:extLst>
              <a:ext uri="{FF2B5EF4-FFF2-40B4-BE49-F238E27FC236}">
                <a16:creationId xmlns:a16="http://schemas.microsoft.com/office/drawing/2014/main" id="{9B791631-6B04-47A8-80C2-3E1546A50C0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958013" y="3455988"/>
            <a:ext cx="2006600" cy="3213100"/>
          </a:xfrm>
          <a:prstGeom prst="rect">
            <a:avLst/>
          </a:prstGeom>
          <a:blipFill dpi="0" rotWithShape="1">
            <a:blip r:embed="rId3"/>
            <a:srcRect/>
            <a:stretch>
              <a:fillRect r="-7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C9601A18-0D09-4855-8D79-15160F08EB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>
                <a:solidFill>
                  <a:srgbClr val="FFFF00"/>
                </a:solidFill>
              </a:rPr>
              <a:t>Anatómiai és élettani sajátosságok</a:t>
            </a: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7820E827-F602-477A-B6A1-DDF1E02A1F0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284663" y="1268413"/>
            <a:ext cx="4392612" cy="5256212"/>
          </a:xfrm>
          <a:prstGeom prst="rect">
            <a:avLst/>
          </a:prstGeom>
          <a:blipFill dpi="0" rotWithShape="1">
            <a:blip r:embed="rId2"/>
            <a:srcRect/>
            <a:stretch>
              <a:fillRect b="-1811"/>
            </a:stretch>
          </a:blip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868" name="Rectangle 4">
            <a:extLst>
              <a:ext uri="{FF2B5EF4-FFF2-40B4-BE49-F238E27FC236}">
                <a16:creationId xmlns:a16="http://schemas.microsoft.com/office/drawing/2014/main" id="{8B970222-E101-49DE-AA6D-C10484CA289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492500" y="3357563"/>
            <a:ext cx="2160588" cy="3311525"/>
          </a:xfrm>
          <a:prstGeom prst="rect">
            <a:avLst/>
          </a:prstGeom>
          <a:blipFill dpi="0" rotWithShape="1">
            <a:blip r:embed="rId3"/>
            <a:srcRect/>
            <a:stretch>
              <a:fillRect b="-1900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869" name="Text Box 5">
            <a:extLst>
              <a:ext uri="{FF2B5EF4-FFF2-40B4-BE49-F238E27FC236}">
                <a16:creationId xmlns:a16="http://schemas.microsoft.com/office/drawing/2014/main" id="{DB761FB8-130A-48B1-A475-A9CA8FAB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20870" name="Text Box 6">
            <a:extLst>
              <a:ext uri="{FF2B5EF4-FFF2-40B4-BE49-F238E27FC236}">
                <a16:creationId xmlns:a16="http://schemas.microsoft.com/office/drawing/2014/main" id="{CE9894E0-6007-40B9-8085-E399CE69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5954713"/>
            <a:ext cx="1744662" cy="5270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Epiphyses detached</a:t>
            </a:r>
          </a:p>
          <a:p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posterior view</a:t>
            </a:r>
          </a:p>
        </p:txBody>
      </p:sp>
      <p:sp>
        <p:nvSpPr>
          <p:cNvPr id="420871" name="Text Box 7">
            <a:extLst>
              <a:ext uri="{FF2B5EF4-FFF2-40B4-BE49-F238E27FC236}">
                <a16:creationId xmlns:a16="http://schemas.microsoft.com/office/drawing/2014/main" id="{9EC1824B-9A81-480C-98C2-0E20D603D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628775"/>
            <a:ext cx="1001713" cy="5270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Greater</a:t>
            </a:r>
          </a:p>
          <a:p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trochanter</a:t>
            </a:r>
          </a:p>
        </p:txBody>
      </p:sp>
      <p:sp>
        <p:nvSpPr>
          <p:cNvPr id="420872" name="Text Box 8">
            <a:extLst>
              <a:ext uri="{FF2B5EF4-FFF2-40B4-BE49-F238E27FC236}">
                <a16:creationId xmlns:a16="http://schemas.microsoft.com/office/drawing/2014/main" id="{25F49EEC-D07B-48B1-B122-752F3A182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2914650"/>
            <a:ext cx="919163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Epiphysis</a:t>
            </a:r>
          </a:p>
        </p:txBody>
      </p:sp>
      <p:sp>
        <p:nvSpPr>
          <p:cNvPr id="420873" name="Text Box 9">
            <a:extLst>
              <a:ext uri="{FF2B5EF4-FFF2-40B4-BE49-F238E27FC236}">
                <a16:creationId xmlns:a16="http://schemas.microsoft.com/office/drawing/2014/main" id="{2B378063-35CD-4CEB-934D-072F69B6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6302375"/>
            <a:ext cx="1296988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Posterior view</a:t>
            </a:r>
          </a:p>
        </p:txBody>
      </p:sp>
      <p:sp>
        <p:nvSpPr>
          <p:cNvPr id="420874" name="Line 10">
            <a:extLst>
              <a:ext uri="{FF2B5EF4-FFF2-40B4-BE49-F238E27FC236}">
                <a16:creationId xmlns:a16="http://schemas.microsoft.com/office/drawing/2014/main" id="{9FBB3D70-2F02-4C00-ADEA-850B6633BC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1538" y="2411413"/>
            <a:ext cx="0" cy="5032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875" name="Line 11">
            <a:extLst>
              <a:ext uri="{FF2B5EF4-FFF2-40B4-BE49-F238E27FC236}">
                <a16:creationId xmlns:a16="http://schemas.microsoft.com/office/drawing/2014/main" id="{1EDC6592-EC61-46C1-80C7-20581C4CA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4863" y="1989138"/>
            <a:ext cx="2873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205BB9EA-4CC6-42CE-9FBD-067686941B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69875"/>
            <a:ext cx="8540750" cy="1143000"/>
          </a:xfrm>
        </p:spPr>
        <p:txBody>
          <a:bodyPr/>
          <a:lstStyle/>
          <a:p>
            <a:r>
              <a:rPr lang="hu-HU" altLang="hu-HU" sz="4000">
                <a:solidFill>
                  <a:srgbClr val="FFFF00"/>
                </a:solidFill>
              </a:rPr>
              <a:t>Anatómiai és élettani tulajdonságok</a:t>
            </a:r>
          </a:p>
        </p:txBody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6BD83F83-E6E0-492F-8C0E-09D95A59CD8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722938" y="1628775"/>
            <a:ext cx="3097212" cy="2176463"/>
          </a:xfrm>
          <a:prstGeom prst="rect">
            <a:avLst/>
          </a:prstGeom>
          <a:blipFill dpi="0" rotWithShape="1">
            <a:blip r:embed="rId2"/>
            <a:srcRect/>
            <a:stretch>
              <a:fillRect b="-3764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892" name="Rectangle 4">
            <a:extLst>
              <a:ext uri="{FF2B5EF4-FFF2-40B4-BE49-F238E27FC236}">
                <a16:creationId xmlns:a16="http://schemas.microsoft.com/office/drawing/2014/main" id="{1A8C277C-0A92-45BE-B254-8CCBAE59479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708400" y="2205038"/>
            <a:ext cx="3384550" cy="2185987"/>
          </a:xfrm>
          <a:prstGeom prst="rect">
            <a:avLst/>
          </a:prstGeom>
          <a:blipFill dpi="0" rotWithShape="1">
            <a:blip r:embed="rId3"/>
            <a:srcRect/>
            <a:stretch>
              <a:fillRect b="-4832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893" name="Rectangle 5">
            <a:extLst>
              <a:ext uri="{FF2B5EF4-FFF2-40B4-BE49-F238E27FC236}">
                <a16:creationId xmlns:a16="http://schemas.microsoft.com/office/drawing/2014/main" id="{5FD7868F-7B98-4B39-BA06-9578664F7E0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692275" y="2924175"/>
            <a:ext cx="3527425" cy="2138363"/>
          </a:xfrm>
          <a:prstGeom prst="rect">
            <a:avLst/>
          </a:prstGeom>
          <a:blipFill dpi="0" rotWithShape="1">
            <a:blip r:embed="rId4"/>
            <a:srcRect/>
            <a:stretch>
              <a:fillRect b="-7223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894" name="Rectangle 6">
            <a:extLst>
              <a:ext uri="{FF2B5EF4-FFF2-40B4-BE49-F238E27FC236}">
                <a16:creationId xmlns:a16="http://schemas.microsoft.com/office/drawing/2014/main" id="{98FC5834-A6B8-455B-8486-C48A5D53B30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50825" y="3500438"/>
            <a:ext cx="3025775" cy="2014537"/>
          </a:xfrm>
          <a:prstGeom prst="rect">
            <a:avLst/>
          </a:prstGeom>
          <a:blipFill dpi="0" rotWithShape="1">
            <a:blip r:embed="rId5"/>
            <a:srcRect/>
            <a:stretch>
              <a:fillRect b="-779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895" name="Rectangle 7">
            <a:extLst>
              <a:ext uri="{FF2B5EF4-FFF2-40B4-BE49-F238E27FC236}">
                <a16:creationId xmlns:a16="http://schemas.microsoft.com/office/drawing/2014/main" id="{74D794F9-6215-446F-B5B6-BC7321BC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3509963"/>
            <a:ext cx="1439862" cy="1444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1896" name="Rectangle 8">
            <a:extLst>
              <a:ext uri="{FF2B5EF4-FFF2-40B4-BE49-F238E27FC236}">
                <a16:creationId xmlns:a16="http://schemas.microsoft.com/office/drawing/2014/main" id="{B6DDDD46-BCE4-45ED-A523-F6436476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1641475"/>
            <a:ext cx="360363" cy="14287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1897" name="AutoShape 9">
            <a:extLst>
              <a:ext uri="{FF2B5EF4-FFF2-40B4-BE49-F238E27FC236}">
                <a16:creationId xmlns:a16="http://schemas.microsoft.com/office/drawing/2014/main" id="{094F5D35-1D26-4150-8EA1-0862078B5D0A}"/>
              </a:ext>
            </a:extLst>
          </p:cNvPr>
          <p:cNvSpPr>
            <a:spLocks noChangeArrowheads="1"/>
          </p:cNvSpPr>
          <p:nvPr/>
        </p:nvSpPr>
        <p:spPr bwMode="auto">
          <a:xfrm rot="2528065">
            <a:off x="2185988" y="4240213"/>
            <a:ext cx="279400" cy="431800"/>
          </a:xfrm>
          <a:prstGeom prst="upArrow">
            <a:avLst>
              <a:gd name="adj1" fmla="val 50000"/>
              <a:gd name="adj2" fmla="val 386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1898" name="AutoShape 10">
            <a:extLst>
              <a:ext uri="{FF2B5EF4-FFF2-40B4-BE49-F238E27FC236}">
                <a16:creationId xmlns:a16="http://schemas.microsoft.com/office/drawing/2014/main" id="{992AA8E7-C345-4525-A451-4E2E06172AFA}"/>
              </a:ext>
            </a:extLst>
          </p:cNvPr>
          <p:cNvSpPr>
            <a:spLocks noChangeArrowheads="1"/>
          </p:cNvSpPr>
          <p:nvPr/>
        </p:nvSpPr>
        <p:spPr bwMode="auto">
          <a:xfrm rot="2528065">
            <a:off x="3995738" y="3644900"/>
            <a:ext cx="330200" cy="431800"/>
          </a:xfrm>
          <a:prstGeom prst="upArrow">
            <a:avLst>
              <a:gd name="adj1" fmla="val 50000"/>
              <a:gd name="adj2" fmla="val 32692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1899" name="AutoShape 11">
            <a:extLst>
              <a:ext uri="{FF2B5EF4-FFF2-40B4-BE49-F238E27FC236}">
                <a16:creationId xmlns:a16="http://schemas.microsoft.com/office/drawing/2014/main" id="{A6E1B36F-B566-4EB5-B9BF-D671E81F11F8}"/>
              </a:ext>
            </a:extLst>
          </p:cNvPr>
          <p:cNvSpPr>
            <a:spLocks noChangeArrowheads="1"/>
          </p:cNvSpPr>
          <p:nvPr/>
        </p:nvSpPr>
        <p:spPr bwMode="auto">
          <a:xfrm rot="13277162">
            <a:off x="6218238" y="2366963"/>
            <a:ext cx="330200" cy="431800"/>
          </a:xfrm>
          <a:prstGeom prst="upArrow">
            <a:avLst>
              <a:gd name="adj1" fmla="val 50000"/>
              <a:gd name="adj2" fmla="val 32692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1900" name="AutoShape 12">
            <a:extLst>
              <a:ext uri="{FF2B5EF4-FFF2-40B4-BE49-F238E27FC236}">
                <a16:creationId xmlns:a16="http://schemas.microsoft.com/office/drawing/2014/main" id="{C41BEFC7-0050-4424-8206-0EFD2EB8640A}"/>
              </a:ext>
            </a:extLst>
          </p:cNvPr>
          <p:cNvSpPr>
            <a:spLocks noChangeArrowheads="1"/>
          </p:cNvSpPr>
          <p:nvPr/>
        </p:nvSpPr>
        <p:spPr bwMode="auto">
          <a:xfrm rot="13277162">
            <a:off x="8172450" y="1700213"/>
            <a:ext cx="330200" cy="431800"/>
          </a:xfrm>
          <a:prstGeom prst="upArrow">
            <a:avLst>
              <a:gd name="adj1" fmla="val 50000"/>
              <a:gd name="adj2" fmla="val 32692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1901" name="Text Box 13">
            <a:extLst>
              <a:ext uri="{FF2B5EF4-FFF2-40B4-BE49-F238E27FC236}">
                <a16:creationId xmlns:a16="http://schemas.microsoft.com/office/drawing/2014/main" id="{A64B2D42-E3FD-4494-AC66-61CB206A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21902" name="Rectangle 14">
            <a:extLst>
              <a:ext uri="{FF2B5EF4-FFF2-40B4-BE49-F238E27FC236}">
                <a16:creationId xmlns:a16="http://schemas.microsoft.com/office/drawing/2014/main" id="{6641C5D8-D454-4B30-B7E5-48F4D4D5A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40750" cy="44989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/>
              <a:t>	</a:t>
            </a:r>
            <a:r>
              <a:rPr lang="hu-HU" altLang="hu-HU" sz="2400"/>
              <a:t>A femur proximális physisének változóan hullámzó jellege</a:t>
            </a:r>
          </a:p>
        </p:txBody>
      </p:sp>
      <p:sp>
        <p:nvSpPr>
          <p:cNvPr id="421903" name="Freeform 15">
            <a:extLst>
              <a:ext uri="{FF2B5EF4-FFF2-40B4-BE49-F238E27FC236}">
                <a16:creationId xmlns:a16="http://schemas.microsoft.com/office/drawing/2014/main" id="{BB30D1D5-753C-43F4-ABE1-307BB4A03190}"/>
              </a:ext>
            </a:extLst>
          </p:cNvPr>
          <p:cNvSpPr>
            <a:spLocks/>
          </p:cNvSpPr>
          <p:nvPr/>
        </p:nvSpPr>
        <p:spPr bwMode="auto">
          <a:xfrm>
            <a:off x="858838" y="3644900"/>
            <a:ext cx="688975" cy="381000"/>
          </a:xfrm>
          <a:custGeom>
            <a:avLst/>
            <a:gdLst>
              <a:gd name="T0" fmla="*/ 0 w 434"/>
              <a:gd name="T1" fmla="*/ 32 h 240"/>
              <a:gd name="T2" fmla="*/ 47 w 434"/>
              <a:gd name="T3" fmla="*/ 5 h 240"/>
              <a:gd name="T4" fmla="*/ 74 w 434"/>
              <a:gd name="T5" fmla="*/ 3 h 240"/>
              <a:gd name="T6" fmla="*/ 90 w 434"/>
              <a:gd name="T7" fmla="*/ 11 h 240"/>
              <a:gd name="T8" fmla="*/ 98 w 434"/>
              <a:gd name="T9" fmla="*/ 72 h 240"/>
              <a:gd name="T10" fmla="*/ 108 w 434"/>
              <a:gd name="T11" fmla="*/ 80 h 240"/>
              <a:gd name="T12" fmla="*/ 146 w 434"/>
              <a:gd name="T13" fmla="*/ 74 h 240"/>
              <a:gd name="T14" fmla="*/ 174 w 434"/>
              <a:gd name="T15" fmla="*/ 53 h 240"/>
              <a:gd name="T16" fmla="*/ 200 w 434"/>
              <a:gd name="T17" fmla="*/ 56 h 240"/>
              <a:gd name="T18" fmla="*/ 201 w 434"/>
              <a:gd name="T19" fmla="*/ 68 h 240"/>
              <a:gd name="T20" fmla="*/ 204 w 434"/>
              <a:gd name="T21" fmla="*/ 83 h 240"/>
              <a:gd name="T22" fmla="*/ 215 w 434"/>
              <a:gd name="T23" fmla="*/ 117 h 240"/>
              <a:gd name="T24" fmla="*/ 233 w 434"/>
              <a:gd name="T25" fmla="*/ 123 h 240"/>
              <a:gd name="T26" fmla="*/ 281 w 434"/>
              <a:gd name="T27" fmla="*/ 108 h 240"/>
              <a:gd name="T28" fmla="*/ 311 w 434"/>
              <a:gd name="T29" fmla="*/ 131 h 240"/>
              <a:gd name="T30" fmla="*/ 329 w 434"/>
              <a:gd name="T31" fmla="*/ 174 h 240"/>
              <a:gd name="T32" fmla="*/ 363 w 434"/>
              <a:gd name="T33" fmla="*/ 176 h 240"/>
              <a:gd name="T34" fmla="*/ 383 w 434"/>
              <a:gd name="T35" fmla="*/ 170 h 240"/>
              <a:gd name="T36" fmla="*/ 410 w 434"/>
              <a:gd name="T37" fmla="*/ 161 h 240"/>
              <a:gd name="T38" fmla="*/ 425 w 434"/>
              <a:gd name="T39" fmla="*/ 174 h 240"/>
              <a:gd name="T40" fmla="*/ 434 w 434"/>
              <a:gd name="T4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4" h="240">
                <a:moveTo>
                  <a:pt x="0" y="32"/>
                </a:moveTo>
                <a:cubicBezTo>
                  <a:pt x="17" y="25"/>
                  <a:pt x="28" y="8"/>
                  <a:pt x="47" y="5"/>
                </a:cubicBezTo>
                <a:cubicBezTo>
                  <a:pt x="57" y="0"/>
                  <a:pt x="62" y="2"/>
                  <a:pt x="74" y="3"/>
                </a:cubicBezTo>
                <a:cubicBezTo>
                  <a:pt x="84" y="5"/>
                  <a:pt x="82" y="7"/>
                  <a:pt x="90" y="11"/>
                </a:cubicBezTo>
                <a:cubicBezTo>
                  <a:pt x="99" y="29"/>
                  <a:pt x="85" y="55"/>
                  <a:pt x="98" y="72"/>
                </a:cubicBezTo>
                <a:cubicBezTo>
                  <a:pt x="99" y="79"/>
                  <a:pt x="102" y="77"/>
                  <a:pt x="108" y="80"/>
                </a:cubicBezTo>
                <a:cubicBezTo>
                  <a:pt x="121" y="78"/>
                  <a:pt x="133" y="76"/>
                  <a:pt x="146" y="74"/>
                </a:cubicBezTo>
                <a:cubicBezTo>
                  <a:pt x="155" y="67"/>
                  <a:pt x="166" y="61"/>
                  <a:pt x="174" y="53"/>
                </a:cubicBezTo>
                <a:cubicBezTo>
                  <a:pt x="183" y="54"/>
                  <a:pt x="192" y="52"/>
                  <a:pt x="200" y="56"/>
                </a:cubicBezTo>
                <a:cubicBezTo>
                  <a:pt x="204" y="58"/>
                  <a:pt x="200" y="64"/>
                  <a:pt x="201" y="68"/>
                </a:cubicBezTo>
                <a:cubicBezTo>
                  <a:pt x="202" y="73"/>
                  <a:pt x="204" y="83"/>
                  <a:pt x="204" y="83"/>
                </a:cubicBezTo>
                <a:cubicBezTo>
                  <a:pt x="206" y="109"/>
                  <a:pt x="197" y="113"/>
                  <a:pt x="215" y="117"/>
                </a:cubicBezTo>
                <a:cubicBezTo>
                  <a:pt x="221" y="122"/>
                  <a:pt x="225" y="122"/>
                  <a:pt x="233" y="123"/>
                </a:cubicBezTo>
                <a:cubicBezTo>
                  <a:pt x="251" y="120"/>
                  <a:pt x="263" y="112"/>
                  <a:pt x="281" y="108"/>
                </a:cubicBezTo>
                <a:cubicBezTo>
                  <a:pt x="305" y="111"/>
                  <a:pt x="304" y="110"/>
                  <a:pt x="311" y="131"/>
                </a:cubicBezTo>
                <a:cubicBezTo>
                  <a:pt x="313" y="160"/>
                  <a:pt x="305" y="169"/>
                  <a:pt x="329" y="174"/>
                </a:cubicBezTo>
                <a:cubicBezTo>
                  <a:pt x="342" y="181"/>
                  <a:pt x="347" y="178"/>
                  <a:pt x="363" y="176"/>
                </a:cubicBezTo>
                <a:cubicBezTo>
                  <a:pt x="351" y="180"/>
                  <a:pt x="379" y="171"/>
                  <a:pt x="383" y="170"/>
                </a:cubicBezTo>
                <a:cubicBezTo>
                  <a:pt x="390" y="165"/>
                  <a:pt x="401" y="162"/>
                  <a:pt x="410" y="161"/>
                </a:cubicBezTo>
                <a:cubicBezTo>
                  <a:pt x="415" y="166"/>
                  <a:pt x="418" y="173"/>
                  <a:pt x="425" y="174"/>
                </a:cubicBezTo>
                <a:cubicBezTo>
                  <a:pt x="430" y="202"/>
                  <a:pt x="434" y="207"/>
                  <a:pt x="434" y="2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904" name="Freeform 16">
            <a:extLst>
              <a:ext uri="{FF2B5EF4-FFF2-40B4-BE49-F238E27FC236}">
                <a16:creationId xmlns:a16="http://schemas.microsoft.com/office/drawing/2014/main" id="{E969C37C-B55A-470A-969A-54DFBBE1CA04}"/>
              </a:ext>
            </a:extLst>
          </p:cNvPr>
          <p:cNvSpPr>
            <a:spLocks/>
          </p:cNvSpPr>
          <p:nvPr/>
        </p:nvSpPr>
        <p:spPr bwMode="auto">
          <a:xfrm>
            <a:off x="4794250" y="2300288"/>
            <a:ext cx="695325" cy="427037"/>
          </a:xfrm>
          <a:custGeom>
            <a:avLst/>
            <a:gdLst>
              <a:gd name="T0" fmla="*/ 0 w 438"/>
              <a:gd name="T1" fmla="*/ 0 h 269"/>
              <a:gd name="T2" fmla="*/ 36 w 438"/>
              <a:gd name="T3" fmla="*/ 6 h 269"/>
              <a:gd name="T4" fmla="*/ 54 w 438"/>
              <a:gd name="T5" fmla="*/ 9 h 269"/>
              <a:gd name="T6" fmla="*/ 66 w 438"/>
              <a:gd name="T7" fmla="*/ 11 h 269"/>
              <a:gd name="T8" fmla="*/ 102 w 438"/>
              <a:gd name="T9" fmla="*/ 23 h 269"/>
              <a:gd name="T10" fmla="*/ 118 w 438"/>
              <a:gd name="T11" fmla="*/ 36 h 269"/>
              <a:gd name="T12" fmla="*/ 145 w 438"/>
              <a:gd name="T13" fmla="*/ 54 h 269"/>
              <a:gd name="T14" fmla="*/ 172 w 438"/>
              <a:gd name="T15" fmla="*/ 72 h 269"/>
              <a:gd name="T16" fmla="*/ 195 w 438"/>
              <a:gd name="T17" fmla="*/ 77 h 269"/>
              <a:gd name="T18" fmla="*/ 226 w 438"/>
              <a:gd name="T19" fmla="*/ 90 h 269"/>
              <a:gd name="T20" fmla="*/ 249 w 438"/>
              <a:gd name="T21" fmla="*/ 98 h 269"/>
              <a:gd name="T22" fmla="*/ 261 w 438"/>
              <a:gd name="T23" fmla="*/ 108 h 269"/>
              <a:gd name="T24" fmla="*/ 294 w 438"/>
              <a:gd name="T25" fmla="*/ 135 h 269"/>
              <a:gd name="T26" fmla="*/ 312 w 438"/>
              <a:gd name="T27" fmla="*/ 150 h 269"/>
              <a:gd name="T28" fmla="*/ 348 w 438"/>
              <a:gd name="T29" fmla="*/ 161 h 269"/>
              <a:gd name="T30" fmla="*/ 364 w 438"/>
              <a:gd name="T31" fmla="*/ 183 h 269"/>
              <a:gd name="T32" fmla="*/ 390 w 438"/>
              <a:gd name="T33" fmla="*/ 204 h 269"/>
              <a:gd name="T34" fmla="*/ 402 w 438"/>
              <a:gd name="T35" fmla="*/ 215 h 269"/>
              <a:gd name="T36" fmla="*/ 424 w 438"/>
              <a:gd name="T37" fmla="*/ 236 h 269"/>
              <a:gd name="T38" fmla="*/ 438 w 438"/>
              <a:gd name="T3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8" h="269">
                <a:moveTo>
                  <a:pt x="0" y="0"/>
                </a:moveTo>
                <a:cubicBezTo>
                  <a:pt x="12" y="2"/>
                  <a:pt x="24" y="4"/>
                  <a:pt x="36" y="6"/>
                </a:cubicBezTo>
                <a:cubicBezTo>
                  <a:pt x="42" y="7"/>
                  <a:pt x="48" y="8"/>
                  <a:pt x="54" y="9"/>
                </a:cubicBezTo>
                <a:cubicBezTo>
                  <a:pt x="58" y="10"/>
                  <a:pt x="66" y="11"/>
                  <a:pt x="66" y="11"/>
                </a:cubicBezTo>
                <a:cubicBezTo>
                  <a:pt x="82" y="19"/>
                  <a:pt x="81" y="21"/>
                  <a:pt x="102" y="23"/>
                </a:cubicBezTo>
                <a:cubicBezTo>
                  <a:pt x="103" y="32"/>
                  <a:pt x="110" y="35"/>
                  <a:pt x="118" y="36"/>
                </a:cubicBezTo>
                <a:cubicBezTo>
                  <a:pt x="127" y="42"/>
                  <a:pt x="136" y="48"/>
                  <a:pt x="145" y="54"/>
                </a:cubicBezTo>
                <a:cubicBezTo>
                  <a:pt x="151" y="63"/>
                  <a:pt x="162" y="70"/>
                  <a:pt x="172" y="72"/>
                </a:cubicBezTo>
                <a:cubicBezTo>
                  <a:pt x="179" y="75"/>
                  <a:pt x="187" y="75"/>
                  <a:pt x="195" y="77"/>
                </a:cubicBezTo>
                <a:cubicBezTo>
                  <a:pt x="206" y="85"/>
                  <a:pt x="211" y="89"/>
                  <a:pt x="226" y="90"/>
                </a:cubicBezTo>
                <a:cubicBezTo>
                  <a:pt x="234" y="93"/>
                  <a:pt x="241" y="95"/>
                  <a:pt x="249" y="98"/>
                </a:cubicBezTo>
                <a:cubicBezTo>
                  <a:pt x="253" y="103"/>
                  <a:pt x="256" y="105"/>
                  <a:pt x="261" y="108"/>
                </a:cubicBezTo>
                <a:cubicBezTo>
                  <a:pt x="269" y="119"/>
                  <a:pt x="283" y="127"/>
                  <a:pt x="294" y="135"/>
                </a:cubicBezTo>
                <a:cubicBezTo>
                  <a:pt x="302" y="140"/>
                  <a:pt x="303" y="148"/>
                  <a:pt x="312" y="150"/>
                </a:cubicBezTo>
                <a:cubicBezTo>
                  <a:pt x="322" y="158"/>
                  <a:pt x="336" y="154"/>
                  <a:pt x="348" y="161"/>
                </a:cubicBezTo>
                <a:cubicBezTo>
                  <a:pt x="354" y="169"/>
                  <a:pt x="356" y="177"/>
                  <a:pt x="364" y="183"/>
                </a:cubicBezTo>
                <a:cubicBezTo>
                  <a:pt x="369" y="192"/>
                  <a:pt x="381" y="199"/>
                  <a:pt x="390" y="204"/>
                </a:cubicBezTo>
                <a:cubicBezTo>
                  <a:pt x="398" y="214"/>
                  <a:pt x="393" y="212"/>
                  <a:pt x="402" y="215"/>
                </a:cubicBezTo>
                <a:cubicBezTo>
                  <a:pt x="408" y="223"/>
                  <a:pt x="424" y="236"/>
                  <a:pt x="424" y="236"/>
                </a:cubicBezTo>
                <a:cubicBezTo>
                  <a:pt x="431" y="250"/>
                  <a:pt x="438" y="252"/>
                  <a:pt x="438" y="26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905" name="Freeform 17">
            <a:extLst>
              <a:ext uri="{FF2B5EF4-FFF2-40B4-BE49-F238E27FC236}">
                <a16:creationId xmlns:a16="http://schemas.microsoft.com/office/drawing/2014/main" id="{3D82A927-7337-4850-9F24-F8579F06CA70}"/>
              </a:ext>
            </a:extLst>
          </p:cNvPr>
          <p:cNvSpPr>
            <a:spLocks/>
          </p:cNvSpPr>
          <p:nvPr/>
        </p:nvSpPr>
        <p:spPr bwMode="auto">
          <a:xfrm>
            <a:off x="2649538" y="3049588"/>
            <a:ext cx="688975" cy="381000"/>
          </a:xfrm>
          <a:custGeom>
            <a:avLst/>
            <a:gdLst>
              <a:gd name="T0" fmla="*/ 0 w 434"/>
              <a:gd name="T1" fmla="*/ 32 h 240"/>
              <a:gd name="T2" fmla="*/ 47 w 434"/>
              <a:gd name="T3" fmla="*/ 5 h 240"/>
              <a:gd name="T4" fmla="*/ 74 w 434"/>
              <a:gd name="T5" fmla="*/ 3 h 240"/>
              <a:gd name="T6" fmla="*/ 90 w 434"/>
              <a:gd name="T7" fmla="*/ 11 h 240"/>
              <a:gd name="T8" fmla="*/ 98 w 434"/>
              <a:gd name="T9" fmla="*/ 72 h 240"/>
              <a:gd name="T10" fmla="*/ 108 w 434"/>
              <a:gd name="T11" fmla="*/ 80 h 240"/>
              <a:gd name="T12" fmla="*/ 146 w 434"/>
              <a:gd name="T13" fmla="*/ 74 h 240"/>
              <a:gd name="T14" fmla="*/ 174 w 434"/>
              <a:gd name="T15" fmla="*/ 53 h 240"/>
              <a:gd name="T16" fmla="*/ 200 w 434"/>
              <a:gd name="T17" fmla="*/ 56 h 240"/>
              <a:gd name="T18" fmla="*/ 201 w 434"/>
              <a:gd name="T19" fmla="*/ 68 h 240"/>
              <a:gd name="T20" fmla="*/ 204 w 434"/>
              <a:gd name="T21" fmla="*/ 83 h 240"/>
              <a:gd name="T22" fmla="*/ 215 w 434"/>
              <a:gd name="T23" fmla="*/ 117 h 240"/>
              <a:gd name="T24" fmla="*/ 233 w 434"/>
              <a:gd name="T25" fmla="*/ 123 h 240"/>
              <a:gd name="T26" fmla="*/ 281 w 434"/>
              <a:gd name="T27" fmla="*/ 108 h 240"/>
              <a:gd name="T28" fmla="*/ 311 w 434"/>
              <a:gd name="T29" fmla="*/ 131 h 240"/>
              <a:gd name="T30" fmla="*/ 329 w 434"/>
              <a:gd name="T31" fmla="*/ 174 h 240"/>
              <a:gd name="T32" fmla="*/ 363 w 434"/>
              <a:gd name="T33" fmla="*/ 176 h 240"/>
              <a:gd name="T34" fmla="*/ 383 w 434"/>
              <a:gd name="T35" fmla="*/ 170 h 240"/>
              <a:gd name="T36" fmla="*/ 410 w 434"/>
              <a:gd name="T37" fmla="*/ 161 h 240"/>
              <a:gd name="T38" fmla="*/ 425 w 434"/>
              <a:gd name="T39" fmla="*/ 174 h 240"/>
              <a:gd name="T40" fmla="*/ 434 w 434"/>
              <a:gd name="T4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4" h="240">
                <a:moveTo>
                  <a:pt x="0" y="32"/>
                </a:moveTo>
                <a:cubicBezTo>
                  <a:pt x="17" y="25"/>
                  <a:pt x="28" y="8"/>
                  <a:pt x="47" y="5"/>
                </a:cubicBezTo>
                <a:cubicBezTo>
                  <a:pt x="57" y="0"/>
                  <a:pt x="62" y="2"/>
                  <a:pt x="74" y="3"/>
                </a:cubicBezTo>
                <a:cubicBezTo>
                  <a:pt x="84" y="5"/>
                  <a:pt x="82" y="7"/>
                  <a:pt x="90" y="11"/>
                </a:cubicBezTo>
                <a:cubicBezTo>
                  <a:pt x="99" y="29"/>
                  <a:pt x="85" y="55"/>
                  <a:pt x="98" y="72"/>
                </a:cubicBezTo>
                <a:cubicBezTo>
                  <a:pt x="99" y="79"/>
                  <a:pt x="102" y="77"/>
                  <a:pt x="108" y="80"/>
                </a:cubicBezTo>
                <a:cubicBezTo>
                  <a:pt x="121" y="78"/>
                  <a:pt x="133" y="76"/>
                  <a:pt x="146" y="74"/>
                </a:cubicBezTo>
                <a:cubicBezTo>
                  <a:pt x="155" y="67"/>
                  <a:pt x="166" y="61"/>
                  <a:pt x="174" y="53"/>
                </a:cubicBezTo>
                <a:cubicBezTo>
                  <a:pt x="183" y="54"/>
                  <a:pt x="192" y="52"/>
                  <a:pt x="200" y="56"/>
                </a:cubicBezTo>
                <a:cubicBezTo>
                  <a:pt x="204" y="58"/>
                  <a:pt x="200" y="64"/>
                  <a:pt x="201" y="68"/>
                </a:cubicBezTo>
                <a:cubicBezTo>
                  <a:pt x="202" y="73"/>
                  <a:pt x="204" y="83"/>
                  <a:pt x="204" y="83"/>
                </a:cubicBezTo>
                <a:cubicBezTo>
                  <a:pt x="206" y="109"/>
                  <a:pt x="197" y="113"/>
                  <a:pt x="215" y="117"/>
                </a:cubicBezTo>
                <a:cubicBezTo>
                  <a:pt x="221" y="122"/>
                  <a:pt x="225" y="122"/>
                  <a:pt x="233" y="123"/>
                </a:cubicBezTo>
                <a:cubicBezTo>
                  <a:pt x="251" y="120"/>
                  <a:pt x="263" y="112"/>
                  <a:pt x="281" y="108"/>
                </a:cubicBezTo>
                <a:cubicBezTo>
                  <a:pt x="305" y="111"/>
                  <a:pt x="304" y="110"/>
                  <a:pt x="311" y="131"/>
                </a:cubicBezTo>
                <a:cubicBezTo>
                  <a:pt x="313" y="160"/>
                  <a:pt x="305" y="169"/>
                  <a:pt x="329" y="174"/>
                </a:cubicBezTo>
                <a:cubicBezTo>
                  <a:pt x="342" y="181"/>
                  <a:pt x="347" y="178"/>
                  <a:pt x="363" y="176"/>
                </a:cubicBezTo>
                <a:cubicBezTo>
                  <a:pt x="351" y="180"/>
                  <a:pt x="379" y="171"/>
                  <a:pt x="383" y="170"/>
                </a:cubicBezTo>
                <a:cubicBezTo>
                  <a:pt x="390" y="165"/>
                  <a:pt x="401" y="162"/>
                  <a:pt x="410" y="161"/>
                </a:cubicBezTo>
                <a:cubicBezTo>
                  <a:pt x="415" y="166"/>
                  <a:pt x="418" y="173"/>
                  <a:pt x="425" y="174"/>
                </a:cubicBezTo>
                <a:cubicBezTo>
                  <a:pt x="430" y="202"/>
                  <a:pt x="434" y="207"/>
                  <a:pt x="434" y="2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906" name="Freeform 18">
            <a:extLst>
              <a:ext uri="{FF2B5EF4-FFF2-40B4-BE49-F238E27FC236}">
                <a16:creationId xmlns:a16="http://schemas.microsoft.com/office/drawing/2014/main" id="{AA9E2CCD-C34C-43BF-A9DF-CF3973A810AE}"/>
              </a:ext>
            </a:extLst>
          </p:cNvPr>
          <p:cNvSpPr>
            <a:spLocks/>
          </p:cNvSpPr>
          <p:nvPr/>
        </p:nvSpPr>
        <p:spPr bwMode="auto">
          <a:xfrm>
            <a:off x="6540500" y="1773238"/>
            <a:ext cx="695325" cy="427037"/>
          </a:xfrm>
          <a:custGeom>
            <a:avLst/>
            <a:gdLst>
              <a:gd name="T0" fmla="*/ 0 w 438"/>
              <a:gd name="T1" fmla="*/ 0 h 269"/>
              <a:gd name="T2" fmla="*/ 36 w 438"/>
              <a:gd name="T3" fmla="*/ 6 h 269"/>
              <a:gd name="T4" fmla="*/ 54 w 438"/>
              <a:gd name="T5" fmla="*/ 9 h 269"/>
              <a:gd name="T6" fmla="*/ 66 w 438"/>
              <a:gd name="T7" fmla="*/ 11 h 269"/>
              <a:gd name="T8" fmla="*/ 102 w 438"/>
              <a:gd name="T9" fmla="*/ 23 h 269"/>
              <a:gd name="T10" fmla="*/ 118 w 438"/>
              <a:gd name="T11" fmla="*/ 36 h 269"/>
              <a:gd name="T12" fmla="*/ 145 w 438"/>
              <a:gd name="T13" fmla="*/ 54 h 269"/>
              <a:gd name="T14" fmla="*/ 172 w 438"/>
              <a:gd name="T15" fmla="*/ 72 h 269"/>
              <a:gd name="T16" fmla="*/ 195 w 438"/>
              <a:gd name="T17" fmla="*/ 77 h 269"/>
              <a:gd name="T18" fmla="*/ 226 w 438"/>
              <a:gd name="T19" fmla="*/ 90 h 269"/>
              <a:gd name="T20" fmla="*/ 249 w 438"/>
              <a:gd name="T21" fmla="*/ 98 h 269"/>
              <a:gd name="T22" fmla="*/ 261 w 438"/>
              <a:gd name="T23" fmla="*/ 108 h 269"/>
              <a:gd name="T24" fmla="*/ 294 w 438"/>
              <a:gd name="T25" fmla="*/ 135 h 269"/>
              <a:gd name="T26" fmla="*/ 312 w 438"/>
              <a:gd name="T27" fmla="*/ 150 h 269"/>
              <a:gd name="T28" fmla="*/ 348 w 438"/>
              <a:gd name="T29" fmla="*/ 161 h 269"/>
              <a:gd name="T30" fmla="*/ 364 w 438"/>
              <a:gd name="T31" fmla="*/ 183 h 269"/>
              <a:gd name="T32" fmla="*/ 390 w 438"/>
              <a:gd name="T33" fmla="*/ 204 h 269"/>
              <a:gd name="T34" fmla="*/ 402 w 438"/>
              <a:gd name="T35" fmla="*/ 215 h 269"/>
              <a:gd name="T36" fmla="*/ 424 w 438"/>
              <a:gd name="T37" fmla="*/ 236 h 269"/>
              <a:gd name="T38" fmla="*/ 438 w 438"/>
              <a:gd name="T3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8" h="269">
                <a:moveTo>
                  <a:pt x="0" y="0"/>
                </a:moveTo>
                <a:cubicBezTo>
                  <a:pt x="12" y="2"/>
                  <a:pt x="24" y="4"/>
                  <a:pt x="36" y="6"/>
                </a:cubicBezTo>
                <a:cubicBezTo>
                  <a:pt x="42" y="7"/>
                  <a:pt x="48" y="8"/>
                  <a:pt x="54" y="9"/>
                </a:cubicBezTo>
                <a:cubicBezTo>
                  <a:pt x="58" y="10"/>
                  <a:pt x="66" y="11"/>
                  <a:pt x="66" y="11"/>
                </a:cubicBezTo>
                <a:cubicBezTo>
                  <a:pt x="82" y="19"/>
                  <a:pt x="81" y="21"/>
                  <a:pt x="102" y="23"/>
                </a:cubicBezTo>
                <a:cubicBezTo>
                  <a:pt x="103" y="32"/>
                  <a:pt x="110" y="35"/>
                  <a:pt x="118" y="36"/>
                </a:cubicBezTo>
                <a:cubicBezTo>
                  <a:pt x="127" y="42"/>
                  <a:pt x="136" y="48"/>
                  <a:pt x="145" y="54"/>
                </a:cubicBezTo>
                <a:cubicBezTo>
                  <a:pt x="151" y="63"/>
                  <a:pt x="162" y="70"/>
                  <a:pt x="172" y="72"/>
                </a:cubicBezTo>
                <a:cubicBezTo>
                  <a:pt x="179" y="75"/>
                  <a:pt x="187" y="75"/>
                  <a:pt x="195" y="77"/>
                </a:cubicBezTo>
                <a:cubicBezTo>
                  <a:pt x="206" y="85"/>
                  <a:pt x="211" y="89"/>
                  <a:pt x="226" y="90"/>
                </a:cubicBezTo>
                <a:cubicBezTo>
                  <a:pt x="234" y="93"/>
                  <a:pt x="241" y="95"/>
                  <a:pt x="249" y="98"/>
                </a:cubicBezTo>
                <a:cubicBezTo>
                  <a:pt x="253" y="103"/>
                  <a:pt x="256" y="105"/>
                  <a:pt x="261" y="108"/>
                </a:cubicBezTo>
                <a:cubicBezTo>
                  <a:pt x="269" y="119"/>
                  <a:pt x="283" y="127"/>
                  <a:pt x="294" y="135"/>
                </a:cubicBezTo>
                <a:cubicBezTo>
                  <a:pt x="302" y="140"/>
                  <a:pt x="303" y="148"/>
                  <a:pt x="312" y="150"/>
                </a:cubicBezTo>
                <a:cubicBezTo>
                  <a:pt x="322" y="158"/>
                  <a:pt x="336" y="154"/>
                  <a:pt x="348" y="161"/>
                </a:cubicBezTo>
                <a:cubicBezTo>
                  <a:pt x="354" y="169"/>
                  <a:pt x="356" y="177"/>
                  <a:pt x="364" y="183"/>
                </a:cubicBezTo>
                <a:cubicBezTo>
                  <a:pt x="369" y="192"/>
                  <a:pt x="381" y="199"/>
                  <a:pt x="390" y="204"/>
                </a:cubicBezTo>
                <a:cubicBezTo>
                  <a:pt x="398" y="214"/>
                  <a:pt x="393" y="212"/>
                  <a:pt x="402" y="215"/>
                </a:cubicBezTo>
                <a:cubicBezTo>
                  <a:pt x="408" y="223"/>
                  <a:pt x="424" y="236"/>
                  <a:pt x="424" y="236"/>
                </a:cubicBezTo>
                <a:cubicBezTo>
                  <a:pt x="431" y="250"/>
                  <a:pt x="438" y="252"/>
                  <a:pt x="438" y="26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907" name="Rectangle 19">
            <a:extLst>
              <a:ext uri="{FF2B5EF4-FFF2-40B4-BE49-F238E27FC236}">
                <a16:creationId xmlns:a16="http://schemas.microsoft.com/office/drawing/2014/main" id="{2155D915-1EA1-4F5D-BB68-16525203A16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443663" y="4581525"/>
            <a:ext cx="2520950" cy="1862138"/>
          </a:xfrm>
          <a:prstGeom prst="rect">
            <a:avLst/>
          </a:prstGeom>
          <a:blipFill dpi="0" rotWithShape="1">
            <a:blip r:embed="rId6"/>
            <a:srcRect/>
            <a:stretch>
              <a:fillRect b="-167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908" name="Text Box 20">
            <a:extLst>
              <a:ext uri="{FF2B5EF4-FFF2-40B4-BE49-F238E27FC236}">
                <a16:creationId xmlns:a16="http://schemas.microsoft.com/office/drawing/2014/main" id="{98B21675-97F0-4640-B22B-B32FD607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6381750"/>
            <a:ext cx="3481388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Az antilop distalis femur physise.</a:t>
            </a:r>
          </a:p>
        </p:txBody>
      </p:sp>
      <p:sp>
        <p:nvSpPr>
          <p:cNvPr id="421909" name="Line 21">
            <a:extLst>
              <a:ext uri="{FF2B5EF4-FFF2-40B4-BE49-F238E27FC236}">
                <a16:creationId xmlns:a16="http://schemas.microsoft.com/office/drawing/2014/main" id="{A9BB5131-3EB0-48D8-9435-2FAF99AA2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5516563"/>
            <a:ext cx="187325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1910" name="Freeform 22">
            <a:extLst>
              <a:ext uri="{FF2B5EF4-FFF2-40B4-BE49-F238E27FC236}">
                <a16:creationId xmlns:a16="http://schemas.microsoft.com/office/drawing/2014/main" id="{881C2CE3-B788-467D-8210-5521B277C82B}"/>
              </a:ext>
            </a:extLst>
          </p:cNvPr>
          <p:cNvSpPr>
            <a:spLocks/>
          </p:cNvSpPr>
          <p:nvPr/>
        </p:nvSpPr>
        <p:spPr bwMode="auto">
          <a:xfrm>
            <a:off x="7148513" y="4629150"/>
            <a:ext cx="1233487" cy="542925"/>
          </a:xfrm>
          <a:custGeom>
            <a:avLst/>
            <a:gdLst>
              <a:gd name="T0" fmla="*/ 0 w 777"/>
              <a:gd name="T1" fmla="*/ 0 h 342"/>
              <a:gd name="T2" fmla="*/ 48 w 777"/>
              <a:gd name="T3" fmla="*/ 156 h 342"/>
              <a:gd name="T4" fmla="*/ 93 w 777"/>
              <a:gd name="T5" fmla="*/ 198 h 342"/>
              <a:gd name="T6" fmla="*/ 123 w 777"/>
              <a:gd name="T7" fmla="*/ 207 h 342"/>
              <a:gd name="T8" fmla="*/ 141 w 777"/>
              <a:gd name="T9" fmla="*/ 204 h 342"/>
              <a:gd name="T10" fmla="*/ 144 w 777"/>
              <a:gd name="T11" fmla="*/ 195 h 342"/>
              <a:gd name="T12" fmla="*/ 177 w 777"/>
              <a:gd name="T13" fmla="*/ 177 h 342"/>
              <a:gd name="T14" fmla="*/ 219 w 777"/>
              <a:gd name="T15" fmla="*/ 144 h 342"/>
              <a:gd name="T16" fmla="*/ 339 w 777"/>
              <a:gd name="T17" fmla="*/ 108 h 342"/>
              <a:gd name="T18" fmla="*/ 372 w 777"/>
              <a:gd name="T19" fmla="*/ 135 h 342"/>
              <a:gd name="T20" fmla="*/ 399 w 777"/>
              <a:gd name="T21" fmla="*/ 153 h 342"/>
              <a:gd name="T22" fmla="*/ 429 w 777"/>
              <a:gd name="T23" fmla="*/ 240 h 342"/>
              <a:gd name="T24" fmla="*/ 441 w 777"/>
              <a:gd name="T25" fmla="*/ 324 h 342"/>
              <a:gd name="T26" fmla="*/ 477 w 777"/>
              <a:gd name="T27" fmla="*/ 342 h 342"/>
              <a:gd name="T28" fmla="*/ 513 w 777"/>
              <a:gd name="T29" fmla="*/ 333 h 342"/>
              <a:gd name="T30" fmla="*/ 540 w 777"/>
              <a:gd name="T31" fmla="*/ 315 h 342"/>
              <a:gd name="T32" fmla="*/ 564 w 777"/>
              <a:gd name="T33" fmla="*/ 294 h 342"/>
              <a:gd name="T34" fmla="*/ 612 w 777"/>
              <a:gd name="T35" fmla="*/ 249 h 342"/>
              <a:gd name="T36" fmla="*/ 684 w 777"/>
              <a:gd name="T37" fmla="*/ 210 h 342"/>
              <a:gd name="T38" fmla="*/ 777 w 777"/>
              <a:gd name="T39" fmla="*/ 24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77" h="342">
                <a:moveTo>
                  <a:pt x="0" y="0"/>
                </a:moveTo>
                <a:cubicBezTo>
                  <a:pt x="9" y="53"/>
                  <a:pt x="17" y="110"/>
                  <a:pt x="48" y="156"/>
                </a:cubicBezTo>
                <a:cubicBezTo>
                  <a:pt x="57" y="192"/>
                  <a:pt x="52" y="193"/>
                  <a:pt x="93" y="198"/>
                </a:cubicBezTo>
                <a:cubicBezTo>
                  <a:pt x="103" y="201"/>
                  <a:pt x="113" y="204"/>
                  <a:pt x="123" y="207"/>
                </a:cubicBezTo>
                <a:cubicBezTo>
                  <a:pt x="129" y="206"/>
                  <a:pt x="136" y="207"/>
                  <a:pt x="141" y="204"/>
                </a:cubicBezTo>
                <a:cubicBezTo>
                  <a:pt x="144" y="202"/>
                  <a:pt x="142" y="197"/>
                  <a:pt x="144" y="195"/>
                </a:cubicBezTo>
                <a:cubicBezTo>
                  <a:pt x="151" y="188"/>
                  <a:pt x="167" y="180"/>
                  <a:pt x="177" y="177"/>
                </a:cubicBezTo>
                <a:cubicBezTo>
                  <a:pt x="192" y="157"/>
                  <a:pt x="192" y="151"/>
                  <a:pt x="219" y="144"/>
                </a:cubicBezTo>
                <a:cubicBezTo>
                  <a:pt x="262" y="115"/>
                  <a:pt x="283" y="111"/>
                  <a:pt x="339" y="108"/>
                </a:cubicBezTo>
                <a:cubicBezTo>
                  <a:pt x="371" y="114"/>
                  <a:pt x="344" y="128"/>
                  <a:pt x="372" y="135"/>
                </a:cubicBezTo>
                <a:cubicBezTo>
                  <a:pt x="376" y="148"/>
                  <a:pt x="387" y="147"/>
                  <a:pt x="399" y="153"/>
                </a:cubicBezTo>
                <a:cubicBezTo>
                  <a:pt x="417" y="180"/>
                  <a:pt x="411" y="213"/>
                  <a:pt x="429" y="240"/>
                </a:cubicBezTo>
                <a:cubicBezTo>
                  <a:pt x="430" y="256"/>
                  <a:pt x="430" y="310"/>
                  <a:pt x="441" y="324"/>
                </a:cubicBezTo>
                <a:cubicBezTo>
                  <a:pt x="449" y="334"/>
                  <a:pt x="466" y="335"/>
                  <a:pt x="477" y="342"/>
                </a:cubicBezTo>
                <a:cubicBezTo>
                  <a:pt x="498" y="339"/>
                  <a:pt x="498" y="342"/>
                  <a:pt x="513" y="333"/>
                </a:cubicBezTo>
                <a:cubicBezTo>
                  <a:pt x="522" y="327"/>
                  <a:pt x="540" y="315"/>
                  <a:pt x="540" y="315"/>
                </a:cubicBezTo>
                <a:cubicBezTo>
                  <a:pt x="546" y="306"/>
                  <a:pt x="564" y="294"/>
                  <a:pt x="564" y="294"/>
                </a:cubicBezTo>
                <a:cubicBezTo>
                  <a:pt x="576" y="276"/>
                  <a:pt x="595" y="262"/>
                  <a:pt x="612" y="249"/>
                </a:cubicBezTo>
                <a:cubicBezTo>
                  <a:pt x="620" y="224"/>
                  <a:pt x="661" y="216"/>
                  <a:pt x="684" y="210"/>
                </a:cubicBezTo>
                <a:cubicBezTo>
                  <a:pt x="717" y="211"/>
                  <a:pt x="777" y="202"/>
                  <a:pt x="777" y="24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1A8FE8D9-5850-4C0F-9398-0E3FCB26E8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41313"/>
            <a:ext cx="854075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3200">
                <a:solidFill>
                  <a:srgbClr val="FFFF00"/>
                </a:solidFill>
              </a:rPr>
              <a:t>Az erőhatások tipusának megfelelően érzékeny szövettani régiók a physisben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3A002C2E-DA85-48A2-BEA8-5E22B94C93B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051050" y="1557338"/>
            <a:ext cx="5616575" cy="5006975"/>
          </a:xfrm>
          <a:prstGeom prst="rect">
            <a:avLst/>
          </a:prstGeom>
          <a:blipFill dpi="0" rotWithShape="1">
            <a:blip r:embed="rId2"/>
            <a:srcRect/>
            <a:stretch>
              <a:fillRect b="-82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2916" name="Text Box 4">
            <a:extLst>
              <a:ext uri="{FF2B5EF4-FFF2-40B4-BE49-F238E27FC236}">
                <a16:creationId xmlns:a16="http://schemas.microsoft.com/office/drawing/2014/main" id="{02396774-D8EF-4184-B251-E0DA0D54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22917" name="Text Box 5">
            <a:extLst>
              <a:ext uri="{FF2B5EF4-FFF2-40B4-BE49-F238E27FC236}">
                <a16:creationId xmlns:a16="http://schemas.microsoft.com/office/drawing/2014/main" id="{21A6CD9B-4E33-457D-B893-F11E9C0C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157788"/>
            <a:ext cx="1512888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ahoma" panose="020B0604030504040204" pitchFamily="34" charset="0"/>
              </a:rPr>
              <a:t>Ossification</a:t>
            </a:r>
          </a:p>
        </p:txBody>
      </p:sp>
      <p:sp>
        <p:nvSpPr>
          <p:cNvPr id="422918" name="Text Box 6">
            <a:extLst>
              <a:ext uri="{FF2B5EF4-FFF2-40B4-BE49-F238E27FC236}">
                <a16:creationId xmlns:a16="http://schemas.microsoft.com/office/drawing/2014/main" id="{2A9FD91D-B720-4149-A509-15DF8E4F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917825"/>
            <a:ext cx="1584325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ahoma" panose="020B0604030504040204" pitchFamily="34" charset="0"/>
              </a:rPr>
              <a:t>Germinal</a:t>
            </a:r>
          </a:p>
        </p:txBody>
      </p:sp>
      <p:sp>
        <p:nvSpPr>
          <p:cNvPr id="422919" name="Text Box 7">
            <a:extLst>
              <a:ext uri="{FF2B5EF4-FFF2-40B4-BE49-F238E27FC236}">
                <a16:creationId xmlns:a16="http://schemas.microsoft.com/office/drawing/2014/main" id="{0E902850-0D0A-4721-8CAA-89BE2D68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4221163"/>
            <a:ext cx="155892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ahoma" panose="020B0604030504040204" pitchFamily="34" charset="0"/>
              </a:rPr>
              <a:t>Hypertrophic</a:t>
            </a:r>
          </a:p>
        </p:txBody>
      </p:sp>
      <p:sp>
        <p:nvSpPr>
          <p:cNvPr id="422920" name="Text Box 8">
            <a:extLst>
              <a:ext uri="{FF2B5EF4-FFF2-40B4-BE49-F238E27FC236}">
                <a16:creationId xmlns:a16="http://schemas.microsoft.com/office/drawing/2014/main" id="{A17585EE-A6E0-4AE4-A2F7-962DC747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3429000"/>
            <a:ext cx="1589087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ahoma" panose="020B0604030504040204" pitchFamily="34" charset="0"/>
              </a:rPr>
              <a:t>Columnation</a:t>
            </a:r>
          </a:p>
        </p:txBody>
      </p:sp>
      <p:sp>
        <p:nvSpPr>
          <p:cNvPr id="422921" name="Text Box 9">
            <a:extLst>
              <a:ext uri="{FF2B5EF4-FFF2-40B4-BE49-F238E27FC236}">
                <a16:creationId xmlns:a16="http://schemas.microsoft.com/office/drawing/2014/main" id="{36F79198-2F35-453D-8491-43CE1C071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1652588"/>
            <a:ext cx="1316037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b="1">
                <a:solidFill>
                  <a:srgbClr val="000000"/>
                </a:solidFill>
                <a:latin typeface="Tahoma" panose="020B0604030504040204" pitchFamily="34" charset="0"/>
              </a:rPr>
              <a:t>EPIHYSIS</a:t>
            </a:r>
          </a:p>
        </p:txBody>
      </p:sp>
      <p:sp>
        <p:nvSpPr>
          <p:cNvPr id="422922" name="Text Box 10">
            <a:extLst>
              <a:ext uri="{FF2B5EF4-FFF2-40B4-BE49-F238E27FC236}">
                <a16:creationId xmlns:a16="http://schemas.microsoft.com/office/drawing/2014/main" id="{E8F852B3-3C35-49E0-899E-D8D187DE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27750"/>
            <a:ext cx="170656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b="1">
                <a:solidFill>
                  <a:srgbClr val="000000"/>
                </a:solidFill>
                <a:latin typeface="Tahoma" panose="020B0604030504040204" pitchFamily="34" charset="0"/>
              </a:rPr>
              <a:t>METAPHYSIS</a:t>
            </a:r>
          </a:p>
        </p:txBody>
      </p:sp>
      <p:sp>
        <p:nvSpPr>
          <p:cNvPr id="422923" name="Text Box 11">
            <a:extLst>
              <a:ext uri="{FF2B5EF4-FFF2-40B4-BE49-F238E27FC236}">
                <a16:creationId xmlns:a16="http://schemas.microsoft.com/office/drawing/2014/main" id="{FCB91E12-0EA3-4DBD-9BFF-53D88D770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2650"/>
            <a:ext cx="1957388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000000"/>
                </a:solidFill>
                <a:latin typeface="Tahoma" panose="020B0604030504040204" pitchFamily="34" charset="0"/>
              </a:rPr>
              <a:t>TENSION</a:t>
            </a:r>
          </a:p>
        </p:txBody>
      </p:sp>
      <p:sp>
        <p:nvSpPr>
          <p:cNvPr id="422924" name="Text Box 12">
            <a:extLst>
              <a:ext uri="{FF2B5EF4-FFF2-40B4-BE49-F238E27FC236}">
                <a16:creationId xmlns:a16="http://schemas.microsoft.com/office/drawing/2014/main" id="{A7E1EF6A-75D5-44B6-B7D0-A05BFD985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3989388"/>
            <a:ext cx="1957388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000000"/>
                </a:solidFill>
                <a:latin typeface="Tahoma" panose="020B0604030504040204" pitchFamily="34" charset="0"/>
              </a:rPr>
              <a:t>SHEAR</a:t>
            </a:r>
          </a:p>
        </p:txBody>
      </p:sp>
      <p:sp>
        <p:nvSpPr>
          <p:cNvPr id="422925" name="Text Box 13">
            <a:extLst>
              <a:ext uri="{FF2B5EF4-FFF2-40B4-BE49-F238E27FC236}">
                <a16:creationId xmlns:a16="http://schemas.microsoft.com/office/drawing/2014/main" id="{9C689CD5-BCF4-492A-ADC1-CFE581B90C2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48475" y="5013325"/>
            <a:ext cx="19431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000000"/>
                </a:solidFill>
                <a:latin typeface="Tahoma" panose="020B0604030504040204" pitchFamily="34" charset="0"/>
              </a:rPr>
              <a:t>COMPRESSION</a:t>
            </a:r>
          </a:p>
        </p:txBody>
      </p:sp>
      <p:sp>
        <p:nvSpPr>
          <p:cNvPr id="422926" name="AutoShape 14">
            <a:extLst>
              <a:ext uri="{FF2B5EF4-FFF2-40B4-BE49-F238E27FC236}">
                <a16:creationId xmlns:a16="http://schemas.microsoft.com/office/drawing/2014/main" id="{050F75AE-ABAA-4780-B66D-A774A4ED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797425"/>
            <a:ext cx="1196975" cy="796925"/>
          </a:xfrm>
          <a:prstGeom prst="leftArrow">
            <a:avLst>
              <a:gd name="adj1" fmla="val 50000"/>
              <a:gd name="adj2" fmla="val 37550"/>
            </a:avLst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22927" name="AutoShape 15">
            <a:extLst>
              <a:ext uri="{FF2B5EF4-FFF2-40B4-BE49-F238E27FC236}">
                <a16:creationId xmlns:a16="http://schemas.microsoft.com/office/drawing/2014/main" id="{5EDD0BD0-9A05-4108-AF92-A703A3A0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213100"/>
            <a:ext cx="1196975" cy="796925"/>
          </a:xfrm>
          <a:prstGeom prst="leftArrow">
            <a:avLst>
              <a:gd name="adj1" fmla="val 50000"/>
              <a:gd name="adj2" fmla="val 37550"/>
            </a:avLst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2928" name="AutoShape 16">
            <a:extLst>
              <a:ext uri="{FF2B5EF4-FFF2-40B4-BE49-F238E27FC236}">
                <a16:creationId xmlns:a16="http://schemas.microsoft.com/office/drawing/2014/main" id="{A2350373-FDED-4443-8E13-E755D9CC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3784600"/>
            <a:ext cx="1196975" cy="796925"/>
          </a:xfrm>
          <a:prstGeom prst="leftArrow">
            <a:avLst>
              <a:gd name="adj1" fmla="val 50000"/>
              <a:gd name="adj2" fmla="val 37550"/>
            </a:avLst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2929" name="Text Box 17">
            <a:extLst>
              <a:ext uri="{FF2B5EF4-FFF2-40B4-BE49-F238E27FC236}">
                <a16:creationId xmlns:a16="http://schemas.microsoft.com/office/drawing/2014/main" id="{C96973C1-76E7-4AAA-9448-153852F9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492375"/>
            <a:ext cx="15589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000000"/>
                </a:solidFill>
                <a:latin typeface="Tahoma" panose="020B0604030504040204" pitchFamily="34" charset="0"/>
              </a:rPr>
              <a:t>PHYSIS</a:t>
            </a:r>
          </a:p>
        </p:txBody>
      </p:sp>
      <p:sp>
        <p:nvSpPr>
          <p:cNvPr id="422930" name="Oval 18">
            <a:extLst>
              <a:ext uri="{FF2B5EF4-FFF2-40B4-BE49-F238E27FC236}">
                <a16:creationId xmlns:a16="http://schemas.microsoft.com/office/drawing/2014/main" id="{7AC03BD9-BFDA-493C-A98F-ED3BFF1C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3908425"/>
            <a:ext cx="1328738" cy="5476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63EAB80A-A0A0-47A6-AFD7-77D8EBAD37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41313"/>
            <a:ext cx="854075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3200">
                <a:solidFill>
                  <a:srgbClr val="FFFF00"/>
                </a:solidFill>
              </a:rPr>
              <a:t>A hypertrophiás zónára ható lokális és szisztémás hormonok és növekedési faktorok</a:t>
            </a:r>
          </a:p>
        </p:txBody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6A4E8723-5FB3-4392-8316-348E0D0469B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381125" y="1557338"/>
            <a:ext cx="5891213" cy="5026025"/>
          </a:xfrm>
          <a:prstGeom prst="rect">
            <a:avLst/>
          </a:prstGeom>
          <a:blipFill dpi="0" rotWithShape="1">
            <a:blip r:embed="rId2"/>
            <a:srcRect/>
            <a:stretch>
              <a:fillRect r="-7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hu-HU" altLang="hu-HU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23940" name="Text Box 4">
            <a:extLst>
              <a:ext uri="{FF2B5EF4-FFF2-40B4-BE49-F238E27FC236}">
                <a16:creationId xmlns:a16="http://schemas.microsoft.com/office/drawing/2014/main" id="{1BB87938-6EAA-4701-8516-75B7F48A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23941" name="Text Box 5">
            <a:extLst>
              <a:ext uri="{FF2B5EF4-FFF2-40B4-BE49-F238E27FC236}">
                <a16:creationId xmlns:a16="http://schemas.microsoft.com/office/drawing/2014/main" id="{FD731DD6-6446-45B8-B754-2279A93D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1901825"/>
            <a:ext cx="2232025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hu-HU" altLang="hu-HU" sz="1600" b="1">
                <a:solidFill>
                  <a:srgbClr val="000000"/>
                </a:solidFill>
                <a:latin typeface="Tahoma" panose="020B0604030504040204" pitchFamily="34" charset="0"/>
              </a:rPr>
              <a:t>Systemic Factors</a:t>
            </a:r>
          </a:p>
        </p:txBody>
      </p:sp>
      <p:sp>
        <p:nvSpPr>
          <p:cNvPr id="423942" name="Text Box 6">
            <a:extLst>
              <a:ext uri="{FF2B5EF4-FFF2-40B4-BE49-F238E27FC236}">
                <a16:creationId xmlns:a16="http://schemas.microsoft.com/office/drawing/2014/main" id="{EA779212-B5DD-4661-A7E2-1C20F009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5138738"/>
            <a:ext cx="1008063" cy="2841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Calcitonin</a:t>
            </a:r>
          </a:p>
        </p:txBody>
      </p:sp>
      <p:sp>
        <p:nvSpPr>
          <p:cNvPr id="423943" name="Text Box 7">
            <a:extLst>
              <a:ext uri="{FF2B5EF4-FFF2-40B4-BE49-F238E27FC236}">
                <a16:creationId xmlns:a16="http://schemas.microsoft.com/office/drawing/2014/main" id="{6C338675-B6DB-4167-9D74-AA204C32C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432300"/>
            <a:ext cx="2100262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200">
                <a:solidFill>
                  <a:srgbClr val="000000"/>
                </a:solidFill>
                <a:latin typeface="Tahoma" panose="020B0604030504040204" pitchFamily="34" charset="0"/>
              </a:rPr>
              <a:t>Transforming Growth Factor</a:t>
            </a:r>
          </a:p>
          <a:p>
            <a:r>
              <a:rPr lang="hu-HU" altLang="hu-HU" sz="1200">
                <a:solidFill>
                  <a:srgbClr val="000000"/>
                </a:solidFill>
                <a:latin typeface="Tahoma" panose="020B0604030504040204" pitchFamily="34" charset="0"/>
              </a:rPr>
              <a:t>Prostaglandin</a:t>
            </a:r>
          </a:p>
        </p:txBody>
      </p:sp>
      <p:sp>
        <p:nvSpPr>
          <p:cNvPr id="423944" name="Text Box 8">
            <a:extLst>
              <a:ext uri="{FF2B5EF4-FFF2-40B4-BE49-F238E27FC236}">
                <a16:creationId xmlns:a16="http://schemas.microsoft.com/office/drawing/2014/main" id="{0AC2AD2C-2FCE-4166-8313-CDD49E68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1912938"/>
            <a:ext cx="1528762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600" b="1">
                <a:solidFill>
                  <a:srgbClr val="000000"/>
                </a:solidFill>
                <a:latin typeface="Tahoma" panose="020B0604030504040204" pitchFamily="34" charset="0"/>
              </a:rPr>
              <a:t>Local Factors</a:t>
            </a:r>
          </a:p>
        </p:txBody>
      </p:sp>
      <p:sp>
        <p:nvSpPr>
          <p:cNvPr id="423945" name="Text Box 9">
            <a:extLst>
              <a:ext uri="{FF2B5EF4-FFF2-40B4-BE49-F238E27FC236}">
                <a16:creationId xmlns:a16="http://schemas.microsoft.com/office/drawing/2014/main" id="{12C3EFB6-153C-4E1C-B2B5-9C13552C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4508500"/>
            <a:ext cx="1655763" cy="2841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Hypertrophic Zone</a:t>
            </a:r>
          </a:p>
        </p:txBody>
      </p:sp>
      <p:sp>
        <p:nvSpPr>
          <p:cNvPr id="423946" name="Text Box 10">
            <a:extLst>
              <a:ext uri="{FF2B5EF4-FFF2-40B4-BE49-F238E27FC236}">
                <a16:creationId xmlns:a16="http://schemas.microsoft.com/office/drawing/2014/main" id="{9A7F85F7-C5DC-4107-B321-A6D53DDA9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889375"/>
            <a:ext cx="423863" cy="2841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GH</a:t>
            </a:r>
          </a:p>
        </p:txBody>
      </p:sp>
      <p:sp>
        <p:nvSpPr>
          <p:cNvPr id="423947" name="Text Box 11">
            <a:extLst>
              <a:ext uri="{FF2B5EF4-FFF2-40B4-BE49-F238E27FC236}">
                <a16:creationId xmlns:a16="http://schemas.microsoft.com/office/drawing/2014/main" id="{8C6E31F7-4CE7-426D-A606-EF27658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3184525"/>
            <a:ext cx="790575" cy="6492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PTH</a:t>
            </a:r>
          </a:p>
          <a:p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Insulin</a:t>
            </a:r>
          </a:p>
          <a:p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Vit. C</a:t>
            </a:r>
          </a:p>
        </p:txBody>
      </p:sp>
      <p:sp>
        <p:nvSpPr>
          <p:cNvPr id="423948" name="Text Box 12">
            <a:extLst>
              <a:ext uri="{FF2B5EF4-FFF2-40B4-BE49-F238E27FC236}">
                <a16:creationId xmlns:a16="http://schemas.microsoft.com/office/drawing/2014/main" id="{C26B5703-9240-4D3B-9DD4-669BAE4D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4614863"/>
            <a:ext cx="1011238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Androgens</a:t>
            </a:r>
          </a:p>
          <a:p>
            <a:r>
              <a:rPr lang="hu-HU" altLang="hu-HU" sz="1200" b="1">
                <a:solidFill>
                  <a:srgbClr val="000000"/>
                </a:solidFill>
                <a:latin typeface="Tahoma" panose="020B0604030504040204" pitchFamily="34" charset="0"/>
              </a:rPr>
              <a:t>Estrogens</a:t>
            </a:r>
          </a:p>
        </p:txBody>
      </p:sp>
      <p:sp>
        <p:nvSpPr>
          <p:cNvPr id="423949" name="Line 13">
            <a:extLst>
              <a:ext uri="{FF2B5EF4-FFF2-40B4-BE49-F238E27FC236}">
                <a16:creationId xmlns:a16="http://schemas.microsoft.com/office/drawing/2014/main" id="{5C9C7A21-609B-41DE-8FC5-B3E2D6278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0" y="3832225"/>
            <a:ext cx="0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3950" name="Line 14">
            <a:extLst>
              <a:ext uri="{FF2B5EF4-FFF2-40B4-BE49-F238E27FC236}">
                <a16:creationId xmlns:a16="http://schemas.microsoft.com/office/drawing/2014/main" id="{A81100F1-E75D-48CC-837B-DF08B5B64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713" y="4149725"/>
            <a:ext cx="0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3951" name="Line 15">
            <a:extLst>
              <a:ext uri="{FF2B5EF4-FFF2-40B4-BE49-F238E27FC236}">
                <a16:creationId xmlns:a16="http://schemas.microsoft.com/office/drawing/2014/main" id="{02F3887E-CDC6-4F0C-ADB1-172C766FD8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27713" y="4749800"/>
            <a:ext cx="9525" cy="388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3952" name="Line 16">
            <a:extLst>
              <a:ext uri="{FF2B5EF4-FFF2-40B4-BE49-F238E27FC236}">
                <a16:creationId xmlns:a16="http://schemas.microsoft.com/office/drawing/2014/main" id="{10642E96-E845-4641-BC5E-B8E3A467E4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900" y="4327525"/>
            <a:ext cx="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3953" name="AutoShape 17">
            <a:extLst>
              <a:ext uri="{FF2B5EF4-FFF2-40B4-BE49-F238E27FC236}">
                <a16:creationId xmlns:a16="http://schemas.microsoft.com/office/drawing/2014/main" id="{4D3C10D1-63FE-4A3B-B589-BECFE336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4370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23954" name="Text Box 18">
            <a:extLst>
              <a:ext uri="{FF2B5EF4-FFF2-40B4-BE49-F238E27FC236}">
                <a16:creationId xmlns:a16="http://schemas.microsoft.com/office/drawing/2014/main" id="{2F2E299B-2DE4-406F-A358-A9D808DA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437063"/>
            <a:ext cx="107791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Shear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2ACECFB9-4F98-4706-A44A-A34CEA3EED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846138"/>
            <a:ext cx="854075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3600">
                <a:solidFill>
                  <a:srgbClr val="FFFF00"/>
                </a:solidFill>
              </a:rPr>
              <a:t>Egyéb betegségek, melyek epiphyseolysis capitis femorishoz vezethetnek</a:t>
            </a: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7775F41C-7B84-4719-B39A-5C70CD971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8086725" cy="43481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400" u="sng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400" u="sng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               </a:t>
            </a:r>
            <a:r>
              <a:rPr lang="hu-HU" altLang="hu-HU" b="1" dirty="0">
                <a:solidFill>
                  <a:srgbClr val="FFFF00"/>
                </a:solidFill>
              </a:rPr>
              <a:t>5%</a:t>
            </a:r>
            <a:r>
              <a:rPr lang="hu-HU" altLang="hu-HU" sz="2400" dirty="0"/>
              <a:t>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400" dirty="0"/>
          </a:p>
          <a:p>
            <a:pPr>
              <a:lnSpc>
                <a:spcPct val="80000"/>
              </a:lnSpc>
            </a:pPr>
            <a:r>
              <a:rPr lang="hu-HU" altLang="hu-HU" sz="2800" dirty="0" err="1"/>
              <a:t>Endocrin</a:t>
            </a:r>
            <a:r>
              <a:rPr lang="hu-HU" altLang="hu-HU" sz="2800" dirty="0"/>
              <a:t> betegségek :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err="1"/>
              <a:t>Hypothyroidismus</a:t>
            </a:r>
            <a:r>
              <a:rPr lang="hu-HU" altLang="hu-HU" sz="1800" dirty="0"/>
              <a:t>, </a:t>
            </a:r>
            <a:r>
              <a:rPr lang="hu-HU" altLang="hu-HU" sz="1800" dirty="0" err="1"/>
              <a:t>hypopituitarismus</a:t>
            </a:r>
            <a:r>
              <a:rPr lang="hu-HU" altLang="hu-HU" sz="1800" dirty="0"/>
              <a:t> (növekedési hormon kezelés), </a:t>
            </a:r>
            <a:r>
              <a:rPr lang="hu-HU" altLang="hu-HU" sz="1800" dirty="0" err="1"/>
              <a:t>hyperparathyreoidismus</a:t>
            </a:r>
            <a:endParaRPr lang="hu-HU" altLang="hu-HU" sz="1800" dirty="0"/>
          </a:p>
          <a:p>
            <a:pPr lvl="1">
              <a:lnSpc>
                <a:spcPct val="80000"/>
              </a:lnSpc>
            </a:pPr>
            <a:endParaRPr lang="hu-HU" altLang="hu-HU" sz="1800" dirty="0"/>
          </a:p>
          <a:p>
            <a:pPr>
              <a:lnSpc>
                <a:spcPct val="80000"/>
              </a:lnSpc>
            </a:pPr>
            <a:r>
              <a:rPr lang="hu-HU" altLang="hu-HU" sz="2800" dirty="0"/>
              <a:t>Radioterápia a medence területén :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err="1"/>
              <a:t>Wilms</a:t>
            </a:r>
            <a:r>
              <a:rPr lang="hu-HU" altLang="hu-HU" sz="1800" dirty="0"/>
              <a:t> tumor, </a:t>
            </a:r>
            <a:r>
              <a:rPr lang="hu-HU" altLang="hu-HU" sz="1800" dirty="0" err="1"/>
              <a:t>rhabdomyosarcoma</a:t>
            </a:r>
            <a:r>
              <a:rPr lang="hu-HU" altLang="hu-HU" sz="1800" dirty="0"/>
              <a:t>, </a:t>
            </a:r>
            <a:r>
              <a:rPr lang="hu-HU" altLang="hu-HU" sz="1800" dirty="0" err="1"/>
              <a:t>neuroblastoma</a:t>
            </a:r>
            <a:endParaRPr lang="hu-HU" altLang="hu-HU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800" dirty="0"/>
          </a:p>
          <a:p>
            <a:pPr>
              <a:lnSpc>
                <a:spcPct val="80000"/>
              </a:lnSpc>
            </a:pPr>
            <a:r>
              <a:rPr lang="hu-HU" altLang="hu-HU" sz="2800" dirty="0" err="1"/>
              <a:t>Renal</a:t>
            </a:r>
            <a:r>
              <a:rPr lang="hu-HU" altLang="hu-HU" sz="2800" dirty="0"/>
              <a:t> </a:t>
            </a:r>
            <a:r>
              <a:rPr lang="hu-HU" altLang="hu-HU" sz="2800" dirty="0" err="1"/>
              <a:t>osteodystrophy</a:t>
            </a:r>
            <a:endParaRPr lang="hu-HU" altLang="hu-HU" sz="2800" dirty="0"/>
          </a:p>
        </p:txBody>
      </p:sp>
      <p:sp>
        <p:nvSpPr>
          <p:cNvPr id="424964" name="Text Box 4">
            <a:extLst>
              <a:ext uri="{FF2B5EF4-FFF2-40B4-BE49-F238E27FC236}">
                <a16:creationId xmlns:a16="http://schemas.microsoft.com/office/drawing/2014/main" id="{E66EA200-BD6C-4A06-9D0E-2F662228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24965" name="Rectangle 5">
            <a:extLst>
              <a:ext uri="{FF2B5EF4-FFF2-40B4-BE49-F238E27FC236}">
                <a16:creationId xmlns:a16="http://schemas.microsoft.com/office/drawing/2014/main" id="{36A59E50-9A37-4DC6-9093-4DA621CF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420938"/>
            <a:ext cx="863600" cy="5032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>
            <a:extLst>
              <a:ext uri="{FF2B5EF4-FFF2-40B4-BE49-F238E27FC236}">
                <a16:creationId xmlns:a16="http://schemas.microsoft.com/office/drawing/2014/main" id="{3E1663D6-55BE-4F7C-8801-D25AA7239D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485775"/>
            <a:ext cx="8540750" cy="1143000"/>
          </a:xfrm>
        </p:spPr>
        <p:txBody>
          <a:bodyPr/>
          <a:lstStyle/>
          <a:p>
            <a:r>
              <a:rPr lang="hu-HU" altLang="hu-HU" sz="4000">
                <a:solidFill>
                  <a:srgbClr val="FFFF00"/>
                </a:solidFill>
              </a:rPr>
              <a:t>Az epiphyseolysis cap. fem. klasszifikációja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3AFD4EAA-190D-43AD-B3D6-A35FF26E8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628775"/>
            <a:ext cx="7726363" cy="5256213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800" u="sng"/>
              <a:t>Radiologiai</a:t>
            </a:r>
            <a:r>
              <a:rPr lang="hu-HU" altLang="hu-HU" sz="2800"/>
              <a:t>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800"/>
              <a:t>Százalékban :</a:t>
            </a:r>
            <a:endParaRPr lang="hu-HU" altLang="hu-HU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800"/>
              <a:t>Fokokban :</a:t>
            </a:r>
            <a:endParaRPr lang="hu-HU" altLang="hu-HU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80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/>
          </a:p>
        </p:txBody>
      </p:sp>
      <p:sp>
        <p:nvSpPr>
          <p:cNvPr id="433156" name="Text Box 4">
            <a:extLst>
              <a:ext uri="{FF2B5EF4-FFF2-40B4-BE49-F238E27FC236}">
                <a16:creationId xmlns:a16="http://schemas.microsoft.com/office/drawing/2014/main" id="{D6A5DFEF-80E7-49F0-B016-2824876E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33157" name="Rectangle 5">
            <a:extLst>
              <a:ext uri="{FF2B5EF4-FFF2-40B4-BE49-F238E27FC236}">
                <a16:creationId xmlns:a16="http://schemas.microsoft.com/office/drawing/2014/main" id="{6F1ECE6A-AA4B-4AB0-B738-2B6C2440082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70413" y="1844675"/>
            <a:ext cx="3960812" cy="2020888"/>
          </a:xfrm>
          <a:prstGeom prst="rect">
            <a:avLst/>
          </a:prstGeom>
          <a:blipFill dpi="0" rotWithShape="1">
            <a:blip r:embed="rId3"/>
            <a:srcRect/>
            <a:stretch>
              <a:fillRect b="-1672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3158" name="Rectangle 6">
            <a:extLst>
              <a:ext uri="{FF2B5EF4-FFF2-40B4-BE49-F238E27FC236}">
                <a16:creationId xmlns:a16="http://schemas.microsoft.com/office/drawing/2014/main" id="{966460B6-459E-4925-98B2-B2B7273AC3A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805363" y="4081463"/>
            <a:ext cx="3671887" cy="2536825"/>
          </a:xfrm>
          <a:prstGeom prst="rect">
            <a:avLst/>
          </a:prstGeom>
          <a:blipFill dpi="0" rotWithShape="1">
            <a:blip r:embed="rId4"/>
            <a:srcRect/>
            <a:stretch>
              <a:fillRect b="-10515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3159" name="Text Box 7">
            <a:extLst>
              <a:ext uri="{FF2B5EF4-FFF2-40B4-BE49-F238E27FC236}">
                <a16:creationId xmlns:a16="http://schemas.microsoft.com/office/drawing/2014/main" id="{2DA2A45E-6478-49B0-BA95-45E7CEFB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1887538"/>
            <a:ext cx="1008063" cy="3460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33% slip</a:t>
            </a:r>
            <a:r>
              <a:rPr lang="hu-HU" altLang="hu-HU" sz="16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33160" name="Text Box 8">
            <a:extLst>
              <a:ext uri="{FF2B5EF4-FFF2-40B4-BE49-F238E27FC236}">
                <a16:creationId xmlns:a16="http://schemas.microsoft.com/office/drawing/2014/main" id="{C253FF39-7F0F-4BF2-B74B-9F7CC37AF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893888"/>
            <a:ext cx="1008063" cy="3460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>
                <a:solidFill>
                  <a:srgbClr val="000000"/>
                </a:solidFill>
                <a:latin typeface="Tahoma" panose="020B0604030504040204" pitchFamily="34" charset="0"/>
              </a:rPr>
              <a:t>50% slip</a:t>
            </a:r>
            <a:r>
              <a:rPr lang="hu-HU" altLang="hu-HU" sz="16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33161" name="Text Box 9">
            <a:extLst>
              <a:ext uri="{FF2B5EF4-FFF2-40B4-BE49-F238E27FC236}">
                <a16:creationId xmlns:a16="http://schemas.microsoft.com/office/drawing/2014/main" id="{81B1A8DE-2FF1-4012-B885-6DFCA02AC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2781300"/>
            <a:ext cx="431800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000" b="1">
                <a:solidFill>
                  <a:srgbClr val="000000"/>
                </a:solidFill>
                <a:latin typeface="Tahoma" panose="020B0604030504040204" pitchFamily="34" charset="0"/>
              </a:rPr>
              <a:t>Ant</a:t>
            </a:r>
            <a:r>
              <a:rPr lang="hu-HU" altLang="hu-HU" sz="16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33162" name="Text Box 10">
            <a:extLst>
              <a:ext uri="{FF2B5EF4-FFF2-40B4-BE49-F238E27FC236}">
                <a16:creationId xmlns:a16="http://schemas.microsoft.com/office/drawing/2014/main" id="{84D838D2-C72C-4416-B4AD-180308BC6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2708275"/>
            <a:ext cx="504825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000" b="1">
                <a:solidFill>
                  <a:srgbClr val="000000"/>
                </a:solidFill>
                <a:latin typeface="Tahoma" panose="020B0604030504040204" pitchFamily="34" charset="0"/>
              </a:rPr>
              <a:t>Post</a:t>
            </a:r>
            <a:r>
              <a:rPr lang="hu-HU" altLang="hu-HU" sz="16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33163" name="Line 11">
            <a:extLst>
              <a:ext uri="{FF2B5EF4-FFF2-40B4-BE49-F238E27FC236}">
                <a16:creationId xmlns:a16="http://schemas.microsoft.com/office/drawing/2014/main" id="{FBFC1AF7-DADB-4E5E-9009-102AD4663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8725" y="2349500"/>
            <a:ext cx="863600" cy="13668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3164" name="Line 12">
            <a:extLst>
              <a:ext uri="{FF2B5EF4-FFF2-40B4-BE49-F238E27FC236}">
                <a16:creationId xmlns:a16="http://schemas.microsoft.com/office/drawing/2014/main" id="{F7DD2ED2-FC69-4764-8F0F-65826F9B6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4113" y="2530475"/>
            <a:ext cx="955675" cy="403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3165" name="Rectangle 13">
            <a:extLst>
              <a:ext uri="{FF2B5EF4-FFF2-40B4-BE49-F238E27FC236}">
                <a16:creationId xmlns:a16="http://schemas.microsoft.com/office/drawing/2014/main" id="{3236BBED-22B3-4CF2-84EB-FBCF6E2A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1882775"/>
            <a:ext cx="2159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B6B5D0AE-BFB3-4E02-AA0C-ACAE110E6F9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hu-HU" altLang="hu-HU" sz="4000">
                <a:solidFill>
                  <a:srgbClr val="FFFF00"/>
                </a:solidFill>
              </a:rPr>
              <a:t>Az epiphyseolysis cap. fem. klasszifikációja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3C776A0C-7196-421B-B5F7-B174322DF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/>
              <a:t>Radiológiai :</a:t>
            </a:r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9F98F4C4-7C37-4117-8527-3992750DE06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68313" y="2420938"/>
            <a:ext cx="3024187" cy="2176462"/>
          </a:xfrm>
          <a:prstGeom prst="rect">
            <a:avLst/>
          </a:prstGeom>
          <a:blipFill dpi="0" rotWithShape="1">
            <a:blip r:embed="rId2"/>
            <a:srcRect/>
            <a:stretch>
              <a:fillRect b="-15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437253" name="Picture 5">
            <a:extLst>
              <a:ext uri="{FF2B5EF4-FFF2-40B4-BE49-F238E27FC236}">
                <a16:creationId xmlns:a16="http://schemas.microsoft.com/office/drawing/2014/main" id="{252C130C-C46D-4DA2-8A96-553171B2EA5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1494" r="15945" b="1187"/>
          <a:stretch>
            <a:fillRect/>
          </a:stretch>
        </p:blipFill>
        <p:spPr>
          <a:xfrm>
            <a:off x="3995738" y="2420938"/>
            <a:ext cx="4751387" cy="4103687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7254" name="Text Box 6">
            <a:extLst>
              <a:ext uri="{FF2B5EF4-FFF2-40B4-BE49-F238E27FC236}">
                <a16:creationId xmlns:a16="http://schemas.microsoft.com/office/drawing/2014/main" id="{0F2F61C7-8D6F-4DAE-A891-A86A5908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37255" name="Line 7">
            <a:extLst>
              <a:ext uri="{FF2B5EF4-FFF2-40B4-BE49-F238E27FC236}">
                <a16:creationId xmlns:a16="http://schemas.microsoft.com/office/drawing/2014/main" id="{A3EAD9A6-842B-442A-B94C-2A72E57CA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463" y="2492375"/>
            <a:ext cx="1150937" cy="17287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7256" name="Line 8">
            <a:extLst>
              <a:ext uri="{FF2B5EF4-FFF2-40B4-BE49-F238E27FC236}">
                <a16:creationId xmlns:a16="http://schemas.microsoft.com/office/drawing/2014/main" id="{A70245CB-FC60-42AD-B25D-76DA2360F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63" y="2565400"/>
            <a:ext cx="1223962" cy="1655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7257" name="Line 9">
            <a:extLst>
              <a:ext uri="{FF2B5EF4-FFF2-40B4-BE49-F238E27FC236}">
                <a16:creationId xmlns:a16="http://schemas.microsoft.com/office/drawing/2014/main" id="{373C6E6F-78EA-4DA8-914A-C271282F2F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538" y="2746375"/>
            <a:ext cx="936625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7258" name="Line 10">
            <a:extLst>
              <a:ext uri="{FF2B5EF4-FFF2-40B4-BE49-F238E27FC236}">
                <a16:creationId xmlns:a16="http://schemas.microsoft.com/office/drawing/2014/main" id="{7B38320D-31B8-4EE5-811F-8444A4A78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2852738"/>
            <a:ext cx="8636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7259" name="Rectangle 11">
            <a:extLst>
              <a:ext uri="{FF2B5EF4-FFF2-40B4-BE49-F238E27FC236}">
                <a16:creationId xmlns:a16="http://schemas.microsoft.com/office/drawing/2014/main" id="{06952880-BE30-4629-B23E-0CC20EA3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37063"/>
            <a:ext cx="4752975" cy="2159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37260" name="AutoShape 12">
            <a:extLst>
              <a:ext uri="{FF2B5EF4-FFF2-40B4-BE49-F238E27FC236}">
                <a16:creationId xmlns:a16="http://schemas.microsoft.com/office/drawing/2014/main" id="{D5B092BC-8991-4989-A6AB-2370109D22F7}"/>
              </a:ext>
            </a:extLst>
          </p:cNvPr>
          <p:cNvSpPr>
            <a:spLocks noChangeArrowheads="1"/>
          </p:cNvSpPr>
          <p:nvPr/>
        </p:nvSpPr>
        <p:spPr bwMode="auto">
          <a:xfrm rot="-4430894">
            <a:off x="7118350" y="3752850"/>
            <a:ext cx="390525" cy="257175"/>
          </a:xfrm>
          <a:prstGeom prst="rightArrow">
            <a:avLst>
              <a:gd name="adj1" fmla="val 50000"/>
              <a:gd name="adj2" fmla="val 37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37261" name="AutoShape 13">
            <a:extLst>
              <a:ext uri="{FF2B5EF4-FFF2-40B4-BE49-F238E27FC236}">
                <a16:creationId xmlns:a16="http://schemas.microsoft.com/office/drawing/2014/main" id="{EEC69ED3-8537-4023-95D2-CB37EA641F1F}"/>
              </a:ext>
            </a:extLst>
          </p:cNvPr>
          <p:cNvSpPr>
            <a:spLocks noChangeArrowheads="1"/>
          </p:cNvSpPr>
          <p:nvPr/>
        </p:nvSpPr>
        <p:spPr bwMode="auto">
          <a:xfrm rot="-12318208">
            <a:off x="7862888" y="3052763"/>
            <a:ext cx="390525" cy="257175"/>
          </a:xfrm>
          <a:prstGeom prst="rightArrow">
            <a:avLst>
              <a:gd name="adj1" fmla="val 50000"/>
              <a:gd name="adj2" fmla="val 37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37262" name="AutoShape 14">
            <a:extLst>
              <a:ext uri="{FF2B5EF4-FFF2-40B4-BE49-F238E27FC236}">
                <a16:creationId xmlns:a16="http://schemas.microsoft.com/office/drawing/2014/main" id="{F0C015D0-4D04-43C8-BD9C-EDEAC600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303588"/>
            <a:ext cx="1368425" cy="1130300"/>
          </a:xfrm>
          <a:prstGeom prst="triangle">
            <a:avLst>
              <a:gd name="adj" fmla="val 50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37263" name="Text Box 15">
            <a:extLst>
              <a:ext uri="{FF2B5EF4-FFF2-40B4-BE49-F238E27FC236}">
                <a16:creationId xmlns:a16="http://schemas.microsoft.com/office/drawing/2014/main" id="{944B6FD2-BB16-4180-9A45-EF063C32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4881563"/>
            <a:ext cx="2805113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Klein’s vonal</a:t>
            </a:r>
          </a:p>
          <a:p>
            <a:endParaRPr lang="hu-HU" altLang="hu-HU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r>
              <a:rPr lang="hu-HU" altLang="hu-H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(Armin Klein, 1953)</a:t>
            </a:r>
          </a:p>
        </p:txBody>
      </p:sp>
      <p:sp>
        <p:nvSpPr>
          <p:cNvPr id="437264" name="Rectangle 16">
            <a:extLst>
              <a:ext uri="{FF2B5EF4-FFF2-40B4-BE49-F238E27FC236}">
                <a16:creationId xmlns:a16="http://schemas.microsoft.com/office/drawing/2014/main" id="{9253A08B-FC78-46CA-A441-CB4B9ABE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2613025"/>
            <a:ext cx="144462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37265" name="Rectangle 17">
            <a:extLst>
              <a:ext uri="{FF2B5EF4-FFF2-40B4-BE49-F238E27FC236}">
                <a16:creationId xmlns:a16="http://schemas.microsoft.com/office/drawing/2014/main" id="{907AE8B9-48C9-4B71-95DE-4394C126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2692400"/>
            <a:ext cx="254000" cy="231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FFA41296-3427-49B9-88DD-4FDF6486FD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630238"/>
            <a:ext cx="854075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4000">
                <a:solidFill>
                  <a:srgbClr val="FFFF00"/>
                </a:solidFill>
              </a:rPr>
              <a:t>Az epiphyseolysis cap. fem. klasszifikációja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8419A71A-060C-40C2-9A6D-3362EBFD6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2276475"/>
            <a:ext cx="7726362" cy="45370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/>
              <a:t>Stabil – Instabil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0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Stabil elcsúszás</a:t>
            </a:r>
            <a:r>
              <a:rPr lang="hu-HU" altLang="hu-HU" sz="2400"/>
              <a:t> : terhelni képes a beteg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	AVN ráta : 8-10%,  jó eredmény : 96%</a:t>
            </a:r>
          </a:p>
          <a:p>
            <a:pPr>
              <a:lnSpc>
                <a:spcPct val="80000"/>
              </a:lnSpc>
            </a:pPr>
            <a:endParaRPr lang="hu-HU" altLang="hu-HU" sz="24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Instabil elsúszás</a:t>
            </a:r>
            <a:r>
              <a:rPr lang="hu-HU" altLang="hu-HU" sz="2400"/>
              <a:t> : a beteg nem képes terhelni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	AVN ráta : 45-48%, jó eredmény : 47%</a:t>
            </a:r>
          </a:p>
          <a:p>
            <a:pPr>
              <a:lnSpc>
                <a:spcPct val="80000"/>
              </a:lnSpc>
            </a:pPr>
            <a:endParaRPr lang="hu-HU" altLang="hu-HU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000"/>
              <a:t>Az akut elcsúszások 45%-a stabil, míg 55%-a instabil.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000"/>
              <a:t>A prognosis a stabilitással korrelál inkább, mint a tünetek időtartamával.</a:t>
            </a:r>
          </a:p>
        </p:txBody>
      </p:sp>
      <p:sp>
        <p:nvSpPr>
          <p:cNvPr id="440324" name="Text Box 4">
            <a:extLst>
              <a:ext uri="{FF2B5EF4-FFF2-40B4-BE49-F238E27FC236}">
                <a16:creationId xmlns:a16="http://schemas.microsoft.com/office/drawing/2014/main" id="{C9552E96-C6B0-4AB2-96B1-243EDB84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7BC190C6-6367-473A-8972-9A53F0F796D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932363" y="2636838"/>
            <a:ext cx="3933825" cy="4076700"/>
          </a:xfrm>
          <a:prstGeom prst="rect">
            <a:avLst/>
          </a:prstGeom>
          <a:blipFill dpi="0" rotWithShape="1">
            <a:blip r:embed="rId2"/>
            <a:srcRect/>
            <a:stretch>
              <a:fillRect r="-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hu-HU" alt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44419" name="Text Box 3">
            <a:extLst>
              <a:ext uri="{FF2B5EF4-FFF2-40B4-BE49-F238E27FC236}">
                <a16:creationId xmlns:a16="http://schemas.microsoft.com/office/drawing/2014/main" id="{ACBEA997-5D82-4FDE-B779-6F97FBA4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44420" name="Rectangle 4">
            <a:extLst>
              <a:ext uri="{FF2B5EF4-FFF2-40B4-BE49-F238E27FC236}">
                <a16:creationId xmlns:a16="http://schemas.microsoft.com/office/drawing/2014/main" id="{EFF24BA7-8DE3-4560-86F2-5CCBAFD4D82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-1116013" y="1062038"/>
            <a:ext cx="8540751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hu-HU" altLang="hu-HU" sz="4000">
                <a:solidFill>
                  <a:srgbClr val="FFFF00"/>
                </a:solidFill>
              </a:rPr>
              <a:t>MRI </a:t>
            </a:r>
          </a:p>
        </p:txBody>
      </p:sp>
      <p:sp>
        <p:nvSpPr>
          <p:cNvPr id="444421" name="Rectangle 5">
            <a:extLst>
              <a:ext uri="{FF2B5EF4-FFF2-40B4-BE49-F238E27FC236}">
                <a16:creationId xmlns:a16="http://schemas.microsoft.com/office/drawing/2014/main" id="{13FC1E8E-8CA6-41BA-9B66-34B26D869E1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094413" y="361950"/>
            <a:ext cx="2736850" cy="2130425"/>
          </a:xfrm>
          <a:prstGeom prst="rect">
            <a:avLst/>
          </a:prstGeom>
          <a:blipFill dpi="0" rotWithShape="1">
            <a:blip r:embed="rId3"/>
            <a:srcRect/>
            <a:stretch>
              <a:fillRect b="-1577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4422" name="AutoShape 6">
            <a:extLst>
              <a:ext uri="{FF2B5EF4-FFF2-40B4-BE49-F238E27FC236}">
                <a16:creationId xmlns:a16="http://schemas.microsoft.com/office/drawing/2014/main" id="{261ED2C8-4E7E-4323-85D6-F2ED4E3AE59B}"/>
              </a:ext>
            </a:extLst>
          </p:cNvPr>
          <p:cNvSpPr>
            <a:spLocks noChangeArrowheads="1"/>
          </p:cNvSpPr>
          <p:nvPr/>
        </p:nvSpPr>
        <p:spPr bwMode="auto">
          <a:xfrm rot="12511863">
            <a:off x="7019925" y="4221163"/>
            <a:ext cx="687388" cy="215900"/>
          </a:xfrm>
          <a:prstGeom prst="rightArrow">
            <a:avLst>
              <a:gd name="adj1" fmla="val 50000"/>
              <a:gd name="adj2" fmla="val 79596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44423" name="Text Box 7">
            <a:extLst>
              <a:ext uri="{FF2B5EF4-FFF2-40B4-BE49-F238E27FC236}">
                <a16:creationId xmlns:a16="http://schemas.microsoft.com/office/drawing/2014/main" id="{AE54BECD-CCF7-4105-8E8B-C01E2226A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229225"/>
            <a:ext cx="4824412" cy="146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SCFE in a 12 years old boy. </a:t>
            </a:r>
          </a:p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Coronal fat suppressed T2-weighted image shows the area of physeal abnormality as a high-signal-intensity region. </a:t>
            </a:r>
          </a:p>
          <a:p>
            <a:pPr algn="l"/>
            <a:endParaRPr lang="hu-HU" altLang="hu-HU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EAEFB31A-7B2E-4D5F-8D62-B9C100373A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80975" y="620713"/>
            <a:ext cx="9612313" cy="1736725"/>
          </a:xfrm>
        </p:spPr>
        <p:txBody>
          <a:bodyPr/>
          <a:lstStyle/>
          <a:p>
            <a:r>
              <a:rPr lang="hu-HU" altLang="hu-HU" sz="5400">
                <a:solidFill>
                  <a:srgbClr val="FFFF00"/>
                </a:solidFill>
              </a:rPr>
              <a:t>Epiphyseolysis capitis femoris</a:t>
            </a:r>
          </a:p>
        </p:txBody>
      </p:sp>
      <p:pic>
        <p:nvPicPr>
          <p:cNvPr id="408582" name="Picture 6">
            <a:extLst>
              <a:ext uri="{FF2B5EF4-FFF2-40B4-BE49-F238E27FC236}">
                <a16:creationId xmlns:a16="http://schemas.microsoft.com/office/drawing/2014/main" id="{1824F540-B62C-4D13-9674-76741AE2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7777" r="14771" b="9863"/>
          <a:stretch>
            <a:fillRect/>
          </a:stretch>
        </p:blipFill>
        <p:spPr bwMode="auto">
          <a:xfrm>
            <a:off x="466725" y="3429000"/>
            <a:ext cx="3960813" cy="2970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83" name="Picture 7">
            <a:extLst>
              <a:ext uri="{FF2B5EF4-FFF2-40B4-BE49-F238E27FC236}">
                <a16:creationId xmlns:a16="http://schemas.microsoft.com/office/drawing/2014/main" id="{19FA72E3-7D05-4DBA-B7AC-610960F0ECB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27559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id="{1473743F-32D1-4577-82AB-76188CF4E8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1143000"/>
          </a:xfrm>
        </p:spPr>
        <p:txBody>
          <a:bodyPr/>
          <a:lstStyle/>
          <a:p>
            <a:r>
              <a:rPr lang="hu-HU" altLang="hu-HU">
                <a:solidFill>
                  <a:srgbClr val="FFFF00"/>
                </a:solidFill>
              </a:rPr>
              <a:t>Kezelés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10A4774A-0A3A-4A6B-A3DE-D7F4FDF3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1917700"/>
            <a:ext cx="7443788" cy="39401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2800"/>
              <a:t>A kezelés célja minél előbb stabilizálni az epiphysist a nyakon, megelőzni a további elcsúszást.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	(Csökkenteni az elcsúszás mértékét, ha lehet. ???)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	Meglőzni a komplikációkat (AVN, chondrolysis)</a:t>
            </a:r>
          </a:p>
          <a:p>
            <a:endParaRPr lang="hu-HU" altLang="hu-HU" sz="2800"/>
          </a:p>
          <a:p>
            <a:r>
              <a:rPr lang="hu-HU" altLang="hu-HU" sz="2800" b="1">
                <a:solidFill>
                  <a:srgbClr val="FFFF00"/>
                </a:solidFill>
              </a:rPr>
              <a:t>Mindig</a:t>
            </a:r>
            <a:r>
              <a:rPr lang="hu-HU" altLang="hu-HU" sz="2800"/>
              <a:t> sebészileg kell megoldani </a:t>
            </a:r>
          </a:p>
        </p:txBody>
      </p:sp>
      <p:sp>
        <p:nvSpPr>
          <p:cNvPr id="449540" name="Text Box 4">
            <a:extLst>
              <a:ext uri="{FF2B5EF4-FFF2-40B4-BE49-F238E27FC236}">
                <a16:creationId xmlns:a16="http://schemas.microsoft.com/office/drawing/2014/main" id="{4A374CEB-64E7-43A8-BD5D-669FE24C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A19EE79E-36BB-4F00-8DB2-4A4C71D1EC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1143000"/>
          </a:xfrm>
        </p:spPr>
        <p:txBody>
          <a:bodyPr/>
          <a:lstStyle/>
          <a:p>
            <a:r>
              <a:rPr lang="hu-HU" altLang="hu-HU">
                <a:solidFill>
                  <a:srgbClr val="FFFF00"/>
                </a:solidFill>
              </a:rPr>
              <a:t>Kezelés</a:t>
            </a:r>
          </a:p>
        </p:txBody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E9B2A67E-6571-4CA4-ABDF-356174905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26363" cy="4824413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b="1">
                <a:solidFill>
                  <a:srgbClr val="FFFF00"/>
                </a:solidFill>
              </a:rPr>
              <a:t>Krónikus/Stabil </a:t>
            </a:r>
            <a:r>
              <a:rPr lang="hu-HU" altLang="hu-HU" sz="2400"/>
              <a:t>: In situ rögzítés csavarral (&gt; 60% : triplanar osteotomies, Ne végezzünk subcapitális osteotomiát.</a:t>
            </a:r>
          </a:p>
          <a:p>
            <a:pPr>
              <a:lnSpc>
                <a:spcPct val="90000"/>
              </a:lnSpc>
            </a:pPr>
            <a:endParaRPr lang="hu-HU" altLang="hu-HU" sz="2400"/>
          </a:p>
          <a:p>
            <a:pPr>
              <a:lnSpc>
                <a:spcPct val="90000"/>
              </a:lnSpc>
            </a:pPr>
            <a:r>
              <a:rPr lang="hu-HU" altLang="hu-HU" sz="2800" b="1">
                <a:solidFill>
                  <a:srgbClr val="FFFF00"/>
                </a:solidFill>
              </a:rPr>
              <a:t>Akut a krónikuson/Instabil</a:t>
            </a:r>
            <a:r>
              <a:rPr lang="hu-HU" altLang="hu-HU" sz="2400"/>
              <a:t> : In situ rögzítés csavarral (esetleg </a:t>
            </a:r>
            <a:r>
              <a:rPr lang="hu-HU" altLang="hu-HU" sz="2400" i="1">
                <a:solidFill>
                  <a:srgbClr val="FFFF00"/>
                </a:solidFill>
              </a:rPr>
              <a:t>óvatos</a:t>
            </a:r>
            <a:r>
              <a:rPr lang="hu-HU" altLang="hu-HU" sz="2400">
                <a:solidFill>
                  <a:srgbClr val="FFFF00"/>
                </a:solidFill>
              </a:rPr>
              <a:t> !!!!!</a:t>
            </a:r>
            <a:r>
              <a:rPr lang="hu-HU" altLang="hu-HU" sz="2400"/>
              <a:t> repozícós kisérlet, de inkább nem) + később ha kell triplanásis osteotomia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400"/>
          </a:p>
          <a:p>
            <a:pPr>
              <a:lnSpc>
                <a:spcPct val="90000"/>
              </a:lnSpc>
            </a:pPr>
            <a:r>
              <a:rPr lang="hu-HU" altLang="hu-HU" sz="2800" b="1">
                <a:solidFill>
                  <a:srgbClr val="FFFF00"/>
                </a:solidFill>
              </a:rPr>
              <a:t>Akut/Instabil</a:t>
            </a:r>
            <a:r>
              <a:rPr lang="hu-HU" altLang="hu-HU" sz="2400"/>
              <a:t> : Nagyon óvatos repozíciós kísérlet, csavaros epiphyseodesissel.</a:t>
            </a:r>
          </a:p>
        </p:txBody>
      </p:sp>
      <p:sp>
        <p:nvSpPr>
          <p:cNvPr id="451588" name="Text Box 4">
            <a:extLst>
              <a:ext uri="{FF2B5EF4-FFF2-40B4-BE49-F238E27FC236}">
                <a16:creationId xmlns:a16="http://schemas.microsoft.com/office/drawing/2014/main" id="{EB4C6F9E-8B52-42CE-9960-C4A01D26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 hidden="1">
            <a:extLst>
              <a:ext uri="{FF2B5EF4-FFF2-40B4-BE49-F238E27FC236}">
                <a16:creationId xmlns:a16="http://schemas.microsoft.com/office/drawing/2014/main" id="{A0D91453-0700-4AC0-B32F-141E57495F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57731" name="Rectangle 3">
            <a:extLst>
              <a:ext uri="{FF2B5EF4-FFF2-40B4-BE49-F238E27FC236}">
                <a16:creationId xmlns:a16="http://schemas.microsoft.com/office/drawing/2014/main" id="{8200CAF8-F3F7-47E1-B9F3-3B906BDD12E5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3811588" y="1724025"/>
            <a:ext cx="4648200" cy="4800600"/>
          </a:xfrm>
          <a:prstGeom prst="rect">
            <a:avLst/>
          </a:prstGeom>
          <a:blipFill dpi="0" rotWithShape="1">
            <a:blip r:embed="rId2"/>
            <a:srcRect/>
            <a:stretch>
              <a:fillRect r="-3279"/>
            </a:stretch>
          </a:blip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7732" name="Text Box 4">
            <a:extLst>
              <a:ext uri="{FF2B5EF4-FFF2-40B4-BE49-F238E27FC236}">
                <a16:creationId xmlns:a16="http://schemas.microsoft.com/office/drawing/2014/main" id="{558D9FDA-3186-4575-A990-011052C6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82638"/>
            <a:ext cx="75422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 csakis in situ rögzítést hirdetők</a:t>
            </a:r>
          </a:p>
        </p:txBody>
      </p:sp>
      <p:sp>
        <p:nvSpPr>
          <p:cNvPr id="457733" name="Text Box 5">
            <a:extLst>
              <a:ext uri="{FF2B5EF4-FFF2-40B4-BE49-F238E27FC236}">
                <a16:creationId xmlns:a16="http://schemas.microsoft.com/office/drawing/2014/main" id="{EBD98FD3-05D7-4CA2-8E67-50101CD3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257675"/>
            <a:ext cx="1338262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2400">
                <a:solidFill>
                  <a:srgbClr val="000000"/>
                </a:solidFill>
                <a:latin typeface="Tahoma" panose="020B0604030504040204" pitchFamily="34" charset="0"/>
              </a:rPr>
              <a:t>or</a:t>
            </a:r>
            <a:r>
              <a:rPr lang="hu-HU" altLang="hu-HU" sz="24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hu-HU" altLang="hu-HU" sz="2400">
                <a:solidFill>
                  <a:srgbClr val="000000"/>
                </a:solidFill>
                <a:latin typeface="Tahoma" panose="020B0604030504040204" pitchFamily="34" charset="0"/>
              </a:rPr>
              <a:t>screw</a:t>
            </a:r>
          </a:p>
        </p:txBody>
      </p:sp>
      <p:sp>
        <p:nvSpPr>
          <p:cNvPr id="457734" name="Text Box 6">
            <a:extLst>
              <a:ext uri="{FF2B5EF4-FFF2-40B4-BE49-F238E27FC236}">
                <a16:creationId xmlns:a16="http://schemas.microsoft.com/office/drawing/2014/main" id="{503FBCDD-4F70-4FCA-A9C1-E775C19F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57735" name="Text Box 7">
            <a:extLst>
              <a:ext uri="{FF2B5EF4-FFF2-40B4-BE49-F238E27FC236}">
                <a16:creationId xmlns:a16="http://schemas.microsoft.com/office/drawing/2014/main" id="{5BD6E187-80A2-47B2-93A1-BECCD48A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715000"/>
            <a:ext cx="29495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Boyer et al.,1981</a:t>
            </a:r>
          </a:p>
          <a:p>
            <a:r>
              <a:rPr lang="hu-HU" altLang="hu-HU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O’Brien and Fahey, 1977</a:t>
            </a:r>
          </a:p>
        </p:txBody>
      </p:sp>
      <p:sp>
        <p:nvSpPr>
          <p:cNvPr id="457736" name="Line 8">
            <a:extLst>
              <a:ext uri="{FF2B5EF4-FFF2-40B4-BE49-F238E27FC236}">
                <a16:creationId xmlns:a16="http://schemas.microsoft.com/office/drawing/2014/main" id="{60BD62D6-F4A5-4A67-8B13-BA9DD8EFC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508500"/>
            <a:ext cx="3384550" cy="865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7737" name="Text Box 9">
            <a:extLst>
              <a:ext uri="{FF2B5EF4-FFF2-40B4-BE49-F238E27FC236}">
                <a16:creationId xmlns:a16="http://schemas.microsoft.com/office/drawing/2014/main" id="{2FD7C9A6-9993-4314-96B8-FE2AE24B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622425"/>
            <a:ext cx="20066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Dennis R. Wenger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09923346-2460-4CC4-B4C2-36E23405D9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>
                <a:solidFill>
                  <a:srgbClr val="FFFF00"/>
                </a:solidFill>
              </a:rPr>
              <a:t>Percután epiphyseodesis</a:t>
            </a:r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2188080E-8625-4D5D-BE5E-1ECD6966E612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4168775" y="1562100"/>
            <a:ext cx="2068513" cy="2236788"/>
          </a:xfrm>
          <a:prstGeom prst="rect">
            <a:avLst/>
          </a:prstGeom>
          <a:blipFill dpi="0" rotWithShape="1">
            <a:blip r:embed="rId2"/>
            <a:srcRect/>
            <a:stretch>
              <a:fillRect b="-15308"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8756" name="Rectangle 4">
            <a:extLst>
              <a:ext uri="{FF2B5EF4-FFF2-40B4-BE49-F238E27FC236}">
                <a16:creationId xmlns:a16="http://schemas.microsoft.com/office/drawing/2014/main" id="{02542305-C397-43E8-80E5-5E03363C3B40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3995738" y="4149725"/>
            <a:ext cx="4824412" cy="2393950"/>
          </a:xfrm>
          <a:prstGeom prst="rect">
            <a:avLst/>
          </a:prstGeom>
          <a:blipFill dpi="0" rotWithShape="1">
            <a:blip r:embed="rId3"/>
            <a:srcRect/>
            <a:stretch>
              <a:fillRect b="-23233"/>
            </a:stretch>
          </a:blip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8757" name="Rectangle 5">
            <a:extLst>
              <a:ext uri="{FF2B5EF4-FFF2-40B4-BE49-F238E27FC236}">
                <a16:creationId xmlns:a16="http://schemas.microsoft.com/office/drawing/2014/main" id="{C7ACB1A0-CAC9-4939-94D8-22411C1C2F9B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6643688" y="1566863"/>
            <a:ext cx="2157412" cy="2235200"/>
          </a:xfrm>
          <a:prstGeom prst="rect">
            <a:avLst/>
          </a:prstGeom>
          <a:blipFill dpi="0" rotWithShape="1">
            <a:blip r:embed="rId4"/>
            <a:srcRect/>
            <a:stretch>
              <a:fillRect r="-10531"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458758" name="Rectangle 6">
            <a:extLst>
              <a:ext uri="{FF2B5EF4-FFF2-40B4-BE49-F238E27FC236}">
                <a16:creationId xmlns:a16="http://schemas.microsoft.com/office/drawing/2014/main" id="{D00674D6-D9E2-4EB2-B871-0259796E1733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1633538" y="1585913"/>
            <a:ext cx="2160587" cy="2236787"/>
          </a:xfrm>
          <a:prstGeom prst="rect">
            <a:avLst/>
          </a:prstGeom>
          <a:blipFill dpi="0" rotWithShape="1">
            <a:blip r:embed="rId5"/>
            <a:srcRect/>
            <a:stretch>
              <a:fillRect b="-23101"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8759" name="Rectangle 7">
            <a:extLst>
              <a:ext uri="{FF2B5EF4-FFF2-40B4-BE49-F238E27FC236}">
                <a16:creationId xmlns:a16="http://schemas.microsoft.com/office/drawing/2014/main" id="{06028246-B264-4FB9-85CF-585C1139283A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1638300" y="4168775"/>
            <a:ext cx="2019300" cy="2354263"/>
          </a:xfrm>
          <a:prstGeom prst="rect">
            <a:avLst/>
          </a:prstGeom>
          <a:blipFill dpi="0" rotWithShape="1">
            <a:blip r:embed="rId6"/>
            <a:srcRect/>
            <a:stretch>
              <a:fillRect r="-28351"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8760" name="Text Box 8">
            <a:extLst>
              <a:ext uri="{FF2B5EF4-FFF2-40B4-BE49-F238E27FC236}">
                <a16:creationId xmlns:a16="http://schemas.microsoft.com/office/drawing/2014/main" id="{8CC5BDE1-4D79-4289-A2DE-A4E46A31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58761" name="Rectangle 9">
            <a:extLst>
              <a:ext uri="{FF2B5EF4-FFF2-40B4-BE49-F238E27FC236}">
                <a16:creationId xmlns:a16="http://schemas.microsoft.com/office/drawing/2014/main" id="{8BB2A2D0-AE3C-4073-A71B-7E658AE2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125913"/>
            <a:ext cx="4897438" cy="2447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2B6ABFC8-FBE1-450D-8DD5-7D8DC9F06F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485775"/>
            <a:ext cx="854075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3600">
                <a:solidFill>
                  <a:srgbClr val="FFFF00"/>
                </a:solidFill>
              </a:rPr>
              <a:t>Computer-asszisztált kanülált csavaros epiphyseodesis</a:t>
            </a:r>
          </a:p>
        </p:txBody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CB2B3D1D-1085-4145-9A3A-9BDA337FC55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900113" y="1773238"/>
            <a:ext cx="7308850" cy="4808537"/>
          </a:xfrm>
          <a:prstGeom prst="rect">
            <a:avLst/>
          </a:prstGeom>
          <a:blipFill dpi="0" rotWithShape="1">
            <a:blip r:embed="rId3"/>
            <a:srcRect/>
            <a:stretch>
              <a:fillRect b="-6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9780" name="Text Box 4">
            <a:extLst>
              <a:ext uri="{FF2B5EF4-FFF2-40B4-BE49-F238E27FC236}">
                <a16:creationId xmlns:a16="http://schemas.microsoft.com/office/drawing/2014/main" id="{7E089F02-4492-414A-8602-4C35AE5EF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59781" name="Rectangle 5">
            <a:extLst>
              <a:ext uri="{FF2B5EF4-FFF2-40B4-BE49-F238E27FC236}">
                <a16:creationId xmlns:a16="http://schemas.microsoft.com/office/drawing/2014/main" id="{90D40251-8A0E-4B79-B109-21073860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763713"/>
            <a:ext cx="142875" cy="48244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 hidden="1">
            <a:extLst>
              <a:ext uri="{FF2B5EF4-FFF2-40B4-BE49-F238E27FC236}">
                <a16:creationId xmlns:a16="http://schemas.microsoft.com/office/drawing/2014/main" id="{27C1F009-54CC-4A37-881F-326CD9F807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4EF1B2C4-48C3-4B95-BE3C-3334BBAAFD9E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 rot="5400000">
            <a:off x="2907506" y="3040857"/>
            <a:ext cx="4321175" cy="2503488"/>
          </a:xfrm>
          <a:prstGeom prst="rect">
            <a:avLst/>
          </a:prstGeom>
          <a:blipFill dpi="0" rotWithShape="1">
            <a:blip r:embed="rId2"/>
            <a:srcRect/>
            <a:stretch>
              <a:fillRect r="-5337"/>
            </a:stretch>
          </a:blip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1828" name="Rectangle 4">
            <a:extLst>
              <a:ext uri="{FF2B5EF4-FFF2-40B4-BE49-F238E27FC236}">
                <a16:creationId xmlns:a16="http://schemas.microsoft.com/office/drawing/2014/main" id="{407DCB60-EDB9-4B23-AD20-79E27600E43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692900" y="2132013"/>
            <a:ext cx="2127250" cy="4321175"/>
          </a:xfrm>
          <a:prstGeom prst="rect">
            <a:avLst/>
          </a:prstGeom>
          <a:blipFill dpi="0" rotWithShape="1">
            <a:blip r:embed="rId3"/>
            <a:srcRect/>
            <a:stretch>
              <a:fillRect b="-126"/>
            </a:stretch>
          </a:blip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1829" name="Rectangle 5">
            <a:extLst>
              <a:ext uri="{FF2B5EF4-FFF2-40B4-BE49-F238E27FC236}">
                <a16:creationId xmlns:a16="http://schemas.microsoft.com/office/drawing/2014/main" id="{6DDC89D9-F033-4A10-B61D-5C95639604D7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346075" y="2132013"/>
            <a:ext cx="3146425" cy="4321175"/>
          </a:xfrm>
          <a:prstGeom prst="rect">
            <a:avLst/>
          </a:prstGeom>
          <a:blipFill dpi="0" rotWithShape="1">
            <a:blip r:embed="rId4"/>
            <a:srcRect/>
            <a:stretch>
              <a:fillRect r="-1171"/>
            </a:stretch>
          </a:blip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1830" name="Text Box 6">
            <a:extLst>
              <a:ext uri="{FF2B5EF4-FFF2-40B4-BE49-F238E27FC236}">
                <a16:creationId xmlns:a16="http://schemas.microsoft.com/office/drawing/2014/main" id="{E3711A8B-4E2F-4254-8CBB-99BB4028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61831" name="Rectangle 7">
            <a:extLst>
              <a:ext uri="{FF2B5EF4-FFF2-40B4-BE49-F238E27FC236}">
                <a16:creationId xmlns:a16="http://schemas.microsoft.com/office/drawing/2014/main" id="{16B38FC0-9195-43DF-B4DC-2F1E86852D1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96863" y="476250"/>
            <a:ext cx="854075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hu-HU" altLang="hu-HU">
                <a:solidFill>
                  <a:srgbClr val="FFFF00"/>
                </a:solidFill>
              </a:rPr>
              <a:t>Southwick triplanáris osteotomia</a:t>
            </a:r>
          </a:p>
        </p:txBody>
      </p:sp>
      <p:sp>
        <p:nvSpPr>
          <p:cNvPr id="461832" name="Line 8">
            <a:extLst>
              <a:ext uri="{FF2B5EF4-FFF2-40B4-BE49-F238E27FC236}">
                <a16:creationId xmlns:a16="http://schemas.microsoft.com/office/drawing/2014/main" id="{4802C529-7081-4F4C-AD80-A2AA7D5DA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2276475"/>
            <a:ext cx="1150937" cy="1512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1833" name="Line 9">
            <a:extLst>
              <a:ext uri="{FF2B5EF4-FFF2-40B4-BE49-F238E27FC236}">
                <a16:creationId xmlns:a16="http://schemas.microsoft.com/office/drawing/2014/main" id="{DBCA50F5-EC56-4EDC-BD4F-A73B09F53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762250"/>
            <a:ext cx="1584325" cy="431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1834" name="Line 10">
            <a:extLst>
              <a:ext uri="{FF2B5EF4-FFF2-40B4-BE49-F238E27FC236}">
                <a16:creationId xmlns:a16="http://schemas.microsoft.com/office/drawing/2014/main" id="{0E603E22-CCB2-4255-B80C-D018334EC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797425"/>
            <a:ext cx="935038" cy="28733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1835" name="Text Box 11">
            <a:extLst>
              <a:ext uri="{FF2B5EF4-FFF2-40B4-BE49-F238E27FC236}">
                <a16:creationId xmlns:a16="http://schemas.microsoft.com/office/drawing/2014/main" id="{F5AD4270-CBD4-42A0-9BEB-A0AA9631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1528763"/>
            <a:ext cx="5389563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(Imhauser: 1960,  Southwick: 1967,  Bianco: 1969)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5A8E7593-C475-4695-A6EC-51846DA783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7950" y="333375"/>
            <a:ext cx="854075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4000">
                <a:solidFill>
                  <a:srgbClr val="FFFF00"/>
                </a:solidFill>
              </a:rPr>
              <a:t>Avascularis necrosis és chondrolysis</a:t>
            </a:r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02451758-5C2C-42A0-BD8C-4D94D2AC6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7726363" cy="460851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AVN és a chondrolysis a lehető legsúlyosabb komplikáció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1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1200"/>
          </a:p>
          <a:p>
            <a:pPr>
              <a:lnSpc>
                <a:spcPct val="90000"/>
              </a:lnSpc>
            </a:pPr>
            <a:r>
              <a:rPr lang="hu-HU" altLang="hu-HU" sz="2400"/>
              <a:t>Veszélyes az agresszív repozíciós kísérlet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1200"/>
          </a:p>
          <a:p>
            <a:pPr>
              <a:lnSpc>
                <a:spcPct val="90000"/>
              </a:lnSpc>
            </a:pPr>
            <a:r>
              <a:rPr lang="hu-HU" altLang="hu-HU" sz="2400"/>
              <a:t>Rossz csavar pozícionálás, a fúró vagy a csavar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	penetrációja az izületbe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1200"/>
          </a:p>
          <a:p>
            <a:pPr>
              <a:lnSpc>
                <a:spcPct val="90000"/>
              </a:lnSpc>
            </a:pPr>
            <a:r>
              <a:rPr lang="hu-HU" altLang="hu-HU" sz="2400"/>
              <a:t>Subcapitális osteotomia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1200"/>
          </a:p>
          <a:p>
            <a:pPr>
              <a:lnSpc>
                <a:spcPct val="90000"/>
              </a:lnSpc>
            </a:pPr>
            <a:r>
              <a:rPr lang="hu-HU" altLang="hu-HU" sz="2400"/>
              <a:t>Nyaki osteotomia után az AVN + chondrolysis ráta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	30% (Houser 1987), vagy nagyobb . . . . . (?)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	In situ fixációval enyhe epiphyseolysis esetén  :  2%</a:t>
            </a:r>
          </a:p>
          <a:p>
            <a:pPr lvl="1">
              <a:lnSpc>
                <a:spcPct val="90000"/>
              </a:lnSpc>
            </a:pPr>
            <a:endParaRPr lang="hu-HU" altLang="hu-HU" sz="2000"/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id="{EB9FE80F-7EF1-4DE7-8745-823E05C9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64901" name="Rectangle 5">
            <a:extLst>
              <a:ext uri="{FF2B5EF4-FFF2-40B4-BE49-F238E27FC236}">
                <a16:creationId xmlns:a16="http://schemas.microsoft.com/office/drawing/2014/main" id="{E2F557CA-989C-4CFC-ABFD-E08AB6013C42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7308850" y="2852738"/>
            <a:ext cx="1646238" cy="2413000"/>
          </a:xfrm>
          <a:prstGeom prst="rect">
            <a:avLst/>
          </a:prstGeom>
          <a:blipFill dpi="0" rotWithShape="1">
            <a:blip r:embed="rId3"/>
            <a:srcRect/>
            <a:stretch>
              <a:fillRect r="-13841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 hidden="1">
            <a:extLst>
              <a:ext uri="{FF2B5EF4-FFF2-40B4-BE49-F238E27FC236}">
                <a16:creationId xmlns:a16="http://schemas.microsoft.com/office/drawing/2014/main" id="{E3F4FE74-AE5F-4D2E-A8DF-835A6D049C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A81F5D03-5C8D-4C97-BA4C-FAF7DE739DC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09600" y="1358900"/>
            <a:ext cx="3744913" cy="2727325"/>
          </a:xfrm>
          <a:prstGeom prst="rect">
            <a:avLst/>
          </a:prstGeom>
          <a:blipFill dpi="0" rotWithShape="1">
            <a:blip r:embed="rId2"/>
            <a:srcRect/>
            <a:stretch>
              <a:fillRect r="-2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hu-HU" altLang="hu-HU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66948" name="Rectangle 4">
            <a:extLst>
              <a:ext uri="{FF2B5EF4-FFF2-40B4-BE49-F238E27FC236}">
                <a16:creationId xmlns:a16="http://schemas.microsoft.com/office/drawing/2014/main" id="{90737BF3-01FA-44DE-8CB3-8EC271373BD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09600" y="3951288"/>
            <a:ext cx="3744913" cy="2417762"/>
          </a:xfrm>
          <a:prstGeom prst="rect">
            <a:avLst/>
          </a:prstGeom>
          <a:blipFill dpi="0" rotWithShape="1">
            <a:blip r:embed="rId3"/>
            <a:srcRect/>
            <a:stretch>
              <a:fillRect b="-76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6949" name="AutoShape 5">
            <a:extLst>
              <a:ext uri="{FF2B5EF4-FFF2-40B4-BE49-F238E27FC236}">
                <a16:creationId xmlns:a16="http://schemas.microsoft.com/office/drawing/2014/main" id="{F7A28262-A9B9-493E-A3A9-A985A28A16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87450" y="1370013"/>
            <a:ext cx="2160588" cy="17272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6950" name="AutoShape 6">
            <a:extLst>
              <a:ext uri="{FF2B5EF4-FFF2-40B4-BE49-F238E27FC236}">
                <a16:creationId xmlns:a16="http://schemas.microsoft.com/office/drawing/2014/main" id="{29DBC584-856D-4950-B9D3-E1E20A32A86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17663" y="3960813"/>
            <a:ext cx="2160587" cy="1727200"/>
          </a:xfrm>
          <a:prstGeom prst="triangle">
            <a:avLst>
              <a:gd name="adj" fmla="val 50000"/>
            </a:avLst>
          </a:prstGeom>
          <a:solidFill>
            <a:srgbClr val="5F5F5F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6951" name="Rectangle 7">
            <a:extLst>
              <a:ext uri="{FF2B5EF4-FFF2-40B4-BE49-F238E27FC236}">
                <a16:creationId xmlns:a16="http://schemas.microsoft.com/office/drawing/2014/main" id="{CEF6A70B-A1B1-41D9-9C42-399DF4B9B17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859338" y="1358900"/>
            <a:ext cx="3816350" cy="2628900"/>
          </a:xfrm>
          <a:prstGeom prst="rect">
            <a:avLst/>
          </a:prstGeom>
          <a:blipFill dpi="0" rotWithShape="1">
            <a:blip r:embed="rId4"/>
            <a:srcRect/>
            <a:stretch>
              <a:fillRect b="-10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6952" name="AutoShape 8">
            <a:extLst>
              <a:ext uri="{FF2B5EF4-FFF2-40B4-BE49-F238E27FC236}">
                <a16:creationId xmlns:a16="http://schemas.microsoft.com/office/drawing/2014/main" id="{FA6CEA1E-4DBD-4BF0-A7A6-593B7B756D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1500" y="1368425"/>
            <a:ext cx="2160588" cy="17272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6953" name="Rectangle 9">
            <a:extLst>
              <a:ext uri="{FF2B5EF4-FFF2-40B4-BE49-F238E27FC236}">
                <a16:creationId xmlns:a16="http://schemas.microsoft.com/office/drawing/2014/main" id="{CE582C69-0471-4B6E-AA61-7DF720A5A46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859338" y="3735388"/>
            <a:ext cx="3817937" cy="2646362"/>
          </a:xfrm>
          <a:prstGeom prst="rect">
            <a:avLst/>
          </a:prstGeom>
          <a:blipFill dpi="0" rotWithShape="1">
            <a:blip r:embed="rId5"/>
            <a:srcRect/>
            <a:stretch>
              <a:fillRect b="-820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6954" name="AutoShape 10">
            <a:extLst>
              <a:ext uri="{FF2B5EF4-FFF2-40B4-BE49-F238E27FC236}">
                <a16:creationId xmlns:a16="http://schemas.microsoft.com/office/drawing/2014/main" id="{E6BAA88C-08CB-4E56-9D1C-CBFE748158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22838" y="3744913"/>
            <a:ext cx="935037" cy="792162"/>
          </a:xfrm>
          <a:prstGeom prst="triangle">
            <a:avLst>
              <a:gd name="adj" fmla="val 50000"/>
            </a:avLst>
          </a:prstGeom>
          <a:solidFill>
            <a:srgbClr val="5F5F5F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6955" name="Text Box 11">
            <a:extLst>
              <a:ext uri="{FF2B5EF4-FFF2-40B4-BE49-F238E27FC236}">
                <a16:creationId xmlns:a16="http://schemas.microsoft.com/office/drawing/2014/main" id="{F1E7084C-E870-4C06-ABDC-1EEFF49D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66956" name="Rectangle 12">
            <a:extLst>
              <a:ext uri="{FF2B5EF4-FFF2-40B4-BE49-F238E27FC236}">
                <a16:creationId xmlns:a16="http://schemas.microsoft.com/office/drawing/2014/main" id="{525AECE6-7D43-493E-969C-43CF0F864F87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7950" y="188913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hu-HU" altLang="hu-HU" sz="4000">
                <a:solidFill>
                  <a:srgbClr val="FFFF00"/>
                </a:solidFill>
              </a:rPr>
              <a:t>Avascularis necrosis</a:t>
            </a:r>
          </a:p>
        </p:txBody>
      </p:sp>
      <p:sp>
        <p:nvSpPr>
          <p:cNvPr id="466957" name="Text Box 13">
            <a:extLst>
              <a:ext uri="{FF2B5EF4-FFF2-40B4-BE49-F238E27FC236}">
                <a16:creationId xmlns:a16="http://schemas.microsoft.com/office/drawing/2014/main" id="{AAA6B978-269E-4C69-90D1-FD75D1BCE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12875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10 Y</a:t>
            </a:r>
          </a:p>
        </p:txBody>
      </p:sp>
      <p:sp>
        <p:nvSpPr>
          <p:cNvPr id="466958" name="Text Box 14">
            <a:extLst>
              <a:ext uri="{FF2B5EF4-FFF2-40B4-BE49-F238E27FC236}">
                <a16:creationId xmlns:a16="http://schemas.microsoft.com/office/drawing/2014/main" id="{DA257DDB-315E-4262-9072-3221FA7D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412875"/>
            <a:ext cx="1092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10 Y 2 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 hidden="1">
            <a:extLst>
              <a:ext uri="{FF2B5EF4-FFF2-40B4-BE49-F238E27FC236}">
                <a16:creationId xmlns:a16="http://schemas.microsoft.com/office/drawing/2014/main" id="{34895B72-BC07-4C46-92BE-7ED64812D8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47E64E1F-1B04-4DD9-A571-1A115EE8CE2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9750" y="1412875"/>
            <a:ext cx="3779838" cy="2538413"/>
          </a:xfrm>
          <a:prstGeom prst="rect">
            <a:avLst/>
          </a:prstGeom>
          <a:blipFill dpi="0" rotWithShape="1">
            <a:blip r:embed="rId2"/>
            <a:srcRect/>
            <a:stretch>
              <a:fillRect b="-563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hu-HU" altLang="hu-HU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67972" name="Rectangle 4">
            <a:extLst>
              <a:ext uri="{FF2B5EF4-FFF2-40B4-BE49-F238E27FC236}">
                <a16:creationId xmlns:a16="http://schemas.microsoft.com/office/drawing/2014/main" id="{ACA157F5-5535-4A2B-B719-C2DCB71B7D2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8163" y="3789363"/>
            <a:ext cx="3779837" cy="2376487"/>
          </a:xfrm>
          <a:prstGeom prst="rect">
            <a:avLst/>
          </a:prstGeom>
          <a:blipFill dpi="0" rotWithShape="1">
            <a:blip r:embed="rId3"/>
            <a:srcRect/>
            <a:stretch>
              <a:fillRect b="-90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7973" name="Rectangle 5">
            <a:extLst>
              <a:ext uri="{FF2B5EF4-FFF2-40B4-BE49-F238E27FC236}">
                <a16:creationId xmlns:a16="http://schemas.microsoft.com/office/drawing/2014/main" id="{081B78F4-FFE2-404D-B5CF-2A99385F965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787900" y="1412875"/>
            <a:ext cx="3600450" cy="2503488"/>
          </a:xfrm>
          <a:prstGeom prst="rect">
            <a:avLst/>
          </a:prstGeom>
          <a:blipFill dpi="0" rotWithShape="1">
            <a:blip r:embed="rId4"/>
            <a:srcRect/>
            <a:stretch>
              <a:fillRect r="-7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7974" name="Rectangle 6">
            <a:extLst>
              <a:ext uri="{FF2B5EF4-FFF2-40B4-BE49-F238E27FC236}">
                <a16:creationId xmlns:a16="http://schemas.microsoft.com/office/drawing/2014/main" id="{746ADE0C-9B53-4A0C-B4DA-4C3F4087C52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786313" y="3860800"/>
            <a:ext cx="3600450" cy="2301875"/>
          </a:xfrm>
          <a:prstGeom prst="rect">
            <a:avLst/>
          </a:prstGeom>
          <a:blipFill dpi="0" rotWithShape="1">
            <a:blip r:embed="rId5"/>
            <a:srcRect/>
            <a:stretch>
              <a:fillRect r="-195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7975" name="Text Box 7">
            <a:extLst>
              <a:ext uri="{FF2B5EF4-FFF2-40B4-BE49-F238E27FC236}">
                <a16:creationId xmlns:a16="http://schemas.microsoft.com/office/drawing/2014/main" id="{519668CA-CB8F-4A3A-8A27-94BE61914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67976" name="Rectangle 8">
            <a:extLst>
              <a:ext uri="{FF2B5EF4-FFF2-40B4-BE49-F238E27FC236}">
                <a16:creationId xmlns:a16="http://schemas.microsoft.com/office/drawing/2014/main" id="{D5D4D775-7A28-4836-AD45-36AABAA6A93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7950" y="188913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hu-HU" altLang="hu-HU" sz="4000">
                <a:solidFill>
                  <a:srgbClr val="FFFF00"/>
                </a:solidFill>
              </a:rPr>
              <a:t>Avascularis necrosis</a:t>
            </a:r>
          </a:p>
        </p:txBody>
      </p:sp>
      <p:sp>
        <p:nvSpPr>
          <p:cNvPr id="467977" name="AutoShape 9">
            <a:extLst>
              <a:ext uri="{FF2B5EF4-FFF2-40B4-BE49-F238E27FC236}">
                <a16:creationId xmlns:a16="http://schemas.microsoft.com/office/drawing/2014/main" id="{EA4796FE-A664-4E87-8872-21DEA958C8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74788" y="1416050"/>
            <a:ext cx="1801812" cy="12065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7978" name="Text Box 10">
            <a:extLst>
              <a:ext uri="{FF2B5EF4-FFF2-40B4-BE49-F238E27FC236}">
                <a16:creationId xmlns:a16="http://schemas.microsoft.com/office/drawing/2014/main" id="{8CB977F5-099C-4053-87DA-34394D295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84313"/>
            <a:ext cx="1092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10 Y 5 M</a:t>
            </a:r>
          </a:p>
        </p:txBody>
      </p:sp>
      <p:sp>
        <p:nvSpPr>
          <p:cNvPr id="467979" name="AutoShape 11">
            <a:extLst>
              <a:ext uri="{FF2B5EF4-FFF2-40B4-BE49-F238E27FC236}">
                <a16:creationId xmlns:a16="http://schemas.microsoft.com/office/drawing/2014/main" id="{6FF19852-3009-4B4C-8A00-24A4B43D06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55650" y="3798888"/>
            <a:ext cx="3095625" cy="15113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7980" name="AutoShape 12">
            <a:extLst>
              <a:ext uri="{FF2B5EF4-FFF2-40B4-BE49-F238E27FC236}">
                <a16:creationId xmlns:a16="http://schemas.microsoft.com/office/drawing/2014/main" id="{093F20E4-68D1-4F4A-A68F-D605EABF57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5600" y="1422400"/>
            <a:ext cx="1946275" cy="12065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7981" name="Text Box 13">
            <a:extLst>
              <a:ext uri="{FF2B5EF4-FFF2-40B4-BE49-F238E27FC236}">
                <a16:creationId xmlns:a16="http://schemas.microsoft.com/office/drawing/2014/main" id="{89213033-5883-4D2A-AADA-294E519D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313"/>
            <a:ext cx="1092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11 Y 3 M</a:t>
            </a:r>
          </a:p>
        </p:txBody>
      </p:sp>
      <p:sp>
        <p:nvSpPr>
          <p:cNvPr id="467982" name="AutoShape 14">
            <a:extLst>
              <a:ext uri="{FF2B5EF4-FFF2-40B4-BE49-F238E27FC236}">
                <a16:creationId xmlns:a16="http://schemas.microsoft.com/office/drawing/2014/main" id="{990BE1C6-08B7-42BF-9323-E802A106E2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80063" y="3876675"/>
            <a:ext cx="1946275" cy="12065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7983" name="Text Box 15">
            <a:extLst>
              <a:ext uri="{FF2B5EF4-FFF2-40B4-BE49-F238E27FC236}">
                <a16:creationId xmlns:a16="http://schemas.microsoft.com/office/drawing/2014/main" id="{2B7ED68E-D428-4D59-AF5B-5A7C1840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076700"/>
            <a:ext cx="1092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11 Y 6 M</a:t>
            </a:r>
          </a:p>
        </p:txBody>
      </p:sp>
      <p:sp>
        <p:nvSpPr>
          <p:cNvPr id="467984" name="Rectangle 16">
            <a:extLst>
              <a:ext uri="{FF2B5EF4-FFF2-40B4-BE49-F238E27FC236}">
                <a16:creationId xmlns:a16="http://schemas.microsoft.com/office/drawing/2014/main" id="{1EF3C88C-3A9C-4676-A4EA-E85817094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1422400"/>
            <a:ext cx="698500" cy="76200"/>
          </a:xfrm>
          <a:prstGeom prst="rect">
            <a:avLst/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7985" name="Rectangle 17">
            <a:extLst>
              <a:ext uri="{FF2B5EF4-FFF2-40B4-BE49-F238E27FC236}">
                <a16:creationId xmlns:a16="http://schemas.microsoft.com/office/drawing/2014/main" id="{4D34D545-12A6-4464-8B81-35B1B4B81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1417638"/>
            <a:ext cx="698500" cy="144462"/>
          </a:xfrm>
          <a:prstGeom prst="rect">
            <a:avLst/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7986" name="Rectangle 18">
            <a:extLst>
              <a:ext uri="{FF2B5EF4-FFF2-40B4-BE49-F238E27FC236}">
                <a16:creationId xmlns:a16="http://schemas.microsoft.com/office/drawing/2014/main" id="{DEF7A06F-C552-48D1-B033-A975156C2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3876675"/>
            <a:ext cx="769938" cy="2159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6C4880BA-35C9-4B15-BBAC-D19DCB2BA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40750" cy="42481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800"/>
              <a:t>A kétoldali esetek száma nagy – in situ ellenoldali csavarozás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800"/>
          </a:p>
          <a:p>
            <a:pPr>
              <a:lnSpc>
                <a:spcPct val="80000"/>
              </a:lnSpc>
            </a:pPr>
            <a:r>
              <a:rPr lang="hu-HU" altLang="hu-HU" sz="2800">
                <a:solidFill>
                  <a:srgbClr val="FFFF00"/>
                </a:solidFill>
              </a:rPr>
              <a:t>Kocher et al. JBJS(Am) 2005</a:t>
            </a:r>
            <a:r>
              <a:rPr lang="hu-HU" altLang="hu-HU" sz="2800"/>
              <a:t> : Az optimális döntés (decision analysis statistic) : Observáció (az USA-ban)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800"/>
          </a:p>
          <a:p>
            <a:pPr lvl="1">
              <a:lnSpc>
                <a:spcPct val="80000"/>
              </a:lnSpc>
            </a:pPr>
            <a:r>
              <a:rPr lang="hu-HU" altLang="hu-HU" sz="2400"/>
              <a:t>Operáld meg az „ép” oldalt, ha : minimális panasz van vagy volt, ha jelzett Drehmann jel van, ha kövér a beteg, ha a szülő nem érti a felvilágosítást, ha a család szociális körülményei bizonytalanok, ha a rendszeres kontroll nem biztos, ha a physis kiszélesedett, irreguláris, bizonytalan radiológia szerkezetet mutat, ha a gyermek elesésre, sérülésre hajlamos</a:t>
            </a:r>
          </a:p>
          <a:p>
            <a:pPr>
              <a:lnSpc>
                <a:spcPct val="80000"/>
              </a:lnSpc>
            </a:pPr>
            <a:endParaRPr lang="hu-HU" altLang="hu-HU" sz="2800"/>
          </a:p>
        </p:txBody>
      </p:sp>
      <p:sp>
        <p:nvSpPr>
          <p:cNvPr id="468995" name="Text Box 3">
            <a:extLst>
              <a:ext uri="{FF2B5EF4-FFF2-40B4-BE49-F238E27FC236}">
                <a16:creationId xmlns:a16="http://schemas.microsoft.com/office/drawing/2014/main" id="{3D80C007-0240-445D-989F-1A9D2FD5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68996" name="Rectangle 4">
            <a:extLst>
              <a:ext uri="{FF2B5EF4-FFF2-40B4-BE49-F238E27FC236}">
                <a16:creationId xmlns:a16="http://schemas.microsoft.com/office/drawing/2014/main" id="{D70DDA49-50D8-415A-8F2A-7AA7C181AAB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7950" y="404813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hu-HU" altLang="hu-HU" sz="3200">
                <a:solidFill>
                  <a:srgbClr val="FFFF00"/>
                </a:solidFill>
              </a:rPr>
              <a:t>Az ellenoldal profilaktikus csavarozása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87D42B42-DD69-4627-9506-95FDA3365A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925" y="549275"/>
            <a:ext cx="8540750" cy="647700"/>
          </a:xfrm>
        </p:spPr>
        <p:txBody>
          <a:bodyPr/>
          <a:lstStyle/>
          <a:p>
            <a:r>
              <a:rPr lang="hu-HU" altLang="hu-HU" dirty="0">
                <a:solidFill>
                  <a:srgbClr val="FFFF00"/>
                </a:solidFill>
              </a:rPr>
              <a:t>Definíció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70240742-411E-423C-BC26-267A2C047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5399087" cy="44989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/>
              <a:t>A femur epiphysis a növekedési porcnak megfelően történő elmozdulása a metaphysisen a serdülőkori gyors növekedési periódusban.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/>
          </a:p>
          <a:p>
            <a:pPr>
              <a:lnSpc>
                <a:spcPct val="90000"/>
              </a:lnSpc>
            </a:pPr>
            <a:r>
              <a:rPr lang="hu-HU" altLang="hu-HU" sz="2800"/>
              <a:t>Az epiphysis az acetabulumban marad (rögzíti a lig. ter. cap.), míg a metaphysis kifelé és felfelé rotálódik.</a:t>
            </a:r>
          </a:p>
        </p:txBody>
      </p:sp>
      <p:sp>
        <p:nvSpPr>
          <p:cNvPr id="409604" name="Text Box 4">
            <a:extLst>
              <a:ext uri="{FF2B5EF4-FFF2-40B4-BE49-F238E27FC236}">
                <a16:creationId xmlns:a16="http://schemas.microsoft.com/office/drawing/2014/main" id="{14053222-3FF5-4B71-BA76-532660B5F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163AE565-6625-46DB-9083-C80B29D95E0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873750" y="3357563"/>
            <a:ext cx="3090863" cy="3140075"/>
          </a:xfrm>
          <a:prstGeom prst="rect">
            <a:avLst/>
          </a:prstGeom>
          <a:blipFill dpi="0" rotWithShape="1">
            <a:blip r:embed="rId2"/>
            <a:srcRect/>
            <a:stretch>
              <a:fillRect b="-2342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606" name="Rectangle 6">
            <a:extLst>
              <a:ext uri="{FF2B5EF4-FFF2-40B4-BE49-F238E27FC236}">
                <a16:creationId xmlns:a16="http://schemas.microsoft.com/office/drawing/2014/main" id="{8A473E9B-0DCC-4CAA-B341-22C655AE79A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7019925" y="1450975"/>
            <a:ext cx="1933575" cy="1743075"/>
          </a:xfrm>
          <a:prstGeom prst="rect">
            <a:avLst/>
          </a:prstGeom>
          <a:blipFill dpi="0" rotWithShape="1">
            <a:blip r:embed="rId3"/>
            <a:srcRect/>
            <a:stretch>
              <a:fillRect r="-2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F582838C-6C85-456B-B360-B768CEB3C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1481138"/>
            <a:ext cx="144463" cy="71437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8" name="Rectangle 8">
            <a:extLst>
              <a:ext uri="{FF2B5EF4-FFF2-40B4-BE49-F238E27FC236}">
                <a16:creationId xmlns:a16="http://schemas.microsoft.com/office/drawing/2014/main" id="{E27C17EE-3B10-48B9-956C-9446A573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4865688"/>
            <a:ext cx="144462" cy="144462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9" name="Rectangle 9">
            <a:extLst>
              <a:ext uri="{FF2B5EF4-FFF2-40B4-BE49-F238E27FC236}">
                <a16:creationId xmlns:a16="http://schemas.microsoft.com/office/drawing/2014/main" id="{78D88EFE-8E02-49C9-8F91-9573C99F9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338" y="5003800"/>
            <a:ext cx="263525" cy="215900"/>
          </a:xfrm>
          <a:prstGeom prst="rect">
            <a:avLst/>
          </a:prstGeom>
          <a:solidFill>
            <a:srgbClr val="111111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10" name="Line 10">
            <a:extLst>
              <a:ext uri="{FF2B5EF4-FFF2-40B4-BE49-F238E27FC236}">
                <a16:creationId xmlns:a16="http://schemas.microsoft.com/office/drawing/2014/main" id="{A707B90B-C33A-46B3-B4B8-BD546EDD9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02638" y="5580063"/>
            <a:ext cx="201612" cy="225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611" name="Line 11">
            <a:extLst>
              <a:ext uri="{FF2B5EF4-FFF2-40B4-BE49-F238E27FC236}">
                <a16:creationId xmlns:a16="http://schemas.microsoft.com/office/drawing/2014/main" id="{A3BBEAF5-2D23-4E30-82F6-9D45389AB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5891213"/>
            <a:ext cx="792163" cy="7143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612" name="Line 12">
            <a:extLst>
              <a:ext uri="{FF2B5EF4-FFF2-40B4-BE49-F238E27FC236}">
                <a16:creationId xmlns:a16="http://schemas.microsoft.com/office/drawing/2014/main" id="{E4F5B60F-3B15-4581-B0DA-E616AE931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0538" y="5805488"/>
            <a:ext cx="576262" cy="50323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id="{6AC9ED80-F635-47F2-B5FD-E4EF0DB008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>
                <a:solidFill>
                  <a:srgbClr val="FFFF00"/>
                </a:solidFill>
              </a:rPr>
              <a:t>Rőgzítési elvek</a:t>
            </a:r>
          </a:p>
        </p:txBody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EDCB288E-DC72-4D60-8FAB-9B264C110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5040313" cy="44989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/>
              <a:t>K-drótok vagy csavar ?</a:t>
            </a:r>
          </a:p>
          <a:p>
            <a:r>
              <a:rPr lang="hu-HU" altLang="hu-HU"/>
              <a:t>Egy vagy két csavar ?</a:t>
            </a:r>
          </a:p>
        </p:txBody>
      </p:sp>
      <p:pic>
        <p:nvPicPr>
          <p:cNvPr id="470020" name="Picture 4">
            <a:extLst>
              <a:ext uri="{FF2B5EF4-FFF2-40B4-BE49-F238E27FC236}">
                <a16:creationId xmlns:a16="http://schemas.microsoft.com/office/drawing/2014/main" id="{E587005E-D515-4148-908A-DE77087AE28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465263"/>
            <a:ext cx="3384550" cy="25400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0021" name="Rectangle 5">
            <a:extLst>
              <a:ext uri="{FF2B5EF4-FFF2-40B4-BE49-F238E27FC236}">
                <a16:creationId xmlns:a16="http://schemas.microsoft.com/office/drawing/2014/main" id="{7ED5D2EA-5F10-494E-AA2C-67DC34DE9BAC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3695700" y="3789363"/>
            <a:ext cx="1597025" cy="2382837"/>
          </a:xfrm>
          <a:prstGeom prst="rect">
            <a:avLst/>
          </a:prstGeom>
          <a:blipFill dpi="0" rotWithShape="1">
            <a:blip r:embed="rId4"/>
            <a:srcRect/>
            <a:stretch>
              <a:fillRect b="-1242"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470022" name="Picture 6">
            <a:extLst>
              <a:ext uri="{FF2B5EF4-FFF2-40B4-BE49-F238E27FC236}">
                <a16:creationId xmlns:a16="http://schemas.microsoft.com/office/drawing/2014/main" id="{B5383C24-C135-4941-ADB5-C1CBD6EEF53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188" y="3789363"/>
            <a:ext cx="3382962" cy="2538412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0023" name="Text Box 7">
            <a:extLst>
              <a:ext uri="{FF2B5EF4-FFF2-40B4-BE49-F238E27FC236}">
                <a16:creationId xmlns:a16="http://schemas.microsoft.com/office/drawing/2014/main" id="{9A1D4F2B-47B2-46CD-A2C9-605677AD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70024" name="Rectangle 8">
            <a:extLst>
              <a:ext uri="{FF2B5EF4-FFF2-40B4-BE49-F238E27FC236}">
                <a16:creationId xmlns:a16="http://schemas.microsoft.com/office/drawing/2014/main" id="{82F151F9-D3C9-4372-BD11-C741D0FB4FE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50825" y="3487738"/>
            <a:ext cx="3311525" cy="2828925"/>
          </a:xfrm>
          <a:prstGeom prst="rect">
            <a:avLst/>
          </a:prstGeom>
          <a:blipFill dpi="0" rotWithShape="1">
            <a:blip r:embed="rId7"/>
            <a:srcRect/>
            <a:stretch>
              <a:fillRect b="-6958"/>
            </a:stretch>
          </a:blip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0025" name="Line 9">
            <a:extLst>
              <a:ext uri="{FF2B5EF4-FFF2-40B4-BE49-F238E27FC236}">
                <a16:creationId xmlns:a16="http://schemas.microsoft.com/office/drawing/2014/main" id="{B77C34C3-37FF-4A75-8E24-D6A1CF10BD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050" y="3716338"/>
            <a:ext cx="1397000" cy="1771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0026" name="Line 10">
            <a:extLst>
              <a:ext uri="{FF2B5EF4-FFF2-40B4-BE49-F238E27FC236}">
                <a16:creationId xmlns:a16="http://schemas.microsoft.com/office/drawing/2014/main" id="{961C64C9-8293-43D3-B10E-3381D8B39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3629025"/>
            <a:ext cx="936625" cy="1584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>
            <a:extLst>
              <a:ext uri="{FF2B5EF4-FFF2-40B4-BE49-F238E27FC236}">
                <a16:creationId xmlns:a16="http://schemas.microsoft.com/office/drawing/2014/main" id="{4AF19982-87C3-4CFA-B923-4D93A0EF32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r>
              <a:rPr lang="hu-HU" altLang="hu-HU">
                <a:solidFill>
                  <a:srgbClr val="FFFF00"/>
                </a:solidFill>
              </a:rPr>
              <a:t>Köszönöm a figyelmet !</a:t>
            </a:r>
          </a:p>
        </p:txBody>
      </p:sp>
      <p:sp>
        <p:nvSpPr>
          <p:cNvPr id="475141" name="Rectangle 5">
            <a:extLst>
              <a:ext uri="{FF2B5EF4-FFF2-40B4-BE49-F238E27FC236}">
                <a16:creationId xmlns:a16="http://schemas.microsoft.com/office/drawing/2014/main" id="{B5206B83-485A-4BBE-98CC-2FDA84CA682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932363" y="2908300"/>
            <a:ext cx="3743325" cy="3629025"/>
          </a:xfrm>
          <a:prstGeom prst="rect">
            <a:avLst/>
          </a:prstGeom>
          <a:blipFill dpi="0" rotWithShape="1">
            <a:blip r:embed="rId3"/>
            <a:srcRect/>
            <a:stretch>
              <a:fillRect b="-445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475142" name="Picture 6">
            <a:extLst>
              <a:ext uri="{FF2B5EF4-FFF2-40B4-BE49-F238E27FC236}">
                <a16:creationId xmlns:a16="http://schemas.microsoft.com/office/drawing/2014/main" id="{BB09220D-C0DA-46EC-AC7B-EA14EFCD2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24175"/>
            <a:ext cx="4032250" cy="3571875"/>
          </a:xfr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7D25D2-938F-4EE7-86FF-D46D8E51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Epiphyseolysis</a:t>
            </a:r>
            <a:r>
              <a:rPr lang="hu-HU" dirty="0"/>
              <a:t> </a:t>
            </a:r>
            <a:r>
              <a:rPr lang="hu-HU" dirty="0" err="1"/>
              <a:t>capitis</a:t>
            </a:r>
            <a:r>
              <a:rPr lang="hu-HU" dirty="0"/>
              <a:t> </a:t>
            </a:r>
            <a:r>
              <a:rPr lang="hu-HU" dirty="0" err="1"/>
              <a:t>femoris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F1D20F-DFE9-460C-9167-E6A8D7B6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62" y="2276872"/>
            <a:ext cx="8229600" cy="2908920"/>
          </a:xfrm>
        </p:spPr>
        <p:txBody>
          <a:bodyPr/>
          <a:lstStyle/>
          <a:p>
            <a:pPr marL="0" indent="0">
              <a:buNone/>
            </a:pPr>
            <a:r>
              <a:rPr lang="hu-HU" sz="3600" dirty="0"/>
              <a:t>Az egyik azon kevés (gyermek)ortopédiai betegségek közül, mely: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>
                <a:solidFill>
                  <a:srgbClr val="FFFF00"/>
                </a:solidFill>
              </a:rPr>
              <a:t>sürgősségi ellátást</a:t>
            </a:r>
            <a:r>
              <a:rPr lang="hu-HU" sz="3600" dirty="0">
                <a:solidFill>
                  <a:srgbClr val="FFFF00"/>
                </a:solidFill>
              </a:rPr>
              <a:t> </a:t>
            </a:r>
            <a:r>
              <a:rPr lang="hu-HU" sz="3600" dirty="0"/>
              <a:t>és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 err="1"/>
              <a:t>relative</a:t>
            </a:r>
            <a:r>
              <a:rPr lang="hu-HU" sz="3600" b="1" dirty="0"/>
              <a:t> sürgős </a:t>
            </a:r>
            <a:r>
              <a:rPr lang="hu-HU" sz="3600" b="1" dirty="0">
                <a:solidFill>
                  <a:srgbClr val="FFFF00"/>
                </a:solidFill>
              </a:rPr>
              <a:t>műtéti kezelést </a:t>
            </a:r>
            <a:r>
              <a:rPr lang="hu-HU" sz="3600" dirty="0"/>
              <a:t>igényel!</a:t>
            </a:r>
          </a:p>
        </p:txBody>
      </p:sp>
    </p:spTree>
    <p:extLst>
      <p:ext uri="{BB962C8B-B14F-4D97-AF65-F5344CB8AC3E}">
        <p14:creationId xmlns:p14="http://schemas.microsoft.com/office/powerpoint/2010/main" val="182232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6868D8C5-C538-4384-95B6-48B9758ED9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540750" cy="1143000"/>
          </a:xfrm>
        </p:spPr>
        <p:txBody>
          <a:bodyPr/>
          <a:lstStyle/>
          <a:p>
            <a:r>
              <a:rPr lang="hu-HU" altLang="hu-HU">
                <a:solidFill>
                  <a:srgbClr val="FFFF00"/>
                </a:solidFill>
              </a:rPr>
              <a:t>Első leírás</a:t>
            </a:r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8BF1078C-F545-45ED-99FF-234AD0B0BD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9938" y="2133600"/>
            <a:ext cx="8374062" cy="44989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/>
              <a:t>Ambroise Paré			1572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pPr>
              <a:buFont typeface="Wingdings" panose="05000000000000000000" pitchFamily="2" charset="2"/>
              <a:buNone/>
            </a:pPr>
            <a:r>
              <a:rPr lang="hu-HU" altLang="hu-HU"/>
              <a:t>Első patológiai leírás :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r>
              <a:rPr lang="hu-HU" altLang="hu-HU"/>
              <a:t>Müller					1888</a:t>
            </a:r>
          </a:p>
          <a:p>
            <a:r>
              <a:rPr lang="hu-HU" altLang="hu-HU"/>
              <a:t>Kocher					1894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/>
              <a:t>		Hofmeister</a:t>
            </a:r>
          </a:p>
        </p:txBody>
      </p:sp>
      <p:sp>
        <p:nvSpPr>
          <p:cNvPr id="410628" name="Text Box 4">
            <a:extLst>
              <a:ext uri="{FF2B5EF4-FFF2-40B4-BE49-F238E27FC236}">
                <a16:creationId xmlns:a16="http://schemas.microsoft.com/office/drawing/2014/main" id="{359CB512-548C-4868-A27E-6E13B07F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pic>
        <p:nvPicPr>
          <p:cNvPr id="410629" name="Picture 5">
            <a:extLst>
              <a:ext uri="{FF2B5EF4-FFF2-40B4-BE49-F238E27FC236}">
                <a16:creationId xmlns:a16="http://schemas.microsoft.com/office/drawing/2014/main" id="{0B3FD1FD-CA3A-440B-9B33-89F56DB894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0050" y="441325"/>
            <a:ext cx="1944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7B0DE4EC-9D64-4536-A168-1109A9692E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7950" y="414338"/>
            <a:ext cx="8540750" cy="1143000"/>
          </a:xfrm>
        </p:spPr>
        <p:txBody>
          <a:bodyPr/>
          <a:lstStyle/>
          <a:p>
            <a:r>
              <a:rPr lang="hu-HU" altLang="hu-HU" sz="4800">
                <a:solidFill>
                  <a:srgbClr val="FFFF00"/>
                </a:solidFill>
              </a:rPr>
              <a:t>Epidemiológia</a:t>
            </a: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CAAE9925-12C8-40FB-B715-E3FC7D7237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208962" cy="506888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Sex</a:t>
            </a:r>
            <a:r>
              <a:rPr lang="hu-HU" altLang="hu-HU" sz="2400"/>
              <a:t> : boys/girls : 2/1    (3/1)</a:t>
            </a:r>
            <a:endParaRPr lang="hu-HU" altLang="hu-HU" sz="14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Előfordulás</a:t>
            </a:r>
            <a:r>
              <a:rPr lang="hu-HU" altLang="hu-HU" sz="2400"/>
              <a:t> : 8/100.000,  (2-13/100.000)</a:t>
            </a:r>
            <a:endParaRPr lang="hu-HU" altLang="hu-HU" sz="14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Életkor</a:t>
            </a:r>
            <a:r>
              <a:rPr lang="hu-HU" altLang="hu-HU" sz="2400"/>
              <a:t> : fiúk : 11-16 év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		        lányok : 9-13 év</a:t>
            </a:r>
          </a:p>
          <a:p>
            <a:pPr>
              <a:lnSpc>
                <a:spcPct val="80000"/>
              </a:lnSpc>
            </a:pPr>
            <a:endParaRPr lang="hu-HU" altLang="hu-HU" sz="14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A diagnosis előtti tünetek időtartama </a:t>
            </a:r>
            <a:r>
              <a:rPr lang="hu-HU" altLang="hu-HU" sz="2400"/>
              <a:t>: 0-3 hét : 14%,            1-3 hónap : 30%,            3-5 hónap : 30%,       6-12 hónap : 12%, több mint egy év : 14%</a:t>
            </a:r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Testsúly</a:t>
            </a:r>
            <a:r>
              <a:rPr lang="hu-HU" altLang="hu-HU" sz="2400"/>
              <a:t> : 47%  &gt;95th percentile, 64% &gt;90th percentile,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                      93%  &gt;50th percentile</a:t>
            </a:r>
            <a:endParaRPr lang="hu-HU" altLang="hu-HU" sz="14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Oldaliság</a:t>
            </a:r>
            <a:r>
              <a:rPr lang="hu-HU" altLang="hu-HU" sz="2400">
                <a:solidFill>
                  <a:srgbClr val="FFFF00"/>
                </a:solidFill>
              </a:rPr>
              <a:t> </a:t>
            </a:r>
            <a:r>
              <a:rPr lang="hu-HU" altLang="hu-HU" sz="2400"/>
              <a:t>: Bal/Jobb : 1,5/1    (2/1)</a:t>
            </a:r>
            <a:endParaRPr lang="hu-HU" altLang="hu-HU" sz="14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Kétoldali</a:t>
            </a:r>
            <a:r>
              <a:rPr lang="hu-HU" altLang="hu-HU" sz="2400"/>
              <a:t> : 20-80% ? </a:t>
            </a:r>
            <a:endParaRPr lang="hu-HU" altLang="hu-HU" sz="1400"/>
          </a:p>
          <a:p>
            <a:pPr>
              <a:lnSpc>
                <a:spcPct val="80000"/>
              </a:lnSpc>
            </a:pPr>
            <a:r>
              <a:rPr lang="hu-HU" altLang="hu-HU" sz="2400" b="1">
                <a:solidFill>
                  <a:srgbClr val="FFFF00"/>
                </a:solidFill>
              </a:rPr>
              <a:t>Egyéb betegség</a:t>
            </a:r>
            <a:r>
              <a:rPr lang="hu-HU" altLang="hu-HU" sz="2400"/>
              <a:t> : 5 %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/>
              <a:t> </a:t>
            </a:r>
          </a:p>
        </p:txBody>
      </p:sp>
      <p:sp>
        <p:nvSpPr>
          <p:cNvPr id="412676" name="Text Box 4">
            <a:extLst>
              <a:ext uri="{FF2B5EF4-FFF2-40B4-BE49-F238E27FC236}">
                <a16:creationId xmlns:a16="http://schemas.microsoft.com/office/drawing/2014/main" id="{DC1E43BD-44DB-42E1-8F14-4D156CFF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sp>
        <p:nvSpPr>
          <p:cNvPr id="412677" name="Rectangle 5">
            <a:extLst>
              <a:ext uri="{FF2B5EF4-FFF2-40B4-BE49-F238E27FC236}">
                <a16:creationId xmlns:a16="http://schemas.microsoft.com/office/drawing/2014/main" id="{4A5769FB-CD19-4C1A-8F60-EA36BAAB92A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905625" y="115888"/>
            <a:ext cx="2130425" cy="2768600"/>
          </a:xfrm>
          <a:prstGeom prst="rect">
            <a:avLst/>
          </a:prstGeom>
          <a:blipFill dpi="0" rotWithShape="1">
            <a:blip r:embed="rId3"/>
            <a:srcRect/>
            <a:stretch>
              <a:fillRect r="-3062"/>
            </a:stretch>
          </a:blip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2678" name="Text Box 6">
            <a:extLst>
              <a:ext uri="{FF2B5EF4-FFF2-40B4-BE49-F238E27FC236}">
                <a16:creationId xmlns:a16="http://schemas.microsoft.com/office/drawing/2014/main" id="{344460AF-4D1B-4557-92F2-3C4DE035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924175"/>
            <a:ext cx="1504950" cy="31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Sprengel’s figure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6651D1-2F0F-4564-ACB2-5C169CAE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solidFill>
                  <a:srgbClr val="FFFF00"/>
                </a:solidFill>
                <a:effectLst/>
              </a:rPr>
              <a:t>Diagnos</a:t>
            </a:r>
            <a:r>
              <a:rPr lang="hu-HU" dirty="0">
                <a:solidFill>
                  <a:srgbClr val="FFFF00"/>
                </a:solidFill>
                <a:effectLst/>
              </a:rPr>
              <a:t>z</a:t>
            </a:r>
            <a:r>
              <a:rPr lang="de-DE" dirty="0" err="1">
                <a:solidFill>
                  <a:srgbClr val="FFFF00"/>
                </a:solidFill>
                <a:effectLst/>
              </a:rPr>
              <a:t>tik</a:t>
            </a:r>
            <a:r>
              <a:rPr lang="hu-HU" dirty="0">
                <a:solidFill>
                  <a:srgbClr val="FFFF00"/>
                </a:solidFill>
                <a:effectLst/>
              </a:rPr>
              <a:t>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37F088-3361-4B29-8B24-3F089C77F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dirty="0">
                <a:effectLst/>
              </a:rPr>
              <a:t>Típusos fizikális jelek: </a:t>
            </a:r>
          </a:p>
          <a:p>
            <a:pPr eaLnBrk="1" hangingPunct="1">
              <a:defRPr/>
            </a:pPr>
            <a:r>
              <a:rPr lang="hu-HU" b="1" u="sng" dirty="0">
                <a:solidFill>
                  <a:srgbClr val="FFFF00"/>
                </a:solidFill>
                <a:effectLst/>
              </a:rPr>
              <a:t>Térd</a:t>
            </a:r>
            <a:r>
              <a:rPr lang="de-DE" dirty="0">
                <a:solidFill>
                  <a:srgbClr val="FFFF00"/>
                </a:solidFill>
                <a:effectLst/>
              </a:rPr>
              <a:t>-</a:t>
            </a:r>
            <a:r>
              <a:rPr lang="hu-HU" dirty="0">
                <a:solidFill>
                  <a:srgbClr val="FFFF00"/>
                </a:solidFill>
                <a:effectLst/>
              </a:rPr>
              <a:t>, comb- és csípőfájdalom</a:t>
            </a:r>
            <a:r>
              <a:rPr lang="de-DE" dirty="0">
                <a:solidFill>
                  <a:srgbClr val="FFFF00"/>
                </a:solidFill>
                <a:effectLst/>
              </a:rPr>
              <a:t> </a:t>
            </a:r>
            <a:endParaRPr lang="hu-HU" dirty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hu-HU" dirty="0">
                <a:solidFill>
                  <a:srgbClr val="FFFF00"/>
                </a:solidFill>
                <a:effectLst/>
              </a:rPr>
              <a:t>Sántítás kirotált alsó végtaggal  </a:t>
            </a:r>
          </a:p>
          <a:p>
            <a:pPr marL="0" indent="0">
              <a:buNone/>
              <a:defRPr/>
            </a:pPr>
            <a:endParaRPr lang="hu-HU" sz="1500" dirty="0">
              <a:effectLst/>
            </a:endParaRPr>
          </a:p>
          <a:p>
            <a:pPr marL="0" indent="0">
              <a:buNone/>
              <a:defRPr/>
            </a:pPr>
            <a:r>
              <a:rPr lang="hu-HU" sz="2000" dirty="0">
                <a:effectLst/>
              </a:rPr>
              <a:t>Ezeket a jeleket sokszor félremagyarázzák (pl. a térdpanaszok miatt történik a térd alaposabb kivizsgálása és kezelése). Emiatt az </a:t>
            </a:r>
            <a:r>
              <a:rPr lang="hu-HU" sz="2000" dirty="0" err="1">
                <a:effectLst/>
              </a:rPr>
              <a:t>epiphyseolysis</a:t>
            </a:r>
            <a:r>
              <a:rPr lang="hu-HU" sz="2000" dirty="0">
                <a:effectLst/>
              </a:rPr>
              <a:t> diagnózissok esetben heteket, hónapokat késik.</a:t>
            </a:r>
            <a:r>
              <a:rPr lang="de-DE" sz="2000" dirty="0">
                <a:effectLst/>
              </a:rPr>
              <a:t>. </a:t>
            </a:r>
            <a:endParaRPr lang="hu-HU" sz="2000" dirty="0">
              <a:effectLst/>
            </a:endParaRPr>
          </a:p>
          <a:p>
            <a:pPr marL="0" indent="0">
              <a:buNone/>
              <a:defRPr/>
            </a:pPr>
            <a:r>
              <a:rPr lang="hu-HU" sz="2000" dirty="0">
                <a:effectLst/>
              </a:rPr>
              <a:t>Minél később történik meg a korrekt diagnózis felállítása, annál inkább elcsúszik a </a:t>
            </a:r>
            <a:r>
              <a:rPr lang="hu-HU" sz="2000" dirty="0" err="1">
                <a:effectLst/>
              </a:rPr>
              <a:t>femurfej-epiphysis</a:t>
            </a:r>
            <a:r>
              <a:rPr lang="hu-HU" sz="2000" dirty="0">
                <a:effectLst/>
              </a:rPr>
              <a:t>, mely azután már csak lényegesen nagyobb és megterhelőbb műtéti megoldást igényel, valamint a szövődmények előfordulása is lényegesen magasabb lesz (</a:t>
            </a:r>
            <a:r>
              <a:rPr lang="hu-HU" sz="2000" dirty="0" err="1">
                <a:effectLst/>
              </a:rPr>
              <a:t>avascularis</a:t>
            </a:r>
            <a:r>
              <a:rPr lang="hu-HU" sz="2000" dirty="0">
                <a:effectLst/>
              </a:rPr>
              <a:t> </a:t>
            </a:r>
            <a:r>
              <a:rPr lang="hu-HU" sz="2000" dirty="0" err="1">
                <a:effectLst/>
              </a:rPr>
              <a:t>necrosis</a:t>
            </a:r>
            <a:r>
              <a:rPr lang="hu-HU" sz="2000" dirty="0">
                <a:effectLst/>
              </a:rPr>
              <a:t>)! </a:t>
            </a:r>
            <a:endParaRPr lang="hu-H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E7193C-3CC1-44F2-B03B-D33E4B27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solidFill>
                  <a:srgbClr val="FFFF00"/>
                </a:solidFill>
                <a:effectLst/>
              </a:rPr>
              <a:t>Diagnos</a:t>
            </a:r>
            <a:r>
              <a:rPr lang="hu-HU" dirty="0">
                <a:solidFill>
                  <a:srgbClr val="FFFF00"/>
                </a:solidFill>
                <a:effectLst/>
              </a:rPr>
              <a:t>z</a:t>
            </a:r>
            <a:r>
              <a:rPr lang="de-DE" dirty="0" err="1">
                <a:solidFill>
                  <a:srgbClr val="FFFF00"/>
                </a:solidFill>
                <a:effectLst/>
              </a:rPr>
              <a:t>tik</a:t>
            </a:r>
            <a:r>
              <a:rPr lang="hu-HU" dirty="0">
                <a:solidFill>
                  <a:srgbClr val="FFFF00"/>
                </a:solidFill>
                <a:effectLst/>
              </a:rPr>
              <a:t>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7458DB-0CED-4911-AB8B-DFD0D6CA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700" b="1" dirty="0" err="1">
                <a:solidFill>
                  <a:srgbClr val="FFFF00"/>
                </a:solidFill>
              </a:rPr>
              <a:t>Drehmann</a:t>
            </a:r>
            <a:r>
              <a:rPr lang="hu-HU" sz="2700" b="1" dirty="0">
                <a:solidFill>
                  <a:srgbClr val="FFFF00"/>
                </a:solidFill>
              </a:rPr>
              <a:t>-tünet:</a:t>
            </a:r>
          </a:p>
          <a:p>
            <a:pPr marL="0" indent="0">
              <a:buNone/>
              <a:defRPr/>
            </a:pPr>
            <a:r>
              <a:rPr lang="hu-HU" sz="2700" dirty="0">
                <a:effectLst/>
              </a:rPr>
              <a:t>A csípő hajlítása csak kirotáció és enyhe </a:t>
            </a:r>
            <a:r>
              <a:rPr lang="hu-HU" sz="2700" dirty="0" err="1">
                <a:effectLst/>
              </a:rPr>
              <a:t>abduktio</a:t>
            </a:r>
            <a:r>
              <a:rPr lang="hu-HU" sz="2700" dirty="0">
                <a:effectLst/>
              </a:rPr>
              <a:t> mellett vihető ki = hajlításkor </a:t>
            </a:r>
            <a:r>
              <a:rPr lang="hu-HU" sz="2700" b="1" dirty="0">
                <a:effectLst/>
              </a:rPr>
              <a:t>automatikus </a:t>
            </a:r>
            <a:r>
              <a:rPr lang="hu-HU" sz="2700" b="1" dirty="0" err="1">
                <a:effectLst/>
              </a:rPr>
              <a:t>csípőkirotáció</a:t>
            </a:r>
            <a:r>
              <a:rPr lang="hu-HU" sz="2700" b="1" dirty="0">
                <a:effectLst/>
              </a:rPr>
              <a:t> </a:t>
            </a:r>
          </a:p>
          <a:p>
            <a:pPr marL="0" indent="0">
              <a:buNone/>
              <a:defRPr/>
            </a:pPr>
            <a:endParaRPr lang="hu-HU" sz="2700" dirty="0">
              <a:effectLst/>
            </a:endParaRPr>
          </a:p>
          <a:p>
            <a:pPr marL="0" indent="0">
              <a:buNone/>
              <a:defRPr/>
            </a:pPr>
            <a:r>
              <a:rPr lang="hu-HU" sz="2700" dirty="0">
                <a:effectLst/>
              </a:rPr>
              <a:t>Az érintett csípőben </a:t>
            </a:r>
            <a:r>
              <a:rPr lang="hu-HU" sz="2700" b="1" dirty="0">
                <a:effectLst/>
              </a:rPr>
              <a:t>kirotációs </a:t>
            </a:r>
            <a:r>
              <a:rPr lang="hu-HU" sz="2700" b="1" dirty="0" err="1">
                <a:effectLst/>
              </a:rPr>
              <a:t>kontraktúra</a:t>
            </a:r>
            <a:r>
              <a:rPr lang="hu-HU" sz="2700" b="1" dirty="0">
                <a:effectLst/>
              </a:rPr>
              <a:t>               </a:t>
            </a:r>
            <a:r>
              <a:rPr lang="hu-HU" sz="2700" dirty="0"/>
              <a:t>(berotáció nem kivitelezhető).</a:t>
            </a:r>
          </a:p>
        </p:txBody>
      </p:sp>
      <p:pic>
        <p:nvPicPr>
          <p:cNvPr id="11268" name="Picture 10" descr="KÃ©ptalÃ¡lat a kÃ¶vetkezÅre: âDrehmann-zeichenâ">
            <a:extLst>
              <a:ext uri="{FF2B5EF4-FFF2-40B4-BE49-F238E27FC236}">
                <a16:creationId xmlns:a16="http://schemas.microsoft.com/office/drawing/2014/main" id="{8FF996EB-060B-4078-A2CD-5CF4C7CC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54" y="3158970"/>
            <a:ext cx="988219" cy="26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7DFCDEC9-9D7D-4567-9852-2514772023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341313"/>
            <a:ext cx="6597650" cy="1143000"/>
          </a:xfrm>
        </p:spPr>
        <p:txBody>
          <a:bodyPr/>
          <a:lstStyle/>
          <a:p>
            <a:r>
              <a:rPr lang="hu-HU" altLang="hu-HU" sz="4800">
                <a:solidFill>
                  <a:srgbClr val="FFFF00"/>
                </a:solidFill>
              </a:rPr>
              <a:t>Etiológia</a:t>
            </a:r>
          </a:p>
        </p:txBody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EB49286B-F4F3-49A0-BEDA-F3E6B455F1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7799388" cy="506888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altLang="hu-HU" sz="3600"/>
              <a:t>Biomechanikai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sz="3600"/>
          </a:p>
          <a:p>
            <a:pPr>
              <a:buFont typeface="Wingdings" panose="05000000000000000000" pitchFamily="2" charset="2"/>
              <a:buNone/>
            </a:pPr>
            <a:endParaRPr lang="hu-HU" altLang="hu-HU" sz="3600"/>
          </a:p>
          <a:p>
            <a:pPr>
              <a:buFont typeface="Wingdings" panose="05000000000000000000" pitchFamily="2" charset="2"/>
              <a:buNone/>
            </a:pPr>
            <a:endParaRPr lang="hu-HU" altLang="hu-HU" sz="3600"/>
          </a:p>
          <a:p>
            <a:r>
              <a:rPr lang="hu-HU" altLang="hu-HU" sz="3600"/>
              <a:t>Biokémiai</a:t>
            </a:r>
          </a:p>
        </p:txBody>
      </p:sp>
      <p:sp>
        <p:nvSpPr>
          <p:cNvPr id="414724" name="Text Box 4">
            <a:extLst>
              <a:ext uri="{FF2B5EF4-FFF2-40B4-BE49-F238E27FC236}">
                <a16:creationId xmlns:a16="http://schemas.microsoft.com/office/drawing/2014/main" id="{9C170528-C872-49C9-AA02-3D07C037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813"/>
            <a:ext cx="28098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Slipped Capital Femoral Epiphysis</a:t>
            </a:r>
          </a:p>
        </p:txBody>
      </p:sp>
      <p:pic>
        <p:nvPicPr>
          <p:cNvPr id="414725" name="Picture 5">
            <a:extLst>
              <a:ext uri="{FF2B5EF4-FFF2-40B4-BE49-F238E27FC236}">
                <a16:creationId xmlns:a16="http://schemas.microsoft.com/office/drawing/2014/main" id="{A768FC3A-E32A-4670-8FDA-FD66B7F9B1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7777" r="14771" b="9863"/>
          <a:stretch>
            <a:fillRect/>
          </a:stretch>
        </p:blipFill>
        <p:spPr>
          <a:xfrm>
            <a:off x="5003800" y="3698875"/>
            <a:ext cx="3960813" cy="2970213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4726" name="Rectangle 6">
            <a:extLst>
              <a:ext uri="{FF2B5EF4-FFF2-40B4-BE49-F238E27FC236}">
                <a16:creationId xmlns:a16="http://schemas.microsoft.com/office/drawing/2014/main" id="{8E2A3213-6EBD-499E-A5C7-378A6A09742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124575" y="503238"/>
            <a:ext cx="2835275" cy="2997200"/>
          </a:xfrm>
          <a:prstGeom prst="rect">
            <a:avLst/>
          </a:prstGeom>
          <a:blipFill dpi="0" rotWithShape="1">
            <a:blip r:embed="rId4"/>
            <a:srcRect/>
            <a:stretch>
              <a:fillRect b="-1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50077D7D-3BFC-4E51-A9B9-2C1A8D5FA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182563"/>
            <a:ext cx="2044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hu-HU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Klein’s original figure</a:t>
            </a:r>
          </a:p>
        </p:txBody>
      </p:sp>
      <p:sp>
        <p:nvSpPr>
          <p:cNvPr id="414729" name="Rectangle 9">
            <a:extLst>
              <a:ext uri="{FF2B5EF4-FFF2-40B4-BE49-F238E27FC236}">
                <a16:creationId xmlns:a16="http://schemas.microsoft.com/office/drawing/2014/main" id="{25D73102-AED3-4E3A-BD71-D1BDC2FA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3116263"/>
            <a:ext cx="49815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 b="-672923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hu-HU" altLang="hu-H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Locus et tempus minores resistentiae</a:t>
            </a:r>
          </a:p>
        </p:txBody>
      </p:sp>
      <p:sp>
        <p:nvSpPr>
          <p:cNvPr id="414730" name="AutoShape 10">
            <a:extLst>
              <a:ext uri="{FF2B5EF4-FFF2-40B4-BE49-F238E27FC236}">
                <a16:creationId xmlns:a16="http://schemas.microsoft.com/office/drawing/2014/main" id="{7F3DEA63-4F66-4E28-BFD2-A3223211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9241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 r="-183320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414731" name="AutoShape 11">
            <a:extLst>
              <a:ext uri="{FF2B5EF4-FFF2-40B4-BE49-F238E27FC236}">
                <a16:creationId xmlns:a16="http://schemas.microsoft.com/office/drawing/2014/main" id="{3A93A330-EFC6-46CB-89B0-2026B5BA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349500"/>
            <a:ext cx="485775" cy="615950"/>
          </a:xfrm>
          <a:prstGeom prst="upArrow">
            <a:avLst>
              <a:gd name="adj1" fmla="val 50000"/>
              <a:gd name="adj2" fmla="val 31699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 r="-78745"/>
                  </a:stretch>
                </a:blip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414732" name="AutoShape 12">
            <a:extLst>
              <a:ext uri="{FF2B5EF4-FFF2-40B4-BE49-F238E27FC236}">
                <a16:creationId xmlns:a16="http://schemas.microsoft.com/office/drawing/2014/main" id="{7FE9F13B-F345-4C7D-8B13-9BB8B2AFC5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95513" y="3749675"/>
            <a:ext cx="485775" cy="615950"/>
          </a:xfrm>
          <a:prstGeom prst="upArrow">
            <a:avLst>
              <a:gd name="adj1" fmla="val 50000"/>
              <a:gd name="adj2" fmla="val 31699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 r="-78745"/>
                  </a:stretch>
                </a:blip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414733" name="Rectangle 13">
            <a:extLst>
              <a:ext uri="{FF2B5EF4-FFF2-40B4-BE49-F238E27FC236}">
                <a16:creationId xmlns:a16="http://schemas.microsoft.com/office/drawing/2014/main" id="{A7BEA7B6-D933-4862-84FE-F753D90F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141663"/>
            <a:ext cx="5184775" cy="4318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 b="-751772"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blipFill dpi="0" rotWithShape="1">
                <a:blip xmlns:r="http://schemas.openxmlformats.org/officeDocument/2006/relationships" r:embed="rId1"/>
                <a:srcRect/>
                <a:stretch>
                  <a:fillRect r="-40969"/>
                </a:stretch>
              </a:blip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blipFill dpi="0" rotWithShape="1">
                <a:blip xmlns:r="http://schemas.openxmlformats.org/officeDocument/2006/relationships" r:embed="rId1"/>
                <a:srcRect/>
                <a:stretch>
                  <a:fillRect r="-40969"/>
                </a:stretch>
              </a:blip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3207</TotalTime>
  <Words>1392</Words>
  <Application>Microsoft Office PowerPoint</Application>
  <PresentationFormat>Diavetítés a képernyőre (4:3 oldalarány)</PresentationFormat>
  <Paragraphs>243</Paragraphs>
  <Slides>31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Garamond</vt:lpstr>
      <vt:lpstr>Tahoma</vt:lpstr>
      <vt:lpstr>Wingdings</vt:lpstr>
      <vt:lpstr>Patak</vt:lpstr>
      <vt:lpstr>Gyermekkori csípőbetegségek</vt:lpstr>
      <vt:lpstr>Epiphyseolysis capitis femoris</vt:lpstr>
      <vt:lpstr>Definíció</vt:lpstr>
      <vt:lpstr>Epiphyseolysis capitis femoris</vt:lpstr>
      <vt:lpstr>Első leírás</vt:lpstr>
      <vt:lpstr>Epidemiológia</vt:lpstr>
      <vt:lpstr>Diagnosztika</vt:lpstr>
      <vt:lpstr>Diagnosztika</vt:lpstr>
      <vt:lpstr>Etiológia</vt:lpstr>
      <vt:lpstr>Anatómiai és élettani sajátosságok</vt:lpstr>
      <vt:lpstr>Anatómiai és élettani sajátosságok</vt:lpstr>
      <vt:lpstr>Anatómiai és élettani tulajdonságok</vt:lpstr>
      <vt:lpstr>Az erőhatások tipusának megfelelően érzékeny szövettani régiók a physisben</vt:lpstr>
      <vt:lpstr>A hypertrophiás zónára ható lokális és szisztémás hormonok és növekedési faktorok</vt:lpstr>
      <vt:lpstr>Egyéb betegségek, melyek epiphyseolysis capitis femorishoz vezethetnek</vt:lpstr>
      <vt:lpstr>Az epiphyseolysis cap. fem. klasszifikációja</vt:lpstr>
      <vt:lpstr>Az epiphyseolysis cap. fem. klasszifikációja</vt:lpstr>
      <vt:lpstr>Az epiphyseolysis cap. fem. klasszifikációja</vt:lpstr>
      <vt:lpstr>PowerPoint-bemutató</vt:lpstr>
      <vt:lpstr>Kezelés</vt:lpstr>
      <vt:lpstr>Kezelés</vt:lpstr>
      <vt:lpstr>PowerPoint-bemutató</vt:lpstr>
      <vt:lpstr>Percután epiphyseodesis</vt:lpstr>
      <vt:lpstr>Computer-asszisztált kanülált csavaros epiphyseodesis</vt:lpstr>
      <vt:lpstr>PowerPoint-bemutató</vt:lpstr>
      <vt:lpstr>Avascularis necrosis és chondrolysis</vt:lpstr>
      <vt:lpstr>PowerPoint-bemutató</vt:lpstr>
      <vt:lpstr>PowerPoint-bemutató</vt:lpstr>
      <vt:lpstr>PowerPoint-bemutató</vt:lpstr>
      <vt:lpstr>Rőgzítési elvek</vt:lpstr>
      <vt:lpstr>Köszönöm a figyelmet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Perthes Disease Current Concepts</dc:title>
  <dc:creator>x</dc:creator>
  <cp:lastModifiedBy>Horvath Nikoletta</cp:lastModifiedBy>
  <cp:revision>154</cp:revision>
  <dcterms:created xsi:type="dcterms:W3CDTF">2005-08-22T12:30:16Z</dcterms:created>
  <dcterms:modified xsi:type="dcterms:W3CDTF">2020-04-28T13:59:01Z</dcterms:modified>
</cp:coreProperties>
</file>