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m4a" ContentType="audio/mp4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2"/>
  </p:notesMasterIdLst>
  <p:sldIdLst>
    <p:sldId id="256" r:id="rId2"/>
    <p:sldId id="257" r:id="rId3"/>
    <p:sldId id="259" r:id="rId4"/>
    <p:sldId id="267" r:id="rId5"/>
    <p:sldId id="268" r:id="rId6"/>
    <p:sldId id="269" r:id="rId7"/>
    <p:sldId id="266" r:id="rId8"/>
    <p:sldId id="260" r:id="rId9"/>
    <p:sldId id="261" r:id="rId10"/>
    <p:sldId id="262" r:id="rId11"/>
    <p:sldId id="263" r:id="rId12"/>
    <p:sldId id="264" r:id="rId13"/>
    <p:sldId id="270" r:id="rId14"/>
    <p:sldId id="271" r:id="rId15"/>
    <p:sldId id="272" r:id="rId16"/>
    <p:sldId id="273" r:id="rId17"/>
    <p:sldId id="276" r:id="rId18"/>
    <p:sldId id="274" r:id="rId19"/>
    <p:sldId id="277" r:id="rId20"/>
    <p:sldId id="290" r:id="rId21"/>
    <p:sldId id="291" r:id="rId22"/>
    <p:sldId id="279" r:id="rId23"/>
    <p:sldId id="280" r:id="rId24"/>
    <p:sldId id="286" r:id="rId25"/>
    <p:sldId id="287" r:id="rId26"/>
    <p:sldId id="288" r:id="rId27"/>
    <p:sldId id="281" r:id="rId28"/>
    <p:sldId id="282" r:id="rId29"/>
    <p:sldId id="283" r:id="rId30"/>
    <p:sldId id="284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025"/>
    <p:restoredTop sz="94479"/>
  </p:normalViewPr>
  <p:slideViewPr>
    <p:cSldViewPr snapToGrid="0" snapToObjects="1">
      <p:cViewPr varScale="1">
        <p:scale>
          <a:sx n="88" d="100"/>
          <a:sy n="88" d="100"/>
        </p:scale>
        <p:origin x="216" y="5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notesMaster" Target="notesMasters/notesMaster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presProps" Target="presProps.xml"/><Relationship Id="rId34" Type="http://schemas.openxmlformats.org/officeDocument/2006/relationships/viewProps" Target="viewProps.xml"/><Relationship Id="rId35" Type="http://schemas.openxmlformats.org/officeDocument/2006/relationships/theme" Target="theme/theme1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4C0885-CBBD-D44D-9570-4139D4611F21}" type="datetimeFigureOut">
              <a:rPr lang="en-US" smtClean="0"/>
              <a:t>3/23/20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 smtClean="0"/>
              <a:t>Click to edit Master text styles</a:t>
            </a:r>
          </a:p>
          <a:p>
            <a:pPr lvl="1"/>
            <a:r>
              <a:rPr lang="hu-HU" smtClean="0"/>
              <a:t>Second level</a:t>
            </a:r>
          </a:p>
          <a:p>
            <a:pPr lvl="2"/>
            <a:r>
              <a:rPr lang="hu-HU" smtClean="0"/>
              <a:t>Third level</a:t>
            </a:r>
          </a:p>
          <a:p>
            <a:pPr lvl="3"/>
            <a:r>
              <a:rPr lang="hu-HU" smtClean="0"/>
              <a:t>Fourth level</a:t>
            </a:r>
          </a:p>
          <a:p>
            <a:pPr lvl="4"/>
            <a:r>
              <a:rPr lang="hu-HU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7BDA75-1FD2-BE4E-9C58-FF2904B9C6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6626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381000" y="695325"/>
            <a:ext cx="6096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30722" name="Text Box 2"/>
          <p:cNvSpPr txBox="1">
            <a:spLocks noGrp="1" noChangeArrowheads="1"/>
          </p:cNvSpPr>
          <p:nvPr>
            <p:ph type="body" idx="1"/>
          </p:nvPr>
        </p:nvSpPr>
        <p:spPr bwMode="auto"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mtClean="0"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99819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06225-19F8-8F4F-B196-07997EC77B65}" type="datetimeFigureOut">
              <a:rPr lang="en-US" smtClean="0"/>
              <a:t>3/23/20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FE042-688F-0247-9FE0-456FBA3FD2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8380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Click to edit Master text styles</a:t>
            </a:r>
          </a:p>
          <a:p>
            <a:pPr lvl="1"/>
            <a:r>
              <a:rPr lang="hu-HU" smtClean="0"/>
              <a:t>Second level</a:t>
            </a:r>
          </a:p>
          <a:p>
            <a:pPr lvl="2"/>
            <a:r>
              <a:rPr lang="hu-HU" smtClean="0"/>
              <a:t>Third level</a:t>
            </a:r>
          </a:p>
          <a:p>
            <a:pPr lvl="3"/>
            <a:r>
              <a:rPr lang="hu-HU" smtClean="0"/>
              <a:t>Fourth level</a:t>
            </a:r>
          </a:p>
          <a:p>
            <a:pPr lvl="4"/>
            <a:r>
              <a:rPr lang="hu-H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06225-19F8-8F4F-B196-07997EC77B65}" type="datetimeFigureOut">
              <a:rPr lang="en-US" smtClean="0"/>
              <a:t>3/23/20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FE042-688F-0247-9FE0-456FBA3FD2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21535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 smtClean="0"/>
              <a:t>Click to edit Master text styles</a:t>
            </a:r>
          </a:p>
          <a:p>
            <a:pPr lvl="1"/>
            <a:r>
              <a:rPr lang="hu-HU" smtClean="0"/>
              <a:t>Second level</a:t>
            </a:r>
          </a:p>
          <a:p>
            <a:pPr lvl="2"/>
            <a:r>
              <a:rPr lang="hu-HU" smtClean="0"/>
              <a:t>Third level</a:t>
            </a:r>
          </a:p>
          <a:p>
            <a:pPr lvl="3"/>
            <a:r>
              <a:rPr lang="hu-HU" smtClean="0"/>
              <a:t>Fourth level</a:t>
            </a:r>
          </a:p>
          <a:p>
            <a:pPr lvl="4"/>
            <a:r>
              <a:rPr lang="hu-H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06225-19F8-8F4F-B196-07997EC77B65}" type="datetimeFigureOut">
              <a:rPr lang="en-US" smtClean="0"/>
              <a:t>3/23/20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FE042-688F-0247-9FE0-456FBA3FD2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9973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Click to edit Master text styles</a:t>
            </a:r>
          </a:p>
          <a:p>
            <a:pPr lvl="1"/>
            <a:r>
              <a:rPr lang="hu-HU" smtClean="0"/>
              <a:t>Second level</a:t>
            </a:r>
          </a:p>
          <a:p>
            <a:pPr lvl="2"/>
            <a:r>
              <a:rPr lang="hu-HU" smtClean="0"/>
              <a:t>Third level</a:t>
            </a:r>
          </a:p>
          <a:p>
            <a:pPr lvl="3"/>
            <a:r>
              <a:rPr lang="hu-HU" smtClean="0"/>
              <a:t>Fourth level</a:t>
            </a:r>
          </a:p>
          <a:p>
            <a:pPr lvl="4"/>
            <a:r>
              <a:rPr lang="hu-H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06225-19F8-8F4F-B196-07997EC77B65}" type="datetimeFigureOut">
              <a:rPr lang="en-US" smtClean="0"/>
              <a:t>3/23/20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FE042-688F-0247-9FE0-456FBA3FD2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48730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06225-19F8-8F4F-B196-07997EC77B65}" type="datetimeFigureOut">
              <a:rPr lang="en-US" smtClean="0"/>
              <a:t>3/23/20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FE042-688F-0247-9FE0-456FBA3FD2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939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Click to edit Master text styles</a:t>
            </a:r>
          </a:p>
          <a:p>
            <a:pPr lvl="1"/>
            <a:r>
              <a:rPr lang="hu-HU" smtClean="0"/>
              <a:t>Second level</a:t>
            </a:r>
          </a:p>
          <a:p>
            <a:pPr lvl="2"/>
            <a:r>
              <a:rPr lang="hu-HU" smtClean="0"/>
              <a:t>Third level</a:t>
            </a:r>
          </a:p>
          <a:p>
            <a:pPr lvl="3"/>
            <a:r>
              <a:rPr lang="hu-HU" smtClean="0"/>
              <a:t>Fourth level</a:t>
            </a:r>
          </a:p>
          <a:p>
            <a:pPr lvl="4"/>
            <a:r>
              <a:rPr lang="hu-HU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Click to edit Master text styles</a:t>
            </a:r>
          </a:p>
          <a:p>
            <a:pPr lvl="1"/>
            <a:r>
              <a:rPr lang="hu-HU" smtClean="0"/>
              <a:t>Second level</a:t>
            </a:r>
          </a:p>
          <a:p>
            <a:pPr lvl="2"/>
            <a:r>
              <a:rPr lang="hu-HU" smtClean="0"/>
              <a:t>Third level</a:t>
            </a:r>
          </a:p>
          <a:p>
            <a:pPr lvl="3"/>
            <a:r>
              <a:rPr lang="hu-HU" smtClean="0"/>
              <a:t>Fourth level</a:t>
            </a:r>
          </a:p>
          <a:p>
            <a:pPr lvl="4"/>
            <a:r>
              <a:rPr lang="hu-HU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06225-19F8-8F4F-B196-07997EC77B65}" type="datetimeFigureOut">
              <a:rPr lang="en-US" smtClean="0"/>
              <a:t>3/23/20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FE042-688F-0247-9FE0-456FBA3FD2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66476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 smtClean="0"/>
              <a:t>Click to edit Master text styles</a:t>
            </a:r>
          </a:p>
          <a:p>
            <a:pPr lvl="1"/>
            <a:r>
              <a:rPr lang="hu-HU" smtClean="0"/>
              <a:t>Second level</a:t>
            </a:r>
          </a:p>
          <a:p>
            <a:pPr lvl="2"/>
            <a:r>
              <a:rPr lang="hu-HU" smtClean="0"/>
              <a:t>Third level</a:t>
            </a:r>
          </a:p>
          <a:p>
            <a:pPr lvl="3"/>
            <a:r>
              <a:rPr lang="hu-HU" smtClean="0"/>
              <a:t>Fourth level</a:t>
            </a:r>
          </a:p>
          <a:p>
            <a:pPr lvl="4"/>
            <a:r>
              <a:rPr lang="hu-HU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 smtClean="0"/>
              <a:t>Click to edit Master text styles</a:t>
            </a:r>
          </a:p>
          <a:p>
            <a:pPr lvl="1"/>
            <a:r>
              <a:rPr lang="hu-HU" smtClean="0"/>
              <a:t>Second level</a:t>
            </a:r>
          </a:p>
          <a:p>
            <a:pPr lvl="2"/>
            <a:r>
              <a:rPr lang="hu-HU" smtClean="0"/>
              <a:t>Third level</a:t>
            </a:r>
          </a:p>
          <a:p>
            <a:pPr lvl="3"/>
            <a:r>
              <a:rPr lang="hu-HU" smtClean="0"/>
              <a:t>Fourth level</a:t>
            </a:r>
          </a:p>
          <a:p>
            <a:pPr lvl="4"/>
            <a:r>
              <a:rPr lang="hu-HU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06225-19F8-8F4F-B196-07997EC77B65}" type="datetimeFigureOut">
              <a:rPr lang="en-US" smtClean="0"/>
              <a:t>3/23/20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FE042-688F-0247-9FE0-456FBA3FD2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2815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06225-19F8-8F4F-B196-07997EC77B65}" type="datetimeFigureOut">
              <a:rPr lang="en-US" smtClean="0"/>
              <a:t>3/23/20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FE042-688F-0247-9FE0-456FBA3FD2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0199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06225-19F8-8F4F-B196-07997EC77B65}" type="datetimeFigureOut">
              <a:rPr lang="en-US" smtClean="0"/>
              <a:t>3/23/20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FE042-688F-0247-9FE0-456FBA3FD2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8103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Click to edit Master text styles</a:t>
            </a:r>
          </a:p>
          <a:p>
            <a:pPr lvl="1"/>
            <a:r>
              <a:rPr lang="hu-HU" smtClean="0"/>
              <a:t>Second level</a:t>
            </a:r>
          </a:p>
          <a:p>
            <a:pPr lvl="2"/>
            <a:r>
              <a:rPr lang="hu-HU" smtClean="0"/>
              <a:t>Third level</a:t>
            </a:r>
          </a:p>
          <a:p>
            <a:pPr lvl="3"/>
            <a:r>
              <a:rPr lang="hu-HU" smtClean="0"/>
              <a:t>Fourth level</a:t>
            </a:r>
          </a:p>
          <a:p>
            <a:pPr lvl="4"/>
            <a:r>
              <a:rPr lang="hu-HU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06225-19F8-8F4F-B196-07997EC77B65}" type="datetimeFigureOut">
              <a:rPr lang="en-US" smtClean="0"/>
              <a:t>3/23/20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FE042-688F-0247-9FE0-456FBA3FD2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14770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06225-19F8-8F4F-B196-07997EC77B65}" type="datetimeFigureOut">
              <a:rPr lang="en-US" smtClean="0"/>
              <a:t>3/23/20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FE042-688F-0247-9FE0-456FBA3FD2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5507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Click to edit Master text styles</a:t>
            </a:r>
          </a:p>
          <a:p>
            <a:pPr lvl="1"/>
            <a:r>
              <a:rPr lang="hu-HU" smtClean="0"/>
              <a:t>Second level</a:t>
            </a:r>
          </a:p>
          <a:p>
            <a:pPr lvl="2"/>
            <a:r>
              <a:rPr lang="hu-HU" smtClean="0"/>
              <a:t>Third level</a:t>
            </a:r>
          </a:p>
          <a:p>
            <a:pPr lvl="3"/>
            <a:r>
              <a:rPr lang="hu-HU" smtClean="0"/>
              <a:t>Fourth level</a:t>
            </a:r>
          </a:p>
          <a:p>
            <a:pPr lvl="4"/>
            <a:r>
              <a:rPr lang="hu-H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D06225-19F8-8F4F-B196-07997EC77B65}" type="datetimeFigureOut">
              <a:rPr lang="en-US" smtClean="0"/>
              <a:t>3/23/20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9FE042-688F-0247-9FE0-456FBA3FD2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8269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4" Type="http://schemas.openxmlformats.org/officeDocument/2006/relationships/image" Target="../media/image1.png"/><Relationship Id="rId1" Type="http://schemas.microsoft.com/office/2007/relationships/media" Target="../media/media1.m4a"/><Relationship Id="rId2" Type="http://schemas.openxmlformats.org/officeDocument/2006/relationships/audio" Target="../media/media1.m4a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9.jpg"/><Relationship Id="rId5" Type="http://schemas.openxmlformats.org/officeDocument/2006/relationships/image" Target="../media/image1.png"/><Relationship Id="rId1" Type="http://schemas.microsoft.com/office/2007/relationships/media" Target="../media/media10.m4a"/><Relationship Id="rId2" Type="http://schemas.openxmlformats.org/officeDocument/2006/relationships/audio" Target="../media/media10.m4a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0.jpg"/><Relationship Id="rId5" Type="http://schemas.openxmlformats.org/officeDocument/2006/relationships/image" Target="../media/image1.png"/><Relationship Id="rId1" Type="http://schemas.microsoft.com/office/2007/relationships/media" Target="../media/media11.m4a"/><Relationship Id="rId2" Type="http://schemas.openxmlformats.org/officeDocument/2006/relationships/audio" Target="../media/media11.m4a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1.jpg"/><Relationship Id="rId5" Type="http://schemas.openxmlformats.org/officeDocument/2006/relationships/image" Target="../media/image1.png"/><Relationship Id="rId1" Type="http://schemas.microsoft.com/office/2007/relationships/media" Target="../media/media12.m4a"/><Relationship Id="rId2" Type="http://schemas.openxmlformats.org/officeDocument/2006/relationships/audio" Target="../media/media12.m4a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.png"/><Relationship Id="rId1" Type="http://schemas.microsoft.com/office/2007/relationships/media" Target="../media/media13.m4a"/><Relationship Id="rId2" Type="http://schemas.openxmlformats.org/officeDocument/2006/relationships/audio" Target="../media/media13.m4a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.png"/><Relationship Id="rId1" Type="http://schemas.microsoft.com/office/2007/relationships/media" Target="../media/media14.m4a"/><Relationship Id="rId2" Type="http://schemas.openxmlformats.org/officeDocument/2006/relationships/audio" Target="../media/media14.m4a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2.jpg"/><Relationship Id="rId5" Type="http://schemas.openxmlformats.org/officeDocument/2006/relationships/image" Target="../media/image13.jpg"/><Relationship Id="rId6" Type="http://schemas.openxmlformats.org/officeDocument/2006/relationships/image" Target="../media/image14.jpeg"/><Relationship Id="rId7" Type="http://schemas.openxmlformats.org/officeDocument/2006/relationships/image" Target="../media/image1.png"/><Relationship Id="rId1" Type="http://schemas.microsoft.com/office/2007/relationships/media" Target="../media/media15.m4a"/><Relationship Id="rId2" Type="http://schemas.openxmlformats.org/officeDocument/2006/relationships/audio" Target="../media/media15.m4a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5.jpeg"/><Relationship Id="rId5" Type="http://schemas.openxmlformats.org/officeDocument/2006/relationships/image" Target="../media/image16.jpeg"/><Relationship Id="rId6" Type="http://schemas.openxmlformats.org/officeDocument/2006/relationships/image" Target="../media/image17.png"/><Relationship Id="rId7" Type="http://schemas.openxmlformats.org/officeDocument/2006/relationships/image" Target="../media/image18.png"/><Relationship Id="rId8" Type="http://schemas.openxmlformats.org/officeDocument/2006/relationships/image" Target="../media/image1.png"/><Relationship Id="rId1" Type="http://schemas.microsoft.com/office/2007/relationships/media" Target="../media/media16.m4a"/><Relationship Id="rId2" Type="http://schemas.openxmlformats.org/officeDocument/2006/relationships/audio" Target="../media/media16.m4a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.png"/><Relationship Id="rId1" Type="http://schemas.microsoft.com/office/2007/relationships/media" Target="../media/media17.m4a"/><Relationship Id="rId2" Type="http://schemas.openxmlformats.org/officeDocument/2006/relationships/audio" Target="../media/media17.m4a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9.jpeg"/><Relationship Id="rId5" Type="http://schemas.openxmlformats.org/officeDocument/2006/relationships/image" Target="../media/image20.jpg"/><Relationship Id="rId6" Type="http://schemas.openxmlformats.org/officeDocument/2006/relationships/image" Target="../media/image21.jpg"/><Relationship Id="rId7" Type="http://schemas.openxmlformats.org/officeDocument/2006/relationships/image" Target="../media/image22.jpeg"/><Relationship Id="rId8" Type="http://schemas.openxmlformats.org/officeDocument/2006/relationships/image" Target="../media/image23.jpeg"/><Relationship Id="rId9" Type="http://schemas.openxmlformats.org/officeDocument/2006/relationships/image" Target="../media/image1.png"/><Relationship Id="rId1" Type="http://schemas.microsoft.com/office/2007/relationships/media" Target="../media/media18.m4a"/><Relationship Id="rId2" Type="http://schemas.openxmlformats.org/officeDocument/2006/relationships/audio" Target="../media/media18.m4a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notesSlide" Target="../notesSlides/notesSlide1.xml"/><Relationship Id="rId5" Type="http://schemas.openxmlformats.org/officeDocument/2006/relationships/image" Target="../media/image24.jpeg"/><Relationship Id="rId6" Type="http://schemas.openxmlformats.org/officeDocument/2006/relationships/image" Target="../media/image25.jpeg"/><Relationship Id="rId7" Type="http://schemas.openxmlformats.org/officeDocument/2006/relationships/image" Target="../media/image26.jpeg"/><Relationship Id="rId8" Type="http://schemas.openxmlformats.org/officeDocument/2006/relationships/image" Target="../media/image1.png"/><Relationship Id="rId1" Type="http://schemas.microsoft.com/office/2007/relationships/media" Target="../media/media19.m4a"/><Relationship Id="rId2" Type="http://schemas.openxmlformats.org/officeDocument/2006/relationships/audio" Target="../media/media19.m4a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2.jpg"/><Relationship Id="rId5" Type="http://schemas.openxmlformats.org/officeDocument/2006/relationships/image" Target="../media/image3.jpeg"/><Relationship Id="rId6" Type="http://schemas.openxmlformats.org/officeDocument/2006/relationships/image" Target="../media/image1.png"/><Relationship Id="rId1" Type="http://schemas.microsoft.com/office/2007/relationships/media" Target="../media/media2.m4a"/><Relationship Id="rId2" Type="http://schemas.openxmlformats.org/officeDocument/2006/relationships/audio" Target="../media/media2.m4a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27.png"/><Relationship Id="rId5" Type="http://schemas.openxmlformats.org/officeDocument/2006/relationships/image" Target="../media/image28.png"/><Relationship Id="rId6" Type="http://schemas.openxmlformats.org/officeDocument/2006/relationships/image" Target="../media/image29.png"/><Relationship Id="rId7" Type="http://schemas.openxmlformats.org/officeDocument/2006/relationships/image" Target="../media/image1.png"/><Relationship Id="rId1" Type="http://schemas.microsoft.com/office/2007/relationships/media" Target="../media/media20.m4a"/><Relationship Id="rId2" Type="http://schemas.openxmlformats.org/officeDocument/2006/relationships/audio" Target="../media/media20.m4a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30.jpg"/><Relationship Id="rId5" Type="http://schemas.openxmlformats.org/officeDocument/2006/relationships/image" Target="../media/image1.png"/><Relationship Id="rId1" Type="http://schemas.microsoft.com/office/2007/relationships/media" Target="../media/media21.m4a"/><Relationship Id="rId2" Type="http://schemas.openxmlformats.org/officeDocument/2006/relationships/audio" Target="../media/media21.m4a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31.jpeg"/><Relationship Id="rId5" Type="http://schemas.openxmlformats.org/officeDocument/2006/relationships/image" Target="../media/image32.png"/><Relationship Id="rId6" Type="http://schemas.openxmlformats.org/officeDocument/2006/relationships/image" Target="../media/image1.png"/><Relationship Id="rId1" Type="http://schemas.microsoft.com/office/2007/relationships/media" Target="../media/media22.m4a"/><Relationship Id="rId2" Type="http://schemas.openxmlformats.org/officeDocument/2006/relationships/audio" Target="../media/media22.m4a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33.jpeg"/><Relationship Id="rId5" Type="http://schemas.openxmlformats.org/officeDocument/2006/relationships/image" Target="../media/image34.jpeg"/><Relationship Id="rId6" Type="http://schemas.openxmlformats.org/officeDocument/2006/relationships/image" Target="../media/image35.png"/><Relationship Id="rId7" Type="http://schemas.openxmlformats.org/officeDocument/2006/relationships/image" Target="../media/image36.png"/><Relationship Id="rId8" Type="http://schemas.openxmlformats.org/officeDocument/2006/relationships/image" Target="../media/image37.jpeg"/><Relationship Id="rId9" Type="http://schemas.openxmlformats.org/officeDocument/2006/relationships/image" Target="../media/image1.png"/><Relationship Id="rId1" Type="http://schemas.microsoft.com/office/2007/relationships/media" Target="../media/media23.m4a"/><Relationship Id="rId2" Type="http://schemas.openxmlformats.org/officeDocument/2006/relationships/audio" Target="../media/media23.m4a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38.jpeg"/><Relationship Id="rId5" Type="http://schemas.openxmlformats.org/officeDocument/2006/relationships/image" Target="../media/image1.png"/><Relationship Id="rId1" Type="http://schemas.microsoft.com/office/2007/relationships/media" Target="../media/media24.m4a"/><Relationship Id="rId2" Type="http://schemas.openxmlformats.org/officeDocument/2006/relationships/audio" Target="../media/media24.m4a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39.jpeg"/><Relationship Id="rId5" Type="http://schemas.openxmlformats.org/officeDocument/2006/relationships/image" Target="../media/image40.jpg"/><Relationship Id="rId6" Type="http://schemas.openxmlformats.org/officeDocument/2006/relationships/image" Target="../media/image1.png"/><Relationship Id="rId1" Type="http://schemas.microsoft.com/office/2007/relationships/media" Target="../media/media25.m4a"/><Relationship Id="rId2" Type="http://schemas.openxmlformats.org/officeDocument/2006/relationships/audio" Target="../media/media25.m4a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41.jpeg"/><Relationship Id="rId5" Type="http://schemas.openxmlformats.org/officeDocument/2006/relationships/image" Target="../media/image42.emf"/><Relationship Id="rId6" Type="http://schemas.openxmlformats.org/officeDocument/2006/relationships/image" Target="../media/image43.emf"/><Relationship Id="rId7" Type="http://schemas.openxmlformats.org/officeDocument/2006/relationships/image" Target="../media/image44.jpg"/><Relationship Id="rId8" Type="http://schemas.openxmlformats.org/officeDocument/2006/relationships/image" Target="../media/image1.png"/><Relationship Id="rId1" Type="http://schemas.microsoft.com/office/2007/relationships/media" Target="../media/media26.m4a"/><Relationship Id="rId2" Type="http://schemas.openxmlformats.org/officeDocument/2006/relationships/audio" Target="../media/media26.m4a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45.jpg"/><Relationship Id="rId5" Type="http://schemas.openxmlformats.org/officeDocument/2006/relationships/image" Target="../media/image46.jpg"/><Relationship Id="rId6" Type="http://schemas.openxmlformats.org/officeDocument/2006/relationships/image" Target="../media/image1.png"/><Relationship Id="rId1" Type="http://schemas.microsoft.com/office/2007/relationships/media" Target="../media/media27.m4a"/><Relationship Id="rId2" Type="http://schemas.openxmlformats.org/officeDocument/2006/relationships/audio" Target="../media/media27.m4a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47.jpeg"/><Relationship Id="rId5" Type="http://schemas.openxmlformats.org/officeDocument/2006/relationships/image" Target="../media/image48.jpeg"/><Relationship Id="rId6" Type="http://schemas.openxmlformats.org/officeDocument/2006/relationships/image" Target="../media/image49.jpeg"/><Relationship Id="rId7" Type="http://schemas.openxmlformats.org/officeDocument/2006/relationships/image" Target="../media/image1.png"/><Relationship Id="rId1" Type="http://schemas.microsoft.com/office/2007/relationships/media" Target="../media/media28.m4a"/><Relationship Id="rId2" Type="http://schemas.openxmlformats.org/officeDocument/2006/relationships/audio" Target="../media/media28.m4a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50.jpeg"/><Relationship Id="rId5" Type="http://schemas.openxmlformats.org/officeDocument/2006/relationships/image" Target="../media/image51.jpg"/><Relationship Id="rId6" Type="http://schemas.openxmlformats.org/officeDocument/2006/relationships/image" Target="../media/image52.png"/><Relationship Id="rId7" Type="http://schemas.openxmlformats.org/officeDocument/2006/relationships/image" Target="../media/image53.png"/><Relationship Id="rId8" Type="http://schemas.openxmlformats.org/officeDocument/2006/relationships/image" Target="../media/image1.png"/><Relationship Id="rId1" Type="http://schemas.microsoft.com/office/2007/relationships/media" Target="../media/media29.m4a"/><Relationship Id="rId2" Type="http://schemas.openxmlformats.org/officeDocument/2006/relationships/audio" Target="../media/media29.m4a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4.png"/><Relationship Id="rId5" Type="http://schemas.openxmlformats.org/officeDocument/2006/relationships/image" Target="../media/image1.png"/><Relationship Id="rId1" Type="http://schemas.microsoft.com/office/2007/relationships/media" Target="../media/media3.m4a"/><Relationship Id="rId2" Type="http://schemas.openxmlformats.org/officeDocument/2006/relationships/audio" Target="../media/media3.m4a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.png"/><Relationship Id="rId1" Type="http://schemas.microsoft.com/office/2007/relationships/media" Target="../media/media30.m4a"/><Relationship Id="rId2" Type="http://schemas.openxmlformats.org/officeDocument/2006/relationships/audio" Target="../media/media30.m4a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.png"/><Relationship Id="rId1" Type="http://schemas.microsoft.com/office/2007/relationships/media" Target="../media/media4.m4a"/><Relationship Id="rId2" Type="http://schemas.openxmlformats.org/officeDocument/2006/relationships/audio" Target="../media/media4.m4a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5.png"/><Relationship Id="rId5" Type="http://schemas.openxmlformats.org/officeDocument/2006/relationships/image" Target="../media/image1.png"/><Relationship Id="rId1" Type="http://schemas.microsoft.com/office/2007/relationships/media" Target="../media/media5.m4a"/><Relationship Id="rId2" Type="http://schemas.openxmlformats.org/officeDocument/2006/relationships/audio" Target="../media/media5.m4a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.png"/><Relationship Id="rId1" Type="http://schemas.microsoft.com/office/2007/relationships/media" Target="../media/media6.m4a"/><Relationship Id="rId2" Type="http://schemas.openxmlformats.org/officeDocument/2006/relationships/audio" Target="../media/media6.m4a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6.png"/><Relationship Id="rId5" Type="http://schemas.openxmlformats.org/officeDocument/2006/relationships/image" Target="../media/image1.png"/><Relationship Id="rId1" Type="http://schemas.microsoft.com/office/2007/relationships/media" Target="../media/media7.m4a"/><Relationship Id="rId2" Type="http://schemas.openxmlformats.org/officeDocument/2006/relationships/audio" Target="../media/media7.m4a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7.jpg"/><Relationship Id="rId5" Type="http://schemas.openxmlformats.org/officeDocument/2006/relationships/image" Target="../media/image1.png"/><Relationship Id="rId1" Type="http://schemas.microsoft.com/office/2007/relationships/media" Target="../media/media8.m4a"/><Relationship Id="rId2" Type="http://schemas.openxmlformats.org/officeDocument/2006/relationships/audio" Target="../media/media8.m4a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8.jpg"/><Relationship Id="rId5" Type="http://schemas.openxmlformats.org/officeDocument/2006/relationships/image" Target="../media/image1.png"/><Relationship Id="rId1" Type="http://schemas.microsoft.com/office/2007/relationships/media" Target="../media/media9.m4a"/><Relationship Id="rId2" Type="http://schemas.openxmlformats.org/officeDocument/2006/relationships/audio" Target="../media/media9.m4a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2042319"/>
            <a:ext cx="9144000" cy="2387600"/>
          </a:xfrm>
        </p:spPr>
        <p:txBody>
          <a:bodyPr>
            <a:normAutofit/>
          </a:bodyPr>
          <a:lstStyle/>
          <a:p>
            <a:r>
              <a:rPr lang="en-US" dirty="0" smtClean="0"/>
              <a:t>A </a:t>
            </a:r>
            <a:r>
              <a:rPr lang="en-US" dirty="0" err="1" smtClean="0"/>
              <a:t>térd</a:t>
            </a:r>
            <a:r>
              <a:rPr lang="en-US" dirty="0" err="1" smtClean="0"/>
              <a:t>ízület</a:t>
            </a:r>
            <a:r>
              <a:rPr lang="en-US" dirty="0" smtClean="0"/>
              <a:t> </a:t>
            </a:r>
            <a:r>
              <a:rPr lang="en-US" dirty="0" err="1" smtClean="0"/>
              <a:t>megbetegedései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4" name="Track3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261600" y="571569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308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9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96655" y="1556393"/>
            <a:ext cx="4795345" cy="345013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Grade 2</a:t>
            </a:r>
            <a:br>
              <a:rPr lang="en-US" sz="3200" dirty="0" smtClean="0"/>
            </a:br>
            <a:r>
              <a:rPr lang="en-US" sz="3200" dirty="0" err="1" smtClean="0"/>
              <a:t>felületes</a:t>
            </a:r>
            <a:r>
              <a:rPr lang="en-US" sz="3200" dirty="0" smtClean="0"/>
              <a:t> </a:t>
            </a:r>
            <a:r>
              <a:rPr lang="en-US" sz="3200" dirty="0" err="1" smtClean="0"/>
              <a:t>porcfekélyek</a:t>
            </a:r>
            <a:r>
              <a:rPr lang="en-US" sz="3200" dirty="0" smtClean="0"/>
              <a:t>, </a:t>
            </a:r>
            <a:r>
              <a:rPr lang="en-US" sz="3200" dirty="0" err="1" smtClean="0"/>
              <a:t>repedések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err="1" smtClean="0"/>
              <a:t>körülírt</a:t>
            </a:r>
            <a:r>
              <a:rPr lang="en-US" sz="3200" dirty="0" smtClean="0"/>
              <a:t>, </a:t>
            </a:r>
            <a:r>
              <a:rPr lang="en-US" sz="3200" dirty="0" err="1" smtClean="0"/>
              <a:t>kis</a:t>
            </a:r>
            <a:r>
              <a:rPr lang="en-US" sz="3200" dirty="0" smtClean="0"/>
              <a:t> </a:t>
            </a:r>
            <a:r>
              <a:rPr lang="en-US" sz="3200" dirty="0" err="1" smtClean="0"/>
              <a:t>terület</a:t>
            </a:r>
            <a:r>
              <a:rPr lang="en-US" sz="3200" dirty="0" smtClean="0"/>
              <a:t> </a:t>
            </a:r>
            <a:r>
              <a:rPr lang="en-US" sz="3200" dirty="0" err="1" smtClean="0"/>
              <a:t>érintett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err="1" smtClean="0"/>
              <a:t>jelentős</a:t>
            </a:r>
            <a:r>
              <a:rPr lang="en-US" sz="3200" dirty="0" smtClean="0"/>
              <a:t> </a:t>
            </a:r>
            <a:r>
              <a:rPr lang="en-US" sz="3200" dirty="0" err="1" smtClean="0"/>
              <a:t>felpuhulás</a:t>
            </a:r>
            <a:r>
              <a:rPr lang="en-US" sz="3200" dirty="0" smtClean="0"/>
              <a:t/>
            </a:r>
            <a:br>
              <a:rPr lang="en-US" sz="3200" dirty="0" smtClean="0"/>
            </a:br>
            <a:endParaRPr lang="en-US"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441" y="88366"/>
            <a:ext cx="6483497" cy="6386184"/>
          </a:xfrm>
          <a:prstGeom prst="rect">
            <a:avLst/>
          </a:prstGeom>
        </p:spPr>
      </p:pic>
      <p:pic>
        <p:nvPicPr>
          <p:cNvPr id="3" name="Track22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912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78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97109" y="2556532"/>
            <a:ext cx="4805855" cy="1325563"/>
          </a:xfrm>
        </p:spPr>
        <p:txBody>
          <a:bodyPr>
            <a:noAutofit/>
          </a:bodyPr>
          <a:lstStyle/>
          <a:p>
            <a:r>
              <a:rPr lang="en-US" sz="3200" dirty="0" smtClean="0"/>
              <a:t>Grade 3</a:t>
            </a:r>
            <a:br>
              <a:rPr lang="en-US" sz="3200" dirty="0" smtClean="0"/>
            </a:br>
            <a:r>
              <a:rPr lang="en-US" sz="3200" dirty="0" err="1" smtClean="0"/>
              <a:t>kiterjedt</a:t>
            </a:r>
            <a:r>
              <a:rPr lang="en-US" sz="3200" dirty="0" smtClean="0"/>
              <a:t> </a:t>
            </a:r>
            <a:r>
              <a:rPr lang="en-US" sz="3200" dirty="0" err="1" smtClean="0"/>
              <a:t>károsodás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err="1" smtClean="0"/>
              <a:t>teljes</a:t>
            </a:r>
            <a:r>
              <a:rPr lang="en-US" sz="3200" dirty="0" smtClean="0"/>
              <a:t> </a:t>
            </a:r>
            <a:r>
              <a:rPr lang="en-US" sz="3200" dirty="0" err="1" smtClean="0"/>
              <a:t>porcfelszín</a:t>
            </a:r>
            <a:r>
              <a:rPr lang="en-US" sz="3200" dirty="0" smtClean="0"/>
              <a:t> </a:t>
            </a:r>
            <a:r>
              <a:rPr lang="en-US" sz="3200" dirty="0" err="1" smtClean="0"/>
              <a:t>degenerált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err="1" smtClean="0"/>
              <a:t>szabad</a:t>
            </a:r>
            <a:r>
              <a:rPr lang="en-US" sz="3200" dirty="0" smtClean="0"/>
              <a:t>, </a:t>
            </a:r>
            <a:r>
              <a:rPr lang="en-US" sz="3200" dirty="0" err="1" smtClean="0"/>
              <a:t>instabil</a:t>
            </a:r>
            <a:r>
              <a:rPr lang="en-US" sz="3200" dirty="0" smtClean="0"/>
              <a:t> </a:t>
            </a:r>
            <a:r>
              <a:rPr lang="en-US" sz="3200" dirty="0" err="1" smtClean="0"/>
              <a:t>szigetek</a:t>
            </a:r>
            <a:endParaRPr lang="en-US"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849" y="261857"/>
            <a:ext cx="6423542" cy="6375426"/>
          </a:xfrm>
          <a:prstGeom prst="rect">
            <a:avLst/>
          </a:prstGeom>
        </p:spPr>
      </p:pic>
      <p:pic>
        <p:nvPicPr>
          <p:cNvPr id="3" name="Track23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500036" y="5361066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0908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69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0" y="2762225"/>
            <a:ext cx="4395952" cy="1325563"/>
          </a:xfrm>
        </p:spPr>
        <p:txBody>
          <a:bodyPr>
            <a:noAutofit/>
          </a:bodyPr>
          <a:lstStyle/>
          <a:p>
            <a:r>
              <a:rPr lang="en-US" sz="3200" dirty="0" smtClean="0"/>
              <a:t>Grade 4</a:t>
            </a:r>
            <a:br>
              <a:rPr lang="en-US" sz="3200" dirty="0" smtClean="0"/>
            </a:br>
            <a:r>
              <a:rPr lang="en-US" sz="3200" dirty="0" err="1" smtClean="0"/>
              <a:t>teljes</a:t>
            </a:r>
            <a:r>
              <a:rPr lang="en-US" sz="3200" dirty="0" smtClean="0"/>
              <a:t> </a:t>
            </a:r>
            <a:r>
              <a:rPr lang="en-US" sz="3200" dirty="0" err="1" smtClean="0"/>
              <a:t>porchiány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err="1" smtClean="0"/>
              <a:t>szabad</a:t>
            </a:r>
            <a:r>
              <a:rPr lang="en-US" sz="3200" dirty="0" smtClean="0"/>
              <a:t> </a:t>
            </a:r>
            <a:r>
              <a:rPr lang="en-US" sz="3200" dirty="0" err="1" smtClean="0"/>
              <a:t>subchondralis</a:t>
            </a:r>
            <a:r>
              <a:rPr lang="en-US" sz="3200" dirty="0" smtClean="0"/>
              <a:t> </a:t>
            </a:r>
            <a:r>
              <a:rPr lang="en-US" sz="3200" dirty="0" err="1" smtClean="0"/>
              <a:t>csont</a:t>
            </a:r>
            <a:endParaRPr lang="en-US"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742" y="461452"/>
            <a:ext cx="6017775" cy="5927111"/>
          </a:xfrm>
          <a:prstGeom prst="rect">
            <a:avLst/>
          </a:prstGeom>
        </p:spPr>
      </p:pic>
      <p:pic>
        <p:nvPicPr>
          <p:cNvPr id="3" name="Track24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2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Konzervatív</a:t>
            </a:r>
            <a:r>
              <a:rPr lang="en-US" dirty="0" smtClean="0"/>
              <a:t> </a:t>
            </a:r>
            <a:r>
              <a:rPr lang="en-US" dirty="0" err="1" smtClean="0"/>
              <a:t>kezelés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1001703" cy="4351338"/>
          </a:xfrm>
        </p:spPr>
        <p:txBody>
          <a:bodyPr/>
          <a:lstStyle/>
          <a:p>
            <a:r>
              <a:rPr lang="en-US" dirty="0" smtClean="0"/>
              <a:t>NSAID</a:t>
            </a:r>
          </a:p>
          <a:p>
            <a:r>
              <a:rPr lang="en-US" dirty="0" err="1" smtClean="0"/>
              <a:t>Chondroprotektív</a:t>
            </a:r>
            <a:r>
              <a:rPr lang="en-US" dirty="0" smtClean="0"/>
              <a:t> </a:t>
            </a:r>
            <a:r>
              <a:rPr lang="en-US" dirty="0" err="1" smtClean="0"/>
              <a:t>szerek</a:t>
            </a:r>
            <a:r>
              <a:rPr lang="en-US" dirty="0" smtClean="0"/>
              <a:t> </a:t>
            </a:r>
            <a:r>
              <a:rPr lang="mr-IN" dirty="0" smtClean="0"/>
              <a:t>–</a:t>
            </a:r>
            <a:r>
              <a:rPr lang="en-US" dirty="0" smtClean="0"/>
              <a:t> </a:t>
            </a:r>
            <a:r>
              <a:rPr lang="en-US" dirty="0" err="1" smtClean="0"/>
              <a:t>glukozamin-szulfát</a:t>
            </a:r>
            <a:r>
              <a:rPr lang="en-US" dirty="0" smtClean="0"/>
              <a:t>, </a:t>
            </a:r>
            <a:r>
              <a:rPr lang="en-US" dirty="0" err="1" smtClean="0"/>
              <a:t>hyaluronsav</a:t>
            </a:r>
            <a:r>
              <a:rPr lang="en-US" dirty="0" smtClean="0"/>
              <a:t> (per </a:t>
            </a:r>
            <a:r>
              <a:rPr lang="en-US" dirty="0" err="1" smtClean="0"/>
              <a:t>os</a:t>
            </a:r>
            <a:r>
              <a:rPr lang="en-US" dirty="0" smtClean="0"/>
              <a:t>/ IA)</a:t>
            </a:r>
          </a:p>
          <a:p>
            <a:r>
              <a:rPr lang="en-US" dirty="0" err="1" smtClean="0"/>
              <a:t>Mozgásterápia</a:t>
            </a:r>
            <a:r>
              <a:rPr lang="en-US" dirty="0" smtClean="0"/>
              <a:t> </a:t>
            </a:r>
            <a:r>
              <a:rPr lang="mr-IN" dirty="0" smtClean="0"/>
              <a:t>–</a:t>
            </a:r>
            <a:r>
              <a:rPr lang="en-US" dirty="0" smtClean="0"/>
              <a:t> </a:t>
            </a:r>
            <a:r>
              <a:rPr lang="en-US" dirty="0" err="1" smtClean="0"/>
              <a:t>fogyás</a:t>
            </a:r>
            <a:r>
              <a:rPr lang="en-US" dirty="0" smtClean="0"/>
              <a:t>, </a:t>
            </a:r>
            <a:r>
              <a:rPr lang="en-US" dirty="0" err="1" smtClean="0"/>
              <a:t>contracturák</a:t>
            </a:r>
            <a:r>
              <a:rPr lang="en-US" dirty="0" smtClean="0"/>
              <a:t> </a:t>
            </a:r>
            <a:r>
              <a:rPr lang="en-US" dirty="0" err="1" smtClean="0"/>
              <a:t>oldása</a:t>
            </a:r>
            <a:r>
              <a:rPr lang="en-US" dirty="0" smtClean="0"/>
              <a:t>, </a:t>
            </a:r>
            <a:r>
              <a:rPr lang="en-US" dirty="0" err="1" smtClean="0"/>
              <a:t>izmerősítés</a:t>
            </a:r>
            <a:r>
              <a:rPr lang="en-US" dirty="0" smtClean="0"/>
              <a:t>, </a:t>
            </a:r>
            <a:r>
              <a:rPr lang="en-US" dirty="0" err="1" smtClean="0"/>
              <a:t>stabilizálás</a:t>
            </a:r>
            <a:endParaRPr lang="en-US" dirty="0" smtClean="0"/>
          </a:p>
          <a:p>
            <a:r>
              <a:rPr lang="en-US" dirty="0" err="1" smtClean="0"/>
              <a:t>Fizikoterápia</a:t>
            </a:r>
            <a:r>
              <a:rPr lang="en-US" dirty="0" smtClean="0"/>
              <a:t>: </a:t>
            </a:r>
            <a:r>
              <a:rPr lang="en-US" dirty="0" err="1" smtClean="0"/>
              <a:t>hűtés</a:t>
            </a:r>
            <a:r>
              <a:rPr lang="en-US" dirty="0" smtClean="0"/>
              <a:t>, UH, </a:t>
            </a:r>
            <a:r>
              <a:rPr lang="en-US" dirty="0" err="1" smtClean="0"/>
              <a:t>iontoforézis</a:t>
            </a:r>
            <a:r>
              <a:rPr lang="en-US" dirty="0" smtClean="0"/>
              <a:t>, </a:t>
            </a:r>
            <a:r>
              <a:rPr lang="en-US" dirty="0" err="1" smtClean="0"/>
              <a:t>balneoterápia</a:t>
            </a:r>
            <a:r>
              <a:rPr lang="en-US" dirty="0" smtClean="0"/>
              <a:t>, </a:t>
            </a:r>
          </a:p>
          <a:p>
            <a:r>
              <a:rPr lang="en-US" dirty="0" err="1" smtClean="0"/>
              <a:t>Úszás</a:t>
            </a:r>
            <a:endParaRPr lang="en-US" dirty="0" smtClean="0"/>
          </a:p>
          <a:p>
            <a:r>
              <a:rPr lang="en-US" dirty="0" err="1" smtClean="0"/>
              <a:t>Segédeszköz</a:t>
            </a:r>
            <a:r>
              <a:rPr lang="en-US" dirty="0" smtClean="0"/>
              <a:t> </a:t>
            </a:r>
            <a:r>
              <a:rPr lang="en-US" dirty="0" err="1" smtClean="0"/>
              <a:t>használata</a:t>
            </a:r>
            <a:r>
              <a:rPr lang="en-US" dirty="0" smtClean="0"/>
              <a:t>- bot, </a:t>
            </a:r>
            <a:r>
              <a:rPr lang="en-US" dirty="0" err="1" smtClean="0"/>
              <a:t>mankó</a:t>
            </a:r>
            <a:r>
              <a:rPr lang="en-US" dirty="0" smtClean="0"/>
              <a:t>, </a:t>
            </a:r>
            <a:r>
              <a:rPr lang="en-US" dirty="0" err="1" smtClean="0"/>
              <a:t>keret</a:t>
            </a:r>
            <a:endParaRPr lang="en-US" dirty="0"/>
          </a:p>
        </p:txBody>
      </p:sp>
      <p:pic>
        <p:nvPicPr>
          <p:cNvPr id="4" name="Track27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70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38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Műtéti</a:t>
            </a:r>
            <a:r>
              <a:rPr lang="en-US" dirty="0" smtClean="0"/>
              <a:t> </a:t>
            </a:r>
            <a:r>
              <a:rPr lang="en-US" dirty="0" err="1" smtClean="0"/>
              <a:t>ellátás</a:t>
            </a:r>
            <a:r>
              <a:rPr lang="en-US" dirty="0" smtClean="0"/>
              <a:t> </a:t>
            </a:r>
            <a:r>
              <a:rPr lang="mr-IN" dirty="0" smtClean="0"/>
              <a:t>–</a:t>
            </a:r>
            <a:r>
              <a:rPr lang="en-US" dirty="0" smtClean="0"/>
              <a:t> </a:t>
            </a:r>
            <a:r>
              <a:rPr lang="en-US" dirty="0" err="1" smtClean="0"/>
              <a:t>prearthrotikus</a:t>
            </a:r>
            <a:r>
              <a:rPr lang="en-US" dirty="0" smtClean="0"/>
              <a:t> </a:t>
            </a:r>
            <a:r>
              <a:rPr lang="en-US" dirty="0" err="1" smtClean="0"/>
              <a:t>állapotok</a:t>
            </a:r>
            <a:r>
              <a:rPr lang="en-US" dirty="0" smtClean="0"/>
              <a:t> </a:t>
            </a:r>
            <a:r>
              <a:rPr lang="en-US" dirty="0" err="1" smtClean="0"/>
              <a:t>kezelése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235528"/>
            <a:ext cx="6871138" cy="4244099"/>
          </a:xfrm>
        </p:spPr>
        <p:txBody>
          <a:bodyPr/>
          <a:lstStyle/>
          <a:p>
            <a:r>
              <a:rPr lang="en-US" sz="3200" dirty="0" err="1" smtClean="0"/>
              <a:t>Tengelykorrekciók</a:t>
            </a:r>
            <a:endParaRPr lang="en-US" sz="3200" dirty="0" smtClean="0"/>
          </a:p>
          <a:p>
            <a:r>
              <a:rPr lang="en-US" sz="3200" dirty="0" err="1" smtClean="0"/>
              <a:t>Synovectomia</a:t>
            </a:r>
            <a:endParaRPr lang="en-US" sz="3200" dirty="0" smtClean="0"/>
          </a:p>
          <a:p>
            <a:r>
              <a:rPr lang="en-US" sz="3200" dirty="0" err="1" smtClean="0"/>
              <a:t>Szalagpótlás</a:t>
            </a:r>
            <a:endParaRPr lang="en-US" sz="3200" dirty="0" smtClean="0"/>
          </a:p>
          <a:p>
            <a:r>
              <a:rPr lang="en-US" sz="3200" dirty="0" smtClean="0"/>
              <a:t>Meniscus </a:t>
            </a:r>
            <a:r>
              <a:rPr lang="en-US" sz="3200" dirty="0" err="1" smtClean="0"/>
              <a:t>refixatio</a:t>
            </a:r>
            <a:r>
              <a:rPr lang="en-US" sz="3200" dirty="0" smtClean="0"/>
              <a:t>, </a:t>
            </a:r>
            <a:r>
              <a:rPr lang="en-US" sz="3200" dirty="0" err="1" smtClean="0"/>
              <a:t>resectio</a:t>
            </a:r>
            <a:endParaRPr lang="en-US" sz="3200" dirty="0" smtClean="0"/>
          </a:p>
          <a:p>
            <a:r>
              <a:rPr lang="en-US" sz="3200" dirty="0" err="1" smtClean="0"/>
              <a:t>Chondralis</a:t>
            </a:r>
            <a:r>
              <a:rPr lang="en-US" sz="3200" dirty="0" smtClean="0"/>
              <a:t> </a:t>
            </a:r>
            <a:r>
              <a:rPr lang="en-US" sz="3200" dirty="0" err="1" smtClean="0"/>
              <a:t>defectusok</a:t>
            </a:r>
            <a:r>
              <a:rPr lang="en-US" sz="3200" dirty="0" smtClean="0"/>
              <a:t> </a:t>
            </a:r>
            <a:r>
              <a:rPr lang="en-US" sz="3200" dirty="0" err="1" smtClean="0"/>
              <a:t>kezelése</a:t>
            </a:r>
            <a:endParaRPr lang="en-US" sz="3200" dirty="0" smtClean="0"/>
          </a:p>
          <a:p>
            <a:endParaRPr lang="en-US" dirty="0"/>
          </a:p>
        </p:txBody>
      </p:sp>
      <p:pic>
        <p:nvPicPr>
          <p:cNvPr id="4" name="Track29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362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31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Tengelykorrekció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tibia/femur </a:t>
            </a:r>
            <a:r>
              <a:rPr lang="en-US" dirty="0" err="1" smtClean="0"/>
              <a:t>osteotomia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44218" y="1956974"/>
            <a:ext cx="502920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/>
              <a:t>Fiziológiás</a:t>
            </a:r>
            <a:r>
              <a:rPr lang="en-US" sz="2000" dirty="0" smtClean="0"/>
              <a:t> valgus: 4-8 </a:t>
            </a:r>
            <a:r>
              <a:rPr lang="en-US" sz="2000" dirty="0" err="1" smtClean="0"/>
              <a:t>fok</a:t>
            </a:r>
            <a:r>
              <a:rPr lang="en-US" sz="2000" dirty="0" smtClean="0"/>
              <a:t> valgus!</a:t>
            </a:r>
          </a:p>
          <a:p>
            <a:r>
              <a:rPr lang="en-US" sz="2000" dirty="0" smtClean="0"/>
              <a:t>Genu </a:t>
            </a:r>
            <a:r>
              <a:rPr lang="en-US" sz="2000" dirty="0" err="1" smtClean="0"/>
              <a:t>varum</a:t>
            </a:r>
            <a:r>
              <a:rPr lang="en-US" sz="2000" dirty="0" smtClean="0"/>
              <a:t>: “</a:t>
            </a:r>
            <a:r>
              <a:rPr lang="en-US" sz="2000" dirty="0" err="1" smtClean="0"/>
              <a:t>O”láb</a:t>
            </a:r>
            <a:endParaRPr lang="en-US" sz="2000" dirty="0" smtClean="0"/>
          </a:p>
          <a:p>
            <a:r>
              <a:rPr lang="en-US" sz="2000" dirty="0" smtClean="0"/>
              <a:t>Genu </a:t>
            </a:r>
            <a:r>
              <a:rPr lang="en-US" sz="2000" dirty="0" err="1" smtClean="0"/>
              <a:t>valgum</a:t>
            </a:r>
            <a:r>
              <a:rPr lang="en-US" sz="2000" dirty="0" smtClean="0"/>
              <a:t>: “X” </a:t>
            </a:r>
            <a:r>
              <a:rPr lang="en-US" sz="2000" dirty="0" err="1" smtClean="0"/>
              <a:t>láb</a:t>
            </a:r>
            <a:endParaRPr lang="en-US" sz="2000" dirty="0" smtClean="0"/>
          </a:p>
          <a:p>
            <a:endParaRPr lang="en-US" sz="2000" dirty="0" smtClean="0"/>
          </a:p>
          <a:p>
            <a:r>
              <a:rPr lang="en-US" sz="2000" dirty="0" smtClean="0"/>
              <a:t>-</a:t>
            </a:r>
            <a:r>
              <a:rPr lang="en-US" sz="2000" dirty="0" err="1" smtClean="0"/>
              <a:t>veleszületett</a:t>
            </a:r>
            <a:endParaRPr lang="en-US" sz="2000" dirty="0" smtClean="0"/>
          </a:p>
          <a:p>
            <a:r>
              <a:rPr lang="en-US" sz="2000" dirty="0" smtClean="0"/>
              <a:t>-</a:t>
            </a:r>
            <a:r>
              <a:rPr lang="en-US" sz="2000" dirty="0" err="1" smtClean="0"/>
              <a:t>Posttraumás</a:t>
            </a:r>
            <a:endParaRPr lang="en-US" sz="2000" dirty="0" smtClean="0"/>
          </a:p>
          <a:p>
            <a:r>
              <a:rPr lang="en-US" sz="2000" dirty="0" smtClean="0"/>
              <a:t>-</a:t>
            </a:r>
            <a:r>
              <a:rPr lang="en-US" sz="2000" dirty="0" err="1" smtClean="0"/>
              <a:t>Oldalszalag</a:t>
            </a:r>
            <a:r>
              <a:rPr lang="en-US" sz="2000" dirty="0" smtClean="0"/>
              <a:t> </a:t>
            </a:r>
            <a:r>
              <a:rPr lang="en-US" sz="2000" dirty="0" err="1" smtClean="0"/>
              <a:t>elégtelenség</a:t>
            </a:r>
            <a:endParaRPr lang="en-US" sz="2000" dirty="0" smtClean="0"/>
          </a:p>
          <a:p>
            <a:r>
              <a:rPr lang="en-US" sz="2000" dirty="0" smtClean="0"/>
              <a:t>-</a:t>
            </a:r>
            <a:r>
              <a:rPr lang="en-US" sz="2000" dirty="0" err="1" smtClean="0"/>
              <a:t>növekedési</a:t>
            </a:r>
            <a:r>
              <a:rPr lang="en-US" sz="2000" dirty="0" smtClean="0"/>
              <a:t> </a:t>
            </a:r>
            <a:r>
              <a:rPr lang="en-US" sz="2000" dirty="0" err="1" smtClean="0"/>
              <a:t>porc</a:t>
            </a:r>
            <a:r>
              <a:rPr lang="en-US" sz="2000" dirty="0" smtClean="0"/>
              <a:t> </a:t>
            </a:r>
            <a:r>
              <a:rPr lang="en-US" sz="2000" dirty="0" err="1" smtClean="0"/>
              <a:t>zavar</a:t>
            </a:r>
            <a:endParaRPr lang="en-US" sz="2000" dirty="0" smtClean="0"/>
          </a:p>
          <a:p>
            <a:r>
              <a:rPr lang="en-US" sz="2000" dirty="0" smtClean="0"/>
              <a:t> (</a:t>
            </a:r>
            <a:r>
              <a:rPr lang="en-US" sz="2000" dirty="0" err="1" smtClean="0"/>
              <a:t>gyulladás</a:t>
            </a:r>
            <a:r>
              <a:rPr lang="en-US" sz="2000" dirty="0" smtClean="0"/>
              <a:t>, tumor, </a:t>
            </a:r>
            <a:r>
              <a:rPr lang="en-US" sz="2000" dirty="0" err="1" smtClean="0"/>
              <a:t>törés</a:t>
            </a:r>
            <a:r>
              <a:rPr lang="en-US" sz="2000" dirty="0" smtClean="0"/>
              <a:t>)</a:t>
            </a:r>
            <a:endParaRPr lang="en-US" sz="2000" dirty="0"/>
          </a:p>
        </p:txBody>
      </p:sp>
      <p:grpSp>
        <p:nvGrpSpPr>
          <p:cNvPr id="17" name="Group 16"/>
          <p:cNvGrpSpPr/>
          <p:nvPr/>
        </p:nvGrpSpPr>
        <p:grpSpPr>
          <a:xfrm>
            <a:off x="8592854" y="1252603"/>
            <a:ext cx="3310111" cy="5561083"/>
            <a:chOff x="7444390" y="365125"/>
            <a:chExt cx="4458576" cy="6448561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44390" y="365125"/>
              <a:ext cx="4458576" cy="6448561"/>
            </a:xfrm>
            <a:prstGeom prst="rect">
              <a:avLst/>
            </a:prstGeom>
          </p:spPr>
        </p:pic>
        <p:cxnSp>
          <p:nvCxnSpPr>
            <p:cNvPr id="4" name="Straight Connector 3"/>
            <p:cNvCxnSpPr/>
            <p:nvPr/>
          </p:nvCxnSpPr>
          <p:spPr>
            <a:xfrm flipH="1">
              <a:off x="9331891" y="488515"/>
              <a:ext cx="488514" cy="4233797"/>
            </a:xfrm>
            <a:prstGeom prst="line">
              <a:avLst/>
            </a:prstGeom>
            <a:ln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 flipV="1">
              <a:off x="9632515" y="1352811"/>
              <a:ext cx="0" cy="5311037"/>
            </a:xfrm>
            <a:prstGeom prst="line">
              <a:avLst/>
            </a:prstGeom>
            <a:ln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TextBox 13"/>
          <p:cNvSpPr txBox="1"/>
          <p:nvPr/>
        </p:nvSpPr>
        <p:spPr>
          <a:xfrm>
            <a:off x="9970717" y="463463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7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0959" y="3732758"/>
            <a:ext cx="1904609" cy="2975952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949384" y="3732757"/>
            <a:ext cx="2549207" cy="2951714"/>
          </a:xfrm>
          <a:prstGeom prst="rect">
            <a:avLst/>
          </a:prstGeom>
        </p:spPr>
      </p:pic>
      <p:pic>
        <p:nvPicPr>
          <p:cNvPr id="3" name="Track31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13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68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08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236"/>
          <a:stretch/>
        </p:blipFill>
        <p:spPr bwMode="auto">
          <a:xfrm>
            <a:off x="188000" y="2017986"/>
            <a:ext cx="4475836" cy="4240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09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801"/>
          <a:stretch/>
        </p:blipFill>
        <p:spPr bwMode="auto">
          <a:xfrm>
            <a:off x="5723556" y="1178162"/>
            <a:ext cx="1824921" cy="5080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01" r="23648"/>
          <a:stretch/>
        </p:blipFill>
        <p:spPr>
          <a:xfrm>
            <a:off x="8608198" y="3520934"/>
            <a:ext cx="2739731" cy="333706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69626" y="494675"/>
            <a:ext cx="34342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/>
              <a:t>Korrekciós</a:t>
            </a:r>
            <a:r>
              <a:rPr lang="en-US" sz="2800" dirty="0" smtClean="0"/>
              <a:t> </a:t>
            </a:r>
            <a:r>
              <a:rPr lang="en-US" sz="2800" dirty="0" err="1" smtClean="0"/>
              <a:t>osteotomia</a:t>
            </a:r>
            <a:endParaRPr lang="en-US" sz="28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32" r="26175" b="10286"/>
          <a:stretch/>
        </p:blipFill>
        <p:spPr>
          <a:xfrm>
            <a:off x="8273881" y="1"/>
            <a:ext cx="3408367" cy="3380210"/>
          </a:xfrm>
          <a:prstGeom prst="rect">
            <a:avLst/>
          </a:prstGeom>
        </p:spPr>
      </p:pic>
      <p:pic>
        <p:nvPicPr>
          <p:cNvPr id="8" name="Track32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59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45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5050" y="280856"/>
            <a:ext cx="10515600" cy="1325563"/>
          </a:xfrm>
        </p:spPr>
        <p:txBody>
          <a:bodyPr/>
          <a:lstStyle/>
          <a:p>
            <a:r>
              <a:rPr lang="en-US" dirty="0" err="1" smtClean="0"/>
              <a:t>Instabil</a:t>
            </a:r>
            <a:r>
              <a:rPr lang="en-US" dirty="0" smtClean="0"/>
              <a:t> </a:t>
            </a:r>
            <a:r>
              <a:rPr lang="en-US" dirty="0" err="1" smtClean="0"/>
              <a:t>térd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315" y="2000989"/>
            <a:ext cx="4735882" cy="4351338"/>
          </a:xfrm>
        </p:spPr>
        <p:txBody>
          <a:bodyPr/>
          <a:lstStyle/>
          <a:p>
            <a:r>
              <a:rPr lang="en-US" dirty="0" err="1" smtClean="0"/>
              <a:t>Oldalszalag</a:t>
            </a:r>
            <a:r>
              <a:rPr lang="en-US" dirty="0" smtClean="0"/>
              <a:t> </a:t>
            </a:r>
            <a:r>
              <a:rPr lang="en-US" dirty="0" err="1" smtClean="0"/>
              <a:t>szakadás</a:t>
            </a:r>
            <a:r>
              <a:rPr lang="en-US" dirty="0" smtClean="0"/>
              <a:t>/</a:t>
            </a:r>
            <a:r>
              <a:rPr lang="en-US" dirty="0" err="1" smtClean="0"/>
              <a:t>elégtelenség</a:t>
            </a:r>
            <a:endParaRPr lang="en-US" dirty="0" smtClean="0"/>
          </a:p>
          <a:p>
            <a:r>
              <a:rPr lang="en-US" dirty="0" err="1" smtClean="0"/>
              <a:t>Keresztszalag</a:t>
            </a:r>
            <a:r>
              <a:rPr lang="en-US" dirty="0" smtClean="0"/>
              <a:t> </a:t>
            </a:r>
            <a:r>
              <a:rPr lang="en-US" dirty="0" err="1" smtClean="0"/>
              <a:t>szakadás</a:t>
            </a:r>
            <a:endParaRPr lang="en-US" dirty="0" smtClean="0"/>
          </a:p>
          <a:p>
            <a:r>
              <a:rPr lang="en-US" dirty="0" smtClean="0"/>
              <a:t>Meniscus </a:t>
            </a:r>
            <a:r>
              <a:rPr lang="en-US" dirty="0" err="1" smtClean="0"/>
              <a:t>eltávolítás</a:t>
            </a:r>
            <a:endParaRPr lang="en-US" dirty="0" smtClean="0"/>
          </a:p>
          <a:p>
            <a:r>
              <a:rPr lang="en-US" dirty="0" err="1" smtClean="0"/>
              <a:t>Izomerő</a:t>
            </a:r>
            <a:r>
              <a:rPr lang="en-US" dirty="0" smtClean="0"/>
              <a:t> </a:t>
            </a:r>
            <a:r>
              <a:rPr lang="en-US" dirty="0" err="1" smtClean="0"/>
              <a:t>egyensúly</a:t>
            </a:r>
            <a:r>
              <a:rPr lang="en-US" dirty="0" smtClean="0"/>
              <a:t> </a:t>
            </a:r>
            <a:r>
              <a:rPr lang="en-US" dirty="0" err="1" smtClean="0"/>
              <a:t>változása</a:t>
            </a:r>
            <a:endParaRPr lang="en-US" dirty="0" smtClean="0"/>
          </a:p>
          <a:p>
            <a:r>
              <a:rPr lang="en-US" dirty="0" err="1" smtClean="0"/>
              <a:t>patellatörés</a:t>
            </a:r>
            <a:endParaRPr lang="en-US" dirty="0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5291203" y="1387213"/>
            <a:ext cx="6658627" cy="4270375"/>
          </a:xfrm>
          <a:prstGeom prst="rect">
            <a:avLst/>
          </a:prstGeom>
          <a:solidFill>
            <a:srgbClr val="3333CC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Tx/>
              <a:buNone/>
              <a:defRPr/>
            </a:pPr>
            <a:r>
              <a:rPr lang="hu-HU" altLang="hu-HU" sz="26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térd instabilitás</a:t>
            </a:r>
          </a:p>
          <a:p>
            <a:pPr algn="ctr">
              <a:buFontTx/>
              <a:buNone/>
              <a:defRPr/>
            </a:pPr>
            <a:endParaRPr lang="hu-HU" altLang="hu-HU" sz="2600" b="1" u="sng" dirty="0" smtClean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>
              <a:buFontTx/>
              <a:buNone/>
              <a:defRPr/>
            </a:pPr>
            <a:endParaRPr lang="hu-HU" altLang="hu-HU" sz="2600" b="1" u="sng" dirty="0" smtClean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buFontTx/>
              <a:buNone/>
              <a:defRPr/>
            </a:pPr>
            <a:r>
              <a:rPr lang="hu-HU" altLang="hu-HU" sz="2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kóros mozgások			egyenlőtlen terhelés</a:t>
            </a:r>
          </a:p>
          <a:p>
            <a:pPr>
              <a:buFontTx/>
              <a:buNone/>
              <a:defRPr/>
            </a:pPr>
            <a:endParaRPr lang="hu-HU" altLang="hu-HU" sz="2600" dirty="0" smtClean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buFontTx/>
              <a:buNone/>
              <a:defRPr/>
            </a:pPr>
            <a:endParaRPr lang="hu-HU" altLang="hu-HU" sz="2600" dirty="0" smtClean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buFontTx/>
              <a:buNone/>
              <a:defRPr/>
            </a:pPr>
            <a:r>
              <a:rPr lang="hu-HU" altLang="hu-HU" sz="2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porcfelszínek kopása		oldalszalag elégtelenség</a:t>
            </a:r>
          </a:p>
          <a:p>
            <a:pPr>
              <a:buFontTx/>
              <a:buNone/>
              <a:defRPr/>
            </a:pPr>
            <a:endParaRPr lang="hu-HU" altLang="hu-HU" sz="2600" dirty="0" smtClean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buFontTx/>
              <a:buNone/>
              <a:defRPr/>
            </a:pPr>
            <a:endParaRPr lang="hu-HU" altLang="hu-HU" sz="2600" dirty="0" smtClean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>
              <a:buFontTx/>
              <a:buNone/>
              <a:defRPr/>
            </a:pPr>
            <a:r>
              <a:rPr lang="hu-HU" altLang="hu-HU" sz="2600" b="1" u="sng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arthrosis</a:t>
            </a:r>
            <a:endParaRPr lang="hu-HU" altLang="hu-HU" sz="2600" b="1" u="sng" dirty="0" smtClean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flipH="1">
            <a:off x="6613742" y="1853852"/>
            <a:ext cx="739036" cy="576197"/>
          </a:xfrm>
          <a:prstGeom prst="straightConnector1">
            <a:avLst/>
          </a:prstGeom>
          <a:ln w="28575">
            <a:solidFill>
              <a:srgbClr val="FFFF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H="1">
            <a:off x="9288625" y="4287322"/>
            <a:ext cx="739036" cy="576197"/>
          </a:xfrm>
          <a:prstGeom prst="straightConnector1">
            <a:avLst/>
          </a:prstGeom>
          <a:ln w="28575">
            <a:solidFill>
              <a:srgbClr val="FFFF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H="1" flipV="1">
            <a:off x="7036036" y="4287322"/>
            <a:ext cx="723900" cy="514989"/>
          </a:xfrm>
          <a:prstGeom prst="straightConnector1">
            <a:avLst/>
          </a:prstGeom>
          <a:ln w="28575">
            <a:solidFill>
              <a:srgbClr val="FFFF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 flipV="1">
            <a:off x="10027661" y="1853852"/>
            <a:ext cx="677126" cy="576197"/>
          </a:xfrm>
          <a:prstGeom prst="straightConnector1">
            <a:avLst/>
          </a:prstGeom>
          <a:ln w="28575">
            <a:solidFill>
              <a:srgbClr val="FFFF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>
            <a:off x="6324707" y="2985913"/>
            <a:ext cx="44562" cy="649556"/>
          </a:xfrm>
          <a:prstGeom prst="straightConnector1">
            <a:avLst/>
          </a:prstGeom>
          <a:ln w="28575">
            <a:solidFill>
              <a:srgbClr val="FFFF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>
            <a:off x="10501203" y="2985913"/>
            <a:ext cx="30955" cy="646090"/>
          </a:xfrm>
          <a:prstGeom prst="straightConnector1">
            <a:avLst/>
          </a:prstGeom>
          <a:ln w="28575">
            <a:solidFill>
              <a:srgbClr val="FFFF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Track33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30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07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324" y="-205242"/>
            <a:ext cx="10515600" cy="1325563"/>
          </a:xfrm>
        </p:spPr>
        <p:txBody>
          <a:bodyPr/>
          <a:lstStyle/>
          <a:p>
            <a:r>
              <a:rPr lang="en-US" dirty="0" err="1" smtClean="0"/>
              <a:t>Elülső</a:t>
            </a:r>
            <a:r>
              <a:rPr lang="en-US" dirty="0" smtClean="0"/>
              <a:t> </a:t>
            </a:r>
            <a:r>
              <a:rPr lang="en-US" dirty="0" err="1" smtClean="0"/>
              <a:t>keresztszalag</a:t>
            </a:r>
            <a:r>
              <a:rPr lang="en-US" dirty="0" smtClean="0"/>
              <a:t> </a:t>
            </a:r>
            <a:r>
              <a:rPr lang="en-US" dirty="0" err="1" smtClean="0"/>
              <a:t>pótlás</a:t>
            </a:r>
            <a:endParaRPr lang="en-US" dirty="0"/>
          </a:p>
        </p:txBody>
      </p:sp>
      <p:pic>
        <p:nvPicPr>
          <p:cNvPr id="4" name="Picture 2" descr="2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324" y="921825"/>
            <a:ext cx="4137346" cy="26480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5815" y="281792"/>
            <a:ext cx="3241091" cy="315034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1660" y="3569918"/>
            <a:ext cx="3150340" cy="315034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324" y="3753179"/>
            <a:ext cx="4108846" cy="267518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496844" y="1227551"/>
            <a:ext cx="334707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Probléma</a:t>
            </a:r>
            <a:r>
              <a:rPr lang="en-US" dirty="0" smtClean="0"/>
              <a:t>: </a:t>
            </a:r>
            <a:r>
              <a:rPr lang="en-US" dirty="0" err="1" smtClean="0"/>
              <a:t>instabilitás</a:t>
            </a:r>
            <a:endParaRPr lang="en-US" dirty="0" smtClean="0"/>
          </a:p>
          <a:p>
            <a:r>
              <a:rPr lang="en-US" dirty="0"/>
              <a:t>	</a:t>
            </a:r>
            <a:r>
              <a:rPr lang="en-US" dirty="0" err="1" smtClean="0"/>
              <a:t>mikromozgás</a:t>
            </a:r>
            <a:r>
              <a:rPr lang="en-US" dirty="0" smtClean="0"/>
              <a:t>, </a:t>
            </a:r>
            <a:r>
              <a:rPr lang="en-US" dirty="0" err="1" smtClean="0"/>
              <a:t>nyíróerők</a:t>
            </a:r>
            <a:endParaRPr lang="en-US" dirty="0" smtClean="0"/>
          </a:p>
          <a:p>
            <a:r>
              <a:rPr lang="en-US" dirty="0"/>
              <a:t>	</a:t>
            </a:r>
            <a:r>
              <a:rPr lang="en-US" dirty="0" err="1" smtClean="0"/>
              <a:t>secunder</a:t>
            </a:r>
            <a:r>
              <a:rPr lang="en-US" dirty="0" smtClean="0"/>
              <a:t> arthrosis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4284" y="4158641"/>
            <a:ext cx="4337048" cy="2269722"/>
          </a:xfrm>
          <a:prstGeom prst="rect">
            <a:avLst/>
          </a:prstGeom>
        </p:spPr>
      </p:pic>
      <p:pic>
        <p:nvPicPr>
          <p:cNvPr id="3" name="Track34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305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59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9" name="Picture 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0197" y="1930007"/>
            <a:ext cx="6570065" cy="49279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 xmlns:r="http://schemas.openxmlformats.org/officeDocument/2006/relationships"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033" y="3906301"/>
            <a:ext cx="3667602" cy="2751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 xmlns:r="http://schemas.openxmlformats.org/officeDocument/2006/relationships"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033" y="488731"/>
            <a:ext cx="4104799" cy="3417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 xmlns:r="http://schemas.openxmlformats.org/officeDocument/2006/relationships"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5191602" y="686722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Meniscus szakadás</a:t>
            </a:r>
            <a:endParaRPr lang="en-US" dirty="0"/>
          </a:p>
        </p:txBody>
      </p:sp>
      <p:pic>
        <p:nvPicPr>
          <p:cNvPr id="2" name="Track36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72526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63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516" y="1064713"/>
            <a:ext cx="3280367" cy="445503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766079" y="839243"/>
            <a:ext cx="5340343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/>
              <a:t>Hyalin</a:t>
            </a:r>
            <a:r>
              <a:rPr lang="en-US" sz="2800" dirty="0" smtClean="0"/>
              <a:t> </a:t>
            </a:r>
            <a:r>
              <a:rPr lang="en-US" sz="2800" dirty="0" err="1" smtClean="0"/>
              <a:t>porc</a:t>
            </a:r>
            <a:endParaRPr lang="en-US" sz="2800" dirty="0" smtClean="0"/>
          </a:p>
          <a:p>
            <a:endParaRPr lang="en-US" sz="2400" dirty="0" smtClean="0"/>
          </a:p>
          <a:p>
            <a:r>
              <a:rPr lang="en-US" sz="2200" dirty="0" smtClean="0"/>
              <a:t>-</a:t>
            </a:r>
            <a:r>
              <a:rPr lang="en-US" sz="2200" dirty="0" err="1" smtClean="0"/>
              <a:t>ér</a:t>
            </a:r>
            <a:r>
              <a:rPr lang="en-US" sz="2200" dirty="0" smtClean="0"/>
              <a:t>- </a:t>
            </a:r>
            <a:r>
              <a:rPr lang="en-US" sz="2200" dirty="0" err="1" smtClean="0"/>
              <a:t>idegmentes</a:t>
            </a:r>
            <a:endParaRPr lang="en-US" sz="2200" dirty="0" smtClean="0"/>
          </a:p>
          <a:p>
            <a:r>
              <a:rPr lang="en-US" sz="2200" dirty="0" smtClean="0"/>
              <a:t>-</a:t>
            </a:r>
            <a:r>
              <a:rPr lang="en-US" sz="2200" dirty="0" err="1" smtClean="0"/>
              <a:t>diffúzióval</a:t>
            </a:r>
            <a:r>
              <a:rPr lang="en-US" sz="2200" dirty="0" smtClean="0"/>
              <a:t> </a:t>
            </a:r>
            <a:r>
              <a:rPr lang="en-US" sz="2200" dirty="0" err="1" smtClean="0"/>
              <a:t>történő</a:t>
            </a:r>
            <a:r>
              <a:rPr lang="en-US" sz="2200" dirty="0" smtClean="0"/>
              <a:t> </a:t>
            </a:r>
            <a:r>
              <a:rPr lang="en-US" sz="2200" dirty="0" err="1" smtClean="0"/>
              <a:t>tápanyagellátás</a:t>
            </a:r>
            <a:endParaRPr lang="en-US" sz="2200" dirty="0" smtClean="0"/>
          </a:p>
          <a:p>
            <a:r>
              <a:rPr lang="en-US" sz="2200" dirty="0" smtClean="0"/>
              <a:t>-</a:t>
            </a:r>
            <a:r>
              <a:rPr lang="en-US" sz="2200" dirty="0" err="1" smtClean="0"/>
              <a:t>nincs</a:t>
            </a:r>
            <a:r>
              <a:rPr lang="en-US" sz="2200" dirty="0" smtClean="0"/>
              <a:t> </a:t>
            </a:r>
            <a:r>
              <a:rPr lang="en-US" sz="2200" dirty="0" err="1" smtClean="0"/>
              <a:t>osztódás</a:t>
            </a:r>
            <a:endParaRPr lang="en-US" sz="2200" dirty="0" smtClean="0"/>
          </a:p>
          <a:p>
            <a:r>
              <a:rPr lang="en-US" sz="2200" dirty="0" smtClean="0"/>
              <a:t>-</a:t>
            </a:r>
            <a:r>
              <a:rPr lang="en-US" sz="2200" dirty="0" err="1" smtClean="0"/>
              <a:t>nincs</a:t>
            </a:r>
            <a:r>
              <a:rPr lang="en-US" sz="2200" dirty="0" smtClean="0"/>
              <a:t> </a:t>
            </a:r>
            <a:r>
              <a:rPr lang="en-US" sz="2200" dirty="0" err="1" smtClean="0"/>
              <a:t>regeneráció</a:t>
            </a:r>
            <a:r>
              <a:rPr lang="en-US" sz="2200" dirty="0" smtClean="0"/>
              <a:t>!</a:t>
            </a:r>
          </a:p>
          <a:p>
            <a:endParaRPr lang="en-US" sz="2200" dirty="0"/>
          </a:p>
          <a:p>
            <a:r>
              <a:rPr lang="en-US" sz="2200" dirty="0" smtClean="0"/>
              <a:t>-</a:t>
            </a:r>
            <a:r>
              <a:rPr lang="en-US" sz="2200" dirty="0" err="1" smtClean="0"/>
              <a:t>Élettartam</a:t>
            </a:r>
            <a:r>
              <a:rPr lang="en-US" sz="2200" dirty="0" smtClean="0"/>
              <a:t> :kb 60 </a:t>
            </a:r>
            <a:r>
              <a:rPr lang="en-US" sz="2200" dirty="0" err="1" smtClean="0"/>
              <a:t>év</a:t>
            </a:r>
            <a:r>
              <a:rPr lang="en-US" sz="2200" dirty="0" smtClean="0"/>
              <a:t> ( </a:t>
            </a:r>
            <a:r>
              <a:rPr lang="en-US" sz="2200" dirty="0" err="1" smtClean="0"/>
              <a:t>idiopátiás</a:t>
            </a:r>
            <a:r>
              <a:rPr lang="en-US" sz="2200" dirty="0" smtClean="0"/>
              <a:t> arthrosis)</a:t>
            </a:r>
          </a:p>
          <a:p>
            <a:endParaRPr lang="en-US" sz="2200" dirty="0" smtClean="0"/>
          </a:p>
          <a:p>
            <a:endParaRPr lang="en-US" sz="2000" dirty="0" smtClean="0"/>
          </a:p>
          <a:p>
            <a:endParaRPr lang="en-US" sz="2000" dirty="0"/>
          </a:p>
          <a:p>
            <a:endParaRPr lang="en-US" sz="2000" dirty="0" smtClean="0"/>
          </a:p>
          <a:p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57"/>
          <a:stretch/>
        </p:blipFill>
        <p:spPr>
          <a:xfrm>
            <a:off x="8716555" y="977031"/>
            <a:ext cx="3475445" cy="4455034"/>
          </a:xfrm>
          <a:prstGeom prst="rect">
            <a:avLst/>
          </a:prstGeom>
        </p:spPr>
      </p:pic>
      <p:pic>
        <p:nvPicPr>
          <p:cNvPr id="5" name="Track5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41477" y="5765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007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70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Aszeptikus</a:t>
            </a:r>
            <a:r>
              <a:rPr lang="en-US" dirty="0" smtClean="0"/>
              <a:t> </a:t>
            </a:r>
            <a:r>
              <a:rPr lang="en-US" dirty="0" err="1" smtClean="0"/>
              <a:t>osteochondrosisok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Ahlbaeck-betegség</a:t>
            </a:r>
            <a:r>
              <a:rPr lang="en-US" dirty="0" smtClean="0"/>
              <a:t>: </a:t>
            </a:r>
            <a:r>
              <a:rPr lang="en-US" dirty="0" err="1" smtClean="0"/>
              <a:t>időskori</a:t>
            </a:r>
            <a:r>
              <a:rPr lang="en-US" dirty="0" smtClean="0"/>
              <a:t>, </a:t>
            </a:r>
            <a:r>
              <a:rPr lang="en-US" dirty="0" err="1" smtClean="0"/>
              <a:t>nagy</a:t>
            </a:r>
            <a:r>
              <a:rPr lang="en-US" dirty="0" smtClean="0"/>
              <a:t> </a:t>
            </a:r>
            <a:r>
              <a:rPr lang="en-US" dirty="0" err="1" smtClean="0"/>
              <a:t>kiterjedésű</a:t>
            </a:r>
            <a:r>
              <a:rPr lang="en-US" dirty="0" smtClean="0"/>
              <a:t> </a:t>
            </a:r>
            <a:r>
              <a:rPr lang="en-US" dirty="0" err="1" smtClean="0"/>
              <a:t>csontnecrosis</a:t>
            </a:r>
            <a:endParaRPr lang="en-US" dirty="0" smtClean="0"/>
          </a:p>
          <a:p>
            <a:r>
              <a:rPr lang="en-US" dirty="0" err="1" smtClean="0"/>
              <a:t>Gyorsan</a:t>
            </a:r>
            <a:r>
              <a:rPr lang="en-US" dirty="0" smtClean="0"/>
              <a:t> </a:t>
            </a:r>
            <a:r>
              <a:rPr lang="en-US" dirty="0" err="1" smtClean="0"/>
              <a:t>progrediáló</a:t>
            </a:r>
            <a:r>
              <a:rPr lang="en-US" dirty="0" smtClean="0"/>
              <a:t> </a:t>
            </a:r>
            <a:r>
              <a:rPr lang="en-US" dirty="0" err="1" smtClean="0"/>
              <a:t>erős</a:t>
            </a:r>
            <a:r>
              <a:rPr lang="en-US" dirty="0" smtClean="0"/>
              <a:t> </a:t>
            </a:r>
            <a:r>
              <a:rPr lang="en-US" dirty="0" err="1" smtClean="0"/>
              <a:t>fájdalom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0824" y="2415264"/>
            <a:ext cx="3219669" cy="398799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7065" y="2928131"/>
            <a:ext cx="2663935" cy="347513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376" y="2928131"/>
            <a:ext cx="4631996" cy="3248831"/>
          </a:xfrm>
          <a:prstGeom prst="rect">
            <a:avLst/>
          </a:prstGeom>
        </p:spPr>
      </p:pic>
      <p:pic>
        <p:nvPicPr>
          <p:cNvPr id="7" name="Track37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057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79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Schlatter</a:t>
            </a:r>
            <a:r>
              <a:rPr lang="en-US" dirty="0" smtClean="0"/>
              <a:t>-Osgood </a:t>
            </a:r>
            <a:r>
              <a:rPr lang="en-US" dirty="0" err="1" smtClean="0"/>
              <a:t>betegség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091369"/>
            <a:ext cx="10515600" cy="4351338"/>
          </a:xfrm>
        </p:spPr>
        <p:txBody>
          <a:bodyPr/>
          <a:lstStyle/>
          <a:p>
            <a:r>
              <a:rPr lang="en-US" dirty="0" err="1" smtClean="0"/>
              <a:t>Fiatalkori</a:t>
            </a:r>
            <a:r>
              <a:rPr lang="en-US" dirty="0" smtClean="0"/>
              <a:t> </a:t>
            </a:r>
            <a:r>
              <a:rPr lang="en-US" dirty="0" err="1" smtClean="0"/>
              <a:t>elváltozás</a:t>
            </a:r>
            <a:r>
              <a:rPr lang="en-US" dirty="0" smtClean="0"/>
              <a:t> a tub. Tibiae </a:t>
            </a:r>
            <a:r>
              <a:rPr lang="en-US" dirty="0" err="1" smtClean="0"/>
              <a:t>területén</a:t>
            </a:r>
            <a:endParaRPr lang="en-US" dirty="0" smtClean="0"/>
          </a:p>
          <a:p>
            <a:r>
              <a:rPr lang="en-US" dirty="0" err="1" smtClean="0"/>
              <a:t>Ismeretlen</a:t>
            </a:r>
            <a:r>
              <a:rPr lang="en-US" dirty="0" smtClean="0"/>
              <a:t> </a:t>
            </a:r>
            <a:r>
              <a:rPr lang="en-US" dirty="0" err="1" smtClean="0"/>
              <a:t>etiológia</a:t>
            </a:r>
            <a:endParaRPr lang="en-US" dirty="0" smtClean="0"/>
          </a:p>
          <a:p>
            <a:r>
              <a:rPr lang="en-US" dirty="0" err="1" smtClean="0"/>
              <a:t>Panasz</a:t>
            </a:r>
            <a:r>
              <a:rPr lang="en-US" dirty="0" smtClean="0"/>
              <a:t> </a:t>
            </a:r>
            <a:r>
              <a:rPr lang="en-US" dirty="0" err="1" smtClean="0"/>
              <a:t>esetén</a:t>
            </a:r>
            <a:r>
              <a:rPr lang="en-US" dirty="0" smtClean="0"/>
              <a:t> </a:t>
            </a:r>
            <a:r>
              <a:rPr lang="en-US" dirty="0" err="1" smtClean="0"/>
              <a:t>javasolt</a:t>
            </a:r>
            <a:r>
              <a:rPr lang="en-US" dirty="0" smtClean="0"/>
              <a:t> </a:t>
            </a:r>
            <a:r>
              <a:rPr lang="en-US" dirty="0" err="1" smtClean="0"/>
              <a:t>operálni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6298" y="2765691"/>
            <a:ext cx="7265702" cy="3803141"/>
          </a:xfrm>
          <a:prstGeom prst="rect">
            <a:avLst/>
          </a:prstGeom>
        </p:spPr>
      </p:pic>
      <p:pic>
        <p:nvPicPr>
          <p:cNvPr id="5" name="Track38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03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28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5" name="Picture 4" descr="knee_OCD_symptoms01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98"/>
          <a:stretch>
            <a:fillRect/>
          </a:stretch>
        </p:blipFill>
        <p:spPr bwMode="auto">
          <a:xfrm>
            <a:off x="374892" y="1707796"/>
            <a:ext cx="6309688" cy="4881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46" name="TextBox 5"/>
          <p:cNvSpPr txBox="1">
            <a:spLocks noChangeArrowheads="1"/>
          </p:cNvSpPr>
          <p:nvPr/>
        </p:nvSpPr>
        <p:spPr bwMode="auto">
          <a:xfrm>
            <a:off x="1037192" y="394138"/>
            <a:ext cx="5890736" cy="5216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9" tIns="45719" rIns="91439" bIns="45719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en-US" sz="2790" b="1">
                <a:solidFill>
                  <a:srgbClr val="808080"/>
                </a:solidFill>
                <a:latin typeface="Times New Roman" charset="0"/>
              </a:rPr>
              <a:t>Osteochondritis</a:t>
            </a:r>
            <a:r>
              <a:rPr lang="en-US" altLang="en-US" sz="2790" b="1" dirty="0">
                <a:solidFill>
                  <a:srgbClr val="808080"/>
                </a:solidFill>
                <a:latin typeface="Times New Roman" charset="0"/>
              </a:rPr>
              <a:t> </a:t>
            </a:r>
            <a:r>
              <a:rPr lang="en-US" altLang="en-US" sz="2790" b="1" dirty="0" err="1">
                <a:solidFill>
                  <a:srgbClr val="808080"/>
                </a:solidFill>
                <a:latin typeface="Times New Roman" charset="0"/>
              </a:rPr>
              <a:t>dissecans</a:t>
            </a:r>
            <a:r>
              <a:rPr lang="en-US" altLang="en-US" sz="2790" b="1" dirty="0">
                <a:solidFill>
                  <a:srgbClr val="808080"/>
                </a:solidFill>
                <a:latin typeface="Times New Roman" charset="0"/>
              </a:rPr>
              <a:t> ( OCD)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0133" y="521678"/>
            <a:ext cx="3976270" cy="4113383"/>
          </a:xfrm>
          <a:prstGeom prst="rect">
            <a:avLst/>
          </a:prstGeom>
        </p:spPr>
      </p:pic>
      <p:pic>
        <p:nvPicPr>
          <p:cNvPr id="3" name="Track40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86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78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69" name="Picture 1" descr="mosaicfix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324" y="0"/>
            <a:ext cx="4966335" cy="3660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0" name="Picture 2" descr="mosaicbruck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3733324" cy="3660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1" name="Picture 3" descr="mosaic2.GI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0145" y="3741897"/>
            <a:ext cx="3083243" cy="3116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2" name="Picture 4" descr="mosaic1.GIF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6904" y="3741897"/>
            <a:ext cx="3073241" cy="3116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3" name="Picture 1" descr="img_cartilage6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3388" y="3971925"/>
            <a:ext cx="2540318" cy="1663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723086" y="6183086"/>
            <a:ext cx="24815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/>
              <a:t>Mozaikplasztika</a:t>
            </a:r>
            <a:endParaRPr lang="en-US" sz="2800" dirty="0"/>
          </a:p>
        </p:txBody>
      </p:sp>
      <p:pic>
        <p:nvPicPr>
          <p:cNvPr id="3" name="Track41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814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62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Patella </a:t>
            </a:r>
            <a:r>
              <a:rPr lang="en-US" dirty="0" err="1" smtClean="0"/>
              <a:t>elváltozásai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51749"/>
            <a:ext cx="10515600" cy="4351338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Patella </a:t>
            </a:r>
            <a:r>
              <a:rPr lang="en-US" dirty="0" err="1" smtClean="0"/>
              <a:t>ficam</a:t>
            </a:r>
            <a:r>
              <a:rPr lang="en-US" dirty="0" smtClean="0"/>
              <a:t>: </a:t>
            </a:r>
            <a:r>
              <a:rPr lang="en-US" dirty="0" err="1" smtClean="0"/>
              <a:t>egyszeri</a:t>
            </a:r>
            <a:r>
              <a:rPr lang="en-US" dirty="0" smtClean="0"/>
              <a:t>, </a:t>
            </a:r>
            <a:r>
              <a:rPr lang="en-US" dirty="0" err="1" smtClean="0"/>
              <a:t>vagy</a:t>
            </a:r>
            <a:r>
              <a:rPr lang="en-US" dirty="0" smtClean="0"/>
              <a:t> </a:t>
            </a:r>
            <a:r>
              <a:rPr lang="en-US" dirty="0" err="1" smtClean="0"/>
              <a:t>habitualis</a:t>
            </a: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Okai</a:t>
            </a:r>
            <a:r>
              <a:rPr lang="en-US" dirty="0" smtClean="0"/>
              <a:t>:</a:t>
            </a:r>
          </a:p>
          <a:p>
            <a:pPr marL="0" indent="0">
              <a:buNone/>
            </a:pPr>
            <a:endParaRPr lang="en-US" dirty="0" smtClean="0"/>
          </a:p>
          <a:p>
            <a:pPr>
              <a:buFontTx/>
              <a:buChar char="-"/>
              <a:defRPr/>
            </a:pPr>
            <a:r>
              <a:rPr lang="hu-HU" altLang="hu-HU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trauma</a:t>
            </a:r>
          </a:p>
          <a:p>
            <a:pPr>
              <a:lnSpc>
                <a:spcPct val="110000"/>
              </a:lnSpc>
              <a:buFontTx/>
              <a:buChar char="-"/>
              <a:defRPr/>
            </a:pPr>
            <a:r>
              <a:rPr lang="hu-HU" altLang="hu-HU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med</a:t>
            </a:r>
            <a:r>
              <a:rPr lang="hu-HU" altLang="hu-HU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. </a:t>
            </a:r>
            <a:r>
              <a:rPr lang="hu-HU" altLang="hu-HU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izületi</a:t>
            </a:r>
            <a:r>
              <a:rPr lang="hu-HU" altLang="hu-HU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tok és </a:t>
            </a:r>
            <a:r>
              <a:rPr lang="hu-HU" altLang="hu-HU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retinaculum</a:t>
            </a:r>
            <a:r>
              <a:rPr lang="hu-HU" altLang="hu-HU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lazasága</a:t>
            </a:r>
          </a:p>
          <a:p>
            <a:pPr>
              <a:lnSpc>
                <a:spcPct val="110000"/>
              </a:lnSpc>
              <a:buFontTx/>
              <a:buChar char="-"/>
              <a:defRPr/>
            </a:pPr>
            <a:r>
              <a:rPr lang="hu-HU" altLang="hu-HU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patella</a:t>
            </a:r>
            <a:r>
              <a:rPr lang="hu-HU" altLang="hu-HU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magas állása</a:t>
            </a:r>
          </a:p>
          <a:p>
            <a:pPr>
              <a:lnSpc>
                <a:spcPct val="110000"/>
              </a:lnSpc>
              <a:buFontTx/>
              <a:buChar char="-"/>
              <a:defRPr/>
            </a:pPr>
            <a:r>
              <a:rPr lang="hu-HU" altLang="hu-HU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lat. </a:t>
            </a:r>
            <a:r>
              <a:rPr lang="hu-HU" altLang="hu-HU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femurcondylus</a:t>
            </a:r>
            <a:r>
              <a:rPr lang="hu-HU" altLang="hu-HU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v. – </a:t>
            </a:r>
            <a:r>
              <a:rPr lang="hu-HU" altLang="hu-HU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patellafél</a:t>
            </a:r>
            <a:r>
              <a:rPr lang="hu-HU" altLang="hu-HU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hu-HU" altLang="hu-HU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hypoplasiája</a:t>
            </a:r>
            <a:endParaRPr lang="hu-HU" altLang="hu-HU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lnSpc>
                <a:spcPct val="110000"/>
              </a:lnSpc>
              <a:buFontTx/>
              <a:buChar char="-"/>
              <a:defRPr/>
            </a:pPr>
            <a:r>
              <a:rPr lang="hu-HU" altLang="hu-HU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genu</a:t>
            </a:r>
            <a:r>
              <a:rPr lang="hu-HU" altLang="hu-HU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hu-HU" altLang="hu-HU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valgum</a:t>
            </a:r>
            <a:endParaRPr lang="hu-HU" altLang="hu-HU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lnSpc>
                <a:spcPct val="110000"/>
              </a:lnSpc>
              <a:buFontTx/>
              <a:buChar char="-"/>
              <a:defRPr/>
            </a:pPr>
            <a:r>
              <a:rPr lang="hu-HU" altLang="hu-HU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tuberositas</a:t>
            </a:r>
            <a:r>
              <a:rPr lang="hu-HU" altLang="hu-HU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hu-HU" altLang="hu-HU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tibiae</a:t>
            </a:r>
            <a:r>
              <a:rPr lang="hu-HU" altLang="hu-HU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hu-HU" altLang="hu-HU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lateralisalódása</a:t>
            </a:r>
            <a:endParaRPr lang="hu-HU" altLang="hu-HU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2" descr="1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1489" y="365125"/>
            <a:ext cx="5624898" cy="26776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Track42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130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24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Műtéti</a:t>
            </a:r>
            <a:r>
              <a:rPr lang="en-US" dirty="0" smtClean="0"/>
              <a:t> </a:t>
            </a:r>
            <a:r>
              <a:rPr lang="en-US" dirty="0" err="1" smtClean="0"/>
              <a:t>lehetőségek</a:t>
            </a:r>
            <a:r>
              <a:rPr lang="en-US" dirty="0" smtClean="0"/>
              <a:t> </a:t>
            </a:r>
            <a:r>
              <a:rPr lang="en-US" dirty="0" err="1" smtClean="0"/>
              <a:t>habitualis</a:t>
            </a:r>
            <a:r>
              <a:rPr lang="en-US" dirty="0" smtClean="0"/>
              <a:t> </a:t>
            </a:r>
            <a:r>
              <a:rPr lang="en-US" dirty="0" err="1" smtClean="0"/>
              <a:t>patellaficam</a:t>
            </a:r>
            <a:r>
              <a:rPr lang="en-US" dirty="0" smtClean="0"/>
              <a:t> </a:t>
            </a:r>
            <a:r>
              <a:rPr lang="en-US" dirty="0" err="1" smtClean="0"/>
              <a:t>esetén-lágyrészek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7516660" cy="3372676"/>
          </a:xfrm>
        </p:spPr>
        <p:txBody>
          <a:bodyPr/>
          <a:lstStyle/>
          <a:p>
            <a:r>
              <a:rPr lang="en-US" dirty="0" err="1" smtClean="0"/>
              <a:t>Lateralis</a:t>
            </a:r>
            <a:r>
              <a:rPr lang="en-US" dirty="0" smtClean="0"/>
              <a:t> release</a:t>
            </a:r>
          </a:p>
          <a:p>
            <a:r>
              <a:rPr lang="en-US" dirty="0" err="1" smtClean="0"/>
              <a:t>Medialis</a:t>
            </a:r>
            <a:r>
              <a:rPr lang="en-US" dirty="0" smtClean="0"/>
              <a:t> </a:t>
            </a:r>
            <a:r>
              <a:rPr lang="en-US" dirty="0" err="1" smtClean="0"/>
              <a:t>tokraffolás</a:t>
            </a:r>
            <a:endParaRPr lang="en-US" dirty="0" smtClean="0"/>
          </a:p>
          <a:p>
            <a:r>
              <a:rPr lang="en-US" dirty="0" err="1" smtClean="0"/>
              <a:t>Vastus</a:t>
            </a:r>
            <a:r>
              <a:rPr lang="en-US" dirty="0" smtClean="0"/>
              <a:t> </a:t>
            </a:r>
            <a:r>
              <a:rPr lang="en-US" dirty="0" err="1" smtClean="0"/>
              <a:t>medialis</a:t>
            </a:r>
            <a:r>
              <a:rPr lang="en-US" dirty="0" smtClean="0"/>
              <a:t> </a:t>
            </a:r>
            <a:r>
              <a:rPr lang="en-US" dirty="0" err="1" smtClean="0"/>
              <a:t>transzpozició</a:t>
            </a:r>
            <a:endParaRPr lang="en-US" dirty="0" smtClean="0"/>
          </a:p>
          <a:p>
            <a:r>
              <a:rPr lang="en-US" dirty="0" err="1" smtClean="0"/>
              <a:t>Medialis</a:t>
            </a:r>
            <a:r>
              <a:rPr lang="en-US" dirty="0" smtClean="0"/>
              <a:t> </a:t>
            </a:r>
            <a:r>
              <a:rPr lang="en-US" dirty="0" err="1" smtClean="0"/>
              <a:t>patellofemoralis</a:t>
            </a:r>
            <a:r>
              <a:rPr lang="en-US" dirty="0" smtClean="0"/>
              <a:t> </a:t>
            </a:r>
            <a:r>
              <a:rPr lang="en-US" dirty="0" err="1" smtClean="0"/>
              <a:t>szalag</a:t>
            </a:r>
            <a:r>
              <a:rPr lang="en-US" dirty="0" smtClean="0"/>
              <a:t> (MPFL) </a:t>
            </a:r>
            <a:r>
              <a:rPr lang="en-US" dirty="0" err="1" smtClean="0"/>
              <a:t>rekonstrukció</a:t>
            </a:r>
            <a:endParaRPr lang="en-US" dirty="0"/>
          </a:p>
        </p:txBody>
      </p:sp>
      <p:pic>
        <p:nvPicPr>
          <p:cNvPr id="4" name="Picture 3" descr="MPFL+Reconstruction.jpe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6443" y="3785968"/>
            <a:ext cx="4267480" cy="282466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4860" y="1464773"/>
            <a:ext cx="3245013" cy="3245013"/>
          </a:xfrm>
          <a:prstGeom prst="rect">
            <a:avLst/>
          </a:prstGeom>
        </p:spPr>
      </p:pic>
      <p:pic>
        <p:nvPicPr>
          <p:cNvPr id="7" name="Track43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503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0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074" y="-73864"/>
            <a:ext cx="10515600" cy="1325563"/>
          </a:xfrm>
        </p:spPr>
        <p:txBody>
          <a:bodyPr/>
          <a:lstStyle/>
          <a:p>
            <a:r>
              <a:rPr lang="en-US" dirty="0" err="1" smtClean="0"/>
              <a:t>Csontos</a:t>
            </a:r>
            <a:r>
              <a:rPr lang="en-US" dirty="0" smtClean="0"/>
              <a:t> </a:t>
            </a:r>
            <a:r>
              <a:rPr lang="en-US" dirty="0" err="1" smtClean="0"/>
              <a:t>rekonstrukció</a:t>
            </a:r>
            <a:r>
              <a:rPr lang="en-US" dirty="0" smtClean="0"/>
              <a:t> </a:t>
            </a:r>
            <a:r>
              <a:rPr lang="en-US" dirty="0" err="1" smtClean="0"/>
              <a:t>patellaficamnál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6902886" cy="4351338"/>
          </a:xfrm>
        </p:spPr>
        <p:txBody>
          <a:bodyPr/>
          <a:lstStyle/>
          <a:p>
            <a:r>
              <a:rPr lang="en-US" dirty="0" err="1" smtClean="0"/>
              <a:t>Tuberositas</a:t>
            </a:r>
            <a:r>
              <a:rPr lang="en-US" dirty="0" smtClean="0"/>
              <a:t> tibiae transfer (</a:t>
            </a:r>
            <a:r>
              <a:rPr lang="en-US" dirty="0" err="1" smtClean="0"/>
              <a:t>medializáció,disztalizáció</a:t>
            </a:r>
            <a:r>
              <a:rPr lang="en-US" dirty="0" smtClean="0"/>
              <a:t>)</a:t>
            </a:r>
          </a:p>
          <a:p>
            <a:r>
              <a:rPr lang="en-US" dirty="0" smtClean="0"/>
              <a:t>Trochlea </a:t>
            </a:r>
            <a:r>
              <a:rPr lang="en-US" dirty="0" err="1" smtClean="0"/>
              <a:t>femoris</a:t>
            </a:r>
            <a:r>
              <a:rPr lang="en-US" dirty="0" smtClean="0"/>
              <a:t> </a:t>
            </a:r>
            <a:r>
              <a:rPr lang="en-US" dirty="0" err="1" smtClean="0"/>
              <a:t>plasztika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3583" y="857575"/>
            <a:ext cx="3448417" cy="3871336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 flipV="1">
            <a:off x="5473874" y="2210346"/>
            <a:ext cx="2267212" cy="6761"/>
          </a:xfrm>
          <a:prstGeom prst="straightConnector1">
            <a:avLst/>
          </a:prstGeom>
          <a:ln w="476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35896" y="4977890"/>
            <a:ext cx="3526198" cy="166638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10294" y="3086318"/>
            <a:ext cx="2730792" cy="3557961"/>
          </a:xfrm>
          <a:prstGeom prst="rect">
            <a:avLst/>
          </a:prstGeom>
        </p:spPr>
      </p:pic>
      <p:pic>
        <p:nvPicPr>
          <p:cNvPr id="10" name="Picture 9" descr="2.5mm csont.jpg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60" t="24272" r="12302" b="26681"/>
          <a:stretch/>
        </p:blipFill>
        <p:spPr>
          <a:xfrm>
            <a:off x="216074" y="4325062"/>
            <a:ext cx="4437973" cy="2319217"/>
          </a:xfrm>
          <a:prstGeom prst="rect">
            <a:avLst/>
          </a:prstGeom>
        </p:spPr>
      </p:pic>
      <p:pic>
        <p:nvPicPr>
          <p:cNvPr id="12" name="Track44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454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212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</a:t>
            </a:r>
            <a:r>
              <a:rPr lang="en-US" dirty="0" err="1" smtClean="0"/>
              <a:t>ndoprotézisek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6049" y="1920218"/>
            <a:ext cx="8431924" cy="3786899"/>
          </a:xfrm>
        </p:spPr>
        <p:txBody>
          <a:bodyPr>
            <a:normAutofit/>
          </a:bodyPr>
          <a:lstStyle/>
          <a:p>
            <a:r>
              <a:rPr lang="en-US" dirty="0" err="1" smtClean="0"/>
              <a:t>Több</a:t>
            </a:r>
            <a:r>
              <a:rPr lang="en-US" dirty="0" smtClean="0"/>
              <a:t> </a:t>
            </a:r>
            <a:r>
              <a:rPr lang="en-US" dirty="0" err="1" smtClean="0"/>
              <a:t>compartmentet</a:t>
            </a:r>
            <a:r>
              <a:rPr lang="en-US" dirty="0" smtClean="0"/>
              <a:t> </a:t>
            </a:r>
            <a:r>
              <a:rPr lang="en-US" dirty="0" err="1" smtClean="0"/>
              <a:t>érintő</a:t>
            </a:r>
            <a:r>
              <a:rPr lang="en-US" dirty="0" smtClean="0"/>
              <a:t> </a:t>
            </a:r>
            <a:r>
              <a:rPr lang="en-US" dirty="0" err="1" smtClean="0"/>
              <a:t>arthrózis</a:t>
            </a:r>
            <a:endParaRPr lang="en-US" dirty="0" smtClean="0"/>
          </a:p>
          <a:p>
            <a:r>
              <a:rPr lang="en-US" dirty="0" smtClean="0"/>
              <a:t>Grade 3-4</a:t>
            </a:r>
          </a:p>
          <a:p>
            <a:r>
              <a:rPr lang="en-US" dirty="0" err="1" smtClean="0"/>
              <a:t>Súlyos</a:t>
            </a:r>
            <a:r>
              <a:rPr lang="en-US" dirty="0" smtClean="0"/>
              <a:t> </a:t>
            </a:r>
            <a:r>
              <a:rPr lang="en-US" dirty="0" err="1" smtClean="0"/>
              <a:t>tengelydeformitás</a:t>
            </a:r>
            <a:r>
              <a:rPr lang="en-US" dirty="0" smtClean="0"/>
              <a:t>, </a:t>
            </a:r>
            <a:r>
              <a:rPr lang="en-US" dirty="0" err="1" smtClean="0"/>
              <a:t>instabilitás</a:t>
            </a:r>
            <a:endParaRPr lang="en-US" dirty="0" smtClean="0"/>
          </a:p>
          <a:p>
            <a:r>
              <a:rPr lang="en-US" dirty="0" err="1" smtClean="0"/>
              <a:t>Konzervatív</a:t>
            </a:r>
            <a:r>
              <a:rPr lang="en-US" dirty="0" smtClean="0"/>
              <a:t> </a:t>
            </a:r>
            <a:r>
              <a:rPr lang="en-US" dirty="0" err="1" smtClean="0"/>
              <a:t>kezelés</a:t>
            </a:r>
            <a:r>
              <a:rPr lang="en-US" dirty="0" smtClean="0"/>
              <a:t> </a:t>
            </a:r>
            <a:r>
              <a:rPr lang="en-US" dirty="0" err="1" smtClean="0"/>
              <a:t>elégtelen</a:t>
            </a:r>
            <a:endParaRPr lang="en-US" dirty="0" smtClean="0"/>
          </a:p>
          <a:p>
            <a:r>
              <a:rPr lang="en-US" dirty="0" err="1" smtClean="0"/>
              <a:t>Progresszív</a:t>
            </a:r>
            <a:r>
              <a:rPr lang="en-US" dirty="0" smtClean="0"/>
              <a:t> </a:t>
            </a:r>
            <a:r>
              <a:rPr lang="en-US" dirty="0" err="1" smtClean="0"/>
              <a:t>fájdalomnövekedés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31" b="13221"/>
          <a:stretch/>
        </p:blipFill>
        <p:spPr>
          <a:xfrm>
            <a:off x="5490502" y="3785312"/>
            <a:ext cx="6234941" cy="307268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2534" y="55426"/>
            <a:ext cx="3615121" cy="3615121"/>
          </a:xfrm>
          <a:prstGeom prst="rect">
            <a:avLst/>
          </a:prstGeom>
        </p:spPr>
      </p:pic>
      <p:pic>
        <p:nvPicPr>
          <p:cNvPr id="4" name="Track45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3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11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DSCN308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2933" y="743864"/>
            <a:ext cx="3583606" cy="53946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9" descr="DSCN308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3860" y="769639"/>
            <a:ext cx="3584100" cy="53946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DSCN307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560" y="769639"/>
            <a:ext cx="3616757" cy="544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Track46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477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72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Endoprotézisek</a:t>
            </a:r>
            <a:r>
              <a:rPr lang="en-US" dirty="0" smtClean="0"/>
              <a:t>- </a:t>
            </a:r>
            <a:r>
              <a:rPr lang="en-US" dirty="0" err="1" smtClean="0"/>
              <a:t>főbb</a:t>
            </a:r>
            <a:r>
              <a:rPr lang="en-US" dirty="0" smtClean="0"/>
              <a:t> </a:t>
            </a:r>
            <a:r>
              <a:rPr lang="en-US" dirty="0" err="1" smtClean="0"/>
              <a:t>szövődmények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93979" y="1690688"/>
            <a:ext cx="10515600" cy="4351338"/>
          </a:xfrm>
        </p:spPr>
        <p:txBody>
          <a:bodyPr/>
          <a:lstStyle/>
          <a:p>
            <a:r>
              <a:rPr lang="en-US" dirty="0" err="1" smtClean="0"/>
              <a:t>Fertőzés</a:t>
            </a:r>
            <a:r>
              <a:rPr lang="en-US" dirty="0" smtClean="0"/>
              <a:t>: </a:t>
            </a:r>
            <a:r>
              <a:rPr lang="en-US" dirty="0" err="1" smtClean="0"/>
              <a:t>akut</a:t>
            </a:r>
            <a:r>
              <a:rPr lang="en-US" dirty="0" smtClean="0"/>
              <a:t>, </a:t>
            </a:r>
            <a:r>
              <a:rPr lang="en-US" dirty="0" err="1" smtClean="0"/>
              <a:t>vagy</a:t>
            </a:r>
            <a:r>
              <a:rPr lang="en-US" dirty="0" smtClean="0"/>
              <a:t> </a:t>
            </a:r>
            <a:r>
              <a:rPr lang="en-US" dirty="0" err="1" smtClean="0"/>
              <a:t>késői</a:t>
            </a:r>
            <a:r>
              <a:rPr lang="en-US" dirty="0" smtClean="0"/>
              <a:t> (</a:t>
            </a:r>
            <a:r>
              <a:rPr lang="en-US" dirty="0" err="1" smtClean="0"/>
              <a:t>haematogen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Mechanikus</a:t>
            </a:r>
            <a:r>
              <a:rPr lang="en-US" dirty="0" smtClean="0"/>
              <a:t>: </a:t>
            </a:r>
            <a:r>
              <a:rPr lang="en-US" dirty="0" err="1" smtClean="0"/>
              <a:t>luxatio</a:t>
            </a:r>
            <a:r>
              <a:rPr lang="en-US" dirty="0" smtClean="0"/>
              <a:t>, </a:t>
            </a:r>
            <a:r>
              <a:rPr lang="en-US" dirty="0" err="1" smtClean="0"/>
              <a:t>törés</a:t>
            </a:r>
            <a:r>
              <a:rPr lang="en-US" dirty="0" smtClean="0"/>
              <a:t>, </a:t>
            </a:r>
            <a:r>
              <a:rPr lang="en-US" dirty="0" err="1" smtClean="0"/>
              <a:t>kopás</a:t>
            </a:r>
            <a:r>
              <a:rPr lang="en-US" dirty="0" smtClean="0"/>
              <a:t>, </a:t>
            </a:r>
            <a:r>
              <a:rPr lang="en-US" dirty="0" err="1" smtClean="0"/>
              <a:t>lazulás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78" t="10800" r="21561"/>
          <a:stretch/>
        </p:blipFill>
        <p:spPr>
          <a:xfrm>
            <a:off x="284509" y="1982959"/>
            <a:ext cx="2237973" cy="459974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9324" y="2011760"/>
            <a:ext cx="2495205" cy="4622191"/>
          </a:xfrm>
          <a:prstGeom prst="rect">
            <a:avLst/>
          </a:prstGeom>
        </p:spPr>
      </p:pic>
      <p:pic>
        <p:nvPicPr>
          <p:cNvPr id="6" name="Content Placeholder 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330"/>
          <a:stretch/>
        </p:blipFill>
        <p:spPr>
          <a:xfrm>
            <a:off x="7799800" y="2935581"/>
            <a:ext cx="2091058" cy="36471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0308" y="2895426"/>
            <a:ext cx="1173224" cy="3687275"/>
          </a:xfrm>
          <a:prstGeom prst="rect">
            <a:avLst/>
          </a:prstGeom>
        </p:spPr>
      </p:pic>
      <p:pic>
        <p:nvPicPr>
          <p:cNvPr id="8" name="Track48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098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20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4421" y="191705"/>
            <a:ext cx="10515600" cy="1325563"/>
          </a:xfrm>
        </p:spPr>
        <p:txBody>
          <a:bodyPr/>
          <a:lstStyle/>
          <a:p>
            <a:r>
              <a:rPr lang="en-US" dirty="0" err="1" smtClean="0"/>
              <a:t>Artrózis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68765" y="363210"/>
            <a:ext cx="6981497" cy="1465590"/>
          </a:xfrm>
        </p:spPr>
        <p:txBody>
          <a:bodyPr>
            <a:normAutofit fontScale="77500" lnSpcReduction="20000"/>
          </a:bodyPr>
          <a:lstStyle/>
          <a:p>
            <a:r>
              <a:rPr lang="en-US" dirty="0" err="1" smtClean="0"/>
              <a:t>Hyalinporc</a:t>
            </a:r>
            <a:r>
              <a:rPr lang="en-US" dirty="0" smtClean="0"/>
              <a:t> </a:t>
            </a:r>
            <a:r>
              <a:rPr lang="en-US" dirty="0" err="1" smtClean="0"/>
              <a:t>degeneratio</a:t>
            </a:r>
            <a:endParaRPr lang="en-US" dirty="0"/>
          </a:p>
          <a:p>
            <a:r>
              <a:rPr lang="en-US" dirty="0" err="1" smtClean="0"/>
              <a:t>Csökken</a:t>
            </a:r>
            <a:r>
              <a:rPr lang="en-US" dirty="0" smtClean="0"/>
              <a:t> a </a:t>
            </a:r>
            <a:r>
              <a:rPr lang="en-US" dirty="0" err="1" smtClean="0"/>
              <a:t>folyadék</a:t>
            </a:r>
            <a:r>
              <a:rPr lang="en-US" dirty="0" smtClean="0"/>
              <a:t>, a </a:t>
            </a:r>
            <a:r>
              <a:rPr lang="en-US" dirty="0" err="1" smtClean="0"/>
              <a:t>kondroitin-szulfát</a:t>
            </a:r>
            <a:r>
              <a:rPr lang="en-US" dirty="0" smtClean="0"/>
              <a:t> </a:t>
            </a:r>
            <a:r>
              <a:rPr lang="en-US" dirty="0" err="1" smtClean="0"/>
              <a:t>tartalom</a:t>
            </a:r>
            <a:endParaRPr lang="en-US" dirty="0" smtClean="0"/>
          </a:p>
          <a:p>
            <a:r>
              <a:rPr lang="en-US" dirty="0" err="1" smtClean="0"/>
              <a:t>Sejtszám</a:t>
            </a:r>
            <a:r>
              <a:rPr lang="en-US" dirty="0" smtClean="0"/>
              <a:t> </a:t>
            </a:r>
            <a:r>
              <a:rPr lang="en-US" dirty="0" err="1" smtClean="0"/>
              <a:t>csökkenés</a:t>
            </a:r>
            <a:endParaRPr lang="en-US" dirty="0" smtClean="0"/>
          </a:p>
          <a:p>
            <a:r>
              <a:rPr lang="en-US" dirty="0" err="1" smtClean="0"/>
              <a:t>Szöveti</a:t>
            </a:r>
            <a:r>
              <a:rPr lang="en-US" dirty="0" smtClean="0"/>
              <a:t> </a:t>
            </a:r>
            <a:r>
              <a:rPr lang="en-US" dirty="0" err="1" smtClean="0"/>
              <a:t>szerkezet</a:t>
            </a:r>
            <a:r>
              <a:rPr lang="en-US" dirty="0" smtClean="0"/>
              <a:t> </a:t>
            </a:r>
            <a:r>
              <a:rPr lang="en-US" dirty="0" err="1" smtClean="0"/>
              <a:t>degeneráció</a:t>
            </a:r>
            <a:r>
              <a:rPr lang="en-US" dirty="0" smtClean="0"/>
              <a:t>		</a:t>
            </a:r>
            <a:r>
              <a:rPr lang="en-US" dirty="0" err="1" smtClean="0"/>
              <a:t>gyulladás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51" b="10698"/>
          <a:stretch/>
        </p:blipFill>
        <p:spPr>
          <a:xfrm>
            <a:off x="1248103" y="1897595"/>
            <a:ext cx="9128235" cy="362606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70991" y="5664452"/>
            <a:ext cx="206742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Grade 1</a:t>
            </a:r>
          </a:p>
          <a:p>
            <a:r>
              <a:rPr lang="en-US" dirty="0" err="1" smtClean="0"/>
              <a:t>Minimális</a:t>
            </a:r>
            <a:r>
              <a:rPr lang="en-US" dirty="0" smtClean="0"/>
              <a:t> </a:t>
            </a:r>
            <a:r>
              <a:rPr lang="en-US" dirty="0" err="1" smtClean="0"/>
              <a:t>elváltozás</a:t>
            </a:r>
            <a:endParaRPr lang="en-US" dirty="0" smtClean="0"/>
          </a:p>
          <a:p>
            <a:r>
              <a:rPr lang="en-US" dirty="0" err="1" smtClean="0"/>
              <a:t>Kevesebb</a:t>
            </a:r>
            <a:r>
              <a:rPr lang="en-US" dirty="0" smtClean="0"/>
              <a:t>, mint 10%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668532" y="5641906"/>
            <a:ext cx="235872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Grade 2</a:t>
            </a:r>
          </a:p>
          <a:p>
            <a:r>
              <a:rPr lang="en-US" dirty="0" err="1" smtClean="0"/>
              <a:t>Kissé</a:t>
            </a:r>
            <a:r>
              <a:rPr lang="en-US" dirty="0" smtClean="0"/>
              <a:t> </a:t>
            </a:r>
            <a:r>
              <a:rPr lang="en-US" dirty="0" err="1" smtClean="0"/>
              <a:t>szűkülő</a:t>
            </a:r>
            <a:r>
              <a:rPr lang="en-US" dirty="0" smtClean="0"/>
              <a:t> </a:t>
            </a:r>
            <a:r>
              <a:rPr lang="en-US" dirty="0" err="1" smtClean="0"/>
              <a:t>ízületi</a:t>
            </a:r>
            <a:r>
              <a:rPr lang="en-US" dirty="0" smtClean="0"/>
              <a:t> </a:t>
            </a:r>
            <a:r>
              <a:rPr lang="en-US" dirty="0" err="1" smtClean="0"/>
              <a:t>rés</a:t>
            </a:r>
            <a:endParaRPr lang="en-US" dirty="0" smtClean="0"/>
          </a:p>
          <a:p>
            <a:r>
              <a:rPr lang="en-US" dirty="0" err="1" smtClean="0"/>
              <a:t>Apró</a:t>
            </a:r>
            <a:r>
              <a:rPr lang="en-US" dirty="0" smtClean="0"/>
              <a:t> </a:t>
            </a:r>
            <a:r>
              <a:rPr lang="en-US" dirty="0" err="1" smtClean="0"/>
              <a:t>osteophyták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027255" y="5592460"/>
            <a:ext cx="259744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Grade3</a:t>
            </a:r>
          </a:p>
          <a:p>
            <a:r>
              <a:rPr lang="en-US" dirty="0" err="1" smtClean="0"/>
              <a:t>Ízrés</a:t>
            </a:r>
            <a:r>
              <a:rPr lang="en-US" dirty="0" smtClean="0"/>
              <a:t> </a:t>
            </a:r>
            <a:r>
              <a:rPr lang="en-US" dirty="0" err="1" smtClean="0"/>
              <a:t>közepesen</a:t>
            </a:r>
            <a:r>
              <a:rPr lang="en-US" dirty="0" smtClean="0"/>
              <a:t> </a:t>
            </a:r>
            <a:r>
              <a:rPr lang="en-US" dirty="0" err="1" smtClean="0"/>
              <a:t>beszűkült</a:t>
            </a:r>
            <a:endParaRPr lang="en-US" dirty="0" smtClean="0"/>
          </a:p>
          <a:p>
            <a:r>
              <a:rPr lang="en-US" dirty="0" err="1" smtClean="0"/>
              <a:t>Porcfekélyek</a:t>
            </a:r>
            <a:r>
              <a:rPr lang="en-US" dirty="0" smtClean="0"/>
              <a:t> a </a:t>
            </a:r>
            <a:r>
              <a:rPr lang="en-US" dirty="0" err="1" smtClean="0"/>
              <a:t>csontig</a:t>
            </a:r>
            <a:endParaRPr lang="en-US" dirty="0" smtClean="0"/>
          </a:p>
          <a:p>
            <a:r>
              <a:rPr lang="en-US" dirty="0" err="1" smtClean="0"/>
              <a:t>Kisfokú</a:t>
            </a:r>
            <a:r>
              <a:rPr lang="en-US" dirty="0" smtClean="0"/>
              <a:t> </a:t>
            </a:r>
            <a:r>
              <a:rPr lang="en-US" dirty="0" err="1" smtClean="0"/>
              <a:t>deformitás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8954813" y="5641906"/>
            <a:ext cx="236840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Grade 4</a:t>
            </a:r>
          </a:p>
          <a:p>
            <a:r>
              <a:rPr lang="en-US" dirty="0" err="1" smtClean="0"/>
              <a:t>Teljesen</a:t>
            </a:r>
            <a:r>
              <a:rPr lang="en-US" dirty="0" smtClean="0"/>
              <a:t> </a:t>
            </a:r>
            <a:r>
              <a:rPr lang="en-US" dirty="0" err="1" smtClean="0"/>
              <a:t>beszűkült</a:t>
            </a:r>
            <a:r>
              <a:rPr lang="en-US" dirty="0" smtClean="0"/>
              <a:t> </a:t>
            </a:r>
            <a:r>
              <a:rPr lang="en-US" dirty="0" err="1" smtClean="0"/>
              <a:t>ízrés</a:t>
            </a:r>
            <a:endParaRPr lang="en-US" dirty="0" smtClean="0"/>
          </a:p>
          <a:p>
            <a:r>
              <a:rPr lang="en-US" dirty="0" smtClean="0"/>
              <a:t>60%-</a:t>
            </a:r>
            <a:r>
              <a:rPr lang="en-US" dirty="0" err="1" smtClean="0"/>
              <a:t>os</a:t>
            </a:r>
            <a:r>
              <a:rPr lang="en-US" dirty="0" smtClean="0"/>
              <a:t> </a:t>
            </a:r>
            <a:r>
              <a:rPr lang="en-US" dirty="0" err="1" smtClean="0"/>
              <a:t>porchiány</a:t>
            </a:r>
            <a:endParaRPr lang="en-US" dirty="0" smtClean="0"/>
          </a:p>
          <a:p>
            <a:r>
              <a:rPr lang="en-US" dirty="0" smtClean="0"/>
              <a:t>Nagy </a:t>
            </a:r>
            <a:r>
              <a:rPr lang="en-US" dirty="0" err="1" smtClean="0"/>
              <a:t>osteophyták</a:t>
            </a:r>
            <a:endParaRPr lang="en-US" dirty="0"/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8891752" y="1611859"/>
            <a:ext cx="536027" cy="0"/>
          </a:xfrm>
          <a:prstGeom prst="straightConnector1">
            <a:avLst/>
          </a:prstGeom>
          <a:ln w="50800" cmpd="sng">
            <a:bevel/>
            <a:headEnd type="none" w="lg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Track7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85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6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Köszönöm</a:t>
            </a:r>
            <a:r>
              <a:rPr lang="en-US" dirty="0" smtClean="0"/>
              <a:t> a </a:t>
            </a:r>
            <a:r>
              <a:rPr lang="en-US" dirty="0" err="1" smtClean="0"/>
              <a:t>figyelmet</a:t>
            </a:r>
            <a:r>
              <a:rPr lang="en-US" dirty="0" smtClean="0"/>
              <a:t>!</a:t>
            </a:r>
            <a:endParaRPr lang="en-US" dirty="0"/>
          </a:p>
        </p:txBody>
      </p:sp>
      <p:pic>
        <p:nvPicPr>
          <p:cNvPr id="4" name="Track49.m4a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594100"/>
            <a:ext cx="812800" cy="812800"/>
          </a:xfrm>
        </p:spPr>
      </p:pic>
    </p:spTree>
    <p:extLst>
      <p:ext uri="{BB962C8B-B14F-4D97-AF65-F5344CB8AC3E}">
        <p14:creationId xmlns:p14="http://schemas.microsoft.com/office/powerpoint/2010/main" val="2012903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2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</a:t>
            </a:r>
            <a:r>
              <a:rPr lang="en-US" dirty="0" smtClean="0"/>
              <a:t>rimer </a:t>
            </a:r>
            <a:r>
              <a:rPr lang="en-US" dirty="0" err="1" smtClean="0"/>
              <a:t>artrózis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4"/>
            <a:ext cx="9519745" cy="2667547"/>
          </a:xfrm>
        </p:spPr>
        <p:txBody>
          <a:bodyPr>
            <a:normAutofit/>
          </a:bodyPr>
          <a:lstStyle/>
          <a:p>
            <a:r>
              <a:rPr lang="en-US" dirty="0" err="1" smtClean="0"/>
              <a:t>Nincs</a:t>
            </a:r>
            <a:r>
              <a:rPr lang="en-US" dirty="0" smtClean="0"/>
              <a:t> </a:t>
            </a:r>
            <a:r>
              <a:rPr lang="en-US" dirty="0" err="1" smtClean="0"/>
              <a:t>egyértelmű</a:t>
            </a:r>
            <a:r>
              <a:rPr lang="en-US" dirty="0" smtClean="0"/>
              <a:t> </a:t>
            </a:r>
            <a:r>
              <a:rPr lang="en-US" dirty="0" err="1" smtClean="0"/>
              <a:t>kiváltó</a:t>
            </a:r>
            <a:r>
              <a:rPr lang="en-US" dirty="0" smtClean="0"/>
              <a:t> ok</a:t>
            </a:r>
          </a:p>
          <a:p>
            <a:r>
              <a:rPr lang="en-US" dirty="0" err="1" smtClean="0"/>
              <a:t>Prediszponáló</a:t>
            </a:r>
            <a:r>
              <a:rPr lang="en-US" dirty="0" smtClean="0"/>
              <a:t> </a:t>
            </a:r>
            <a:r>
              <a:rPr lang="en-US" dirty="0" err="1" smtClean="0"/>
              <a:t>tényezők</a:t>
            </a:r>
            <a:r>
              <a:rPr lang="en-US" dirty="0" smtClean="0"/>
              <a:t>: </a:t>
            </a:r>
            <a:r>
              <a:rPr lang="en-US" dirty="0" err="1" smtClean="0"/>
              <a:t>testsúly</a:t>
            </a:r>
            <a:r>
              <a:rPr lang="en-US" dirty="0" smtClean="0"/>
              <a:t>, </a:t>
            </a:r>
            <a:r>
              <a:rPr lang="en-US" dirty="0" err="1" smtClean="0"/>
              <a:t>terhelés</a:t>
            </a:r>
            <a:r>
              <a:rPr lang="en-US" dirty="0" smtClean="0"/>
              <a:t>, </a:t>
            </a:r>
            <a:r>
              <a:rPr lang="en-US" dirty="0" err="1" smtClean="0"/>
              <a:t>genetika</a:t>
            </a:r>
            <a:r>
              <a:rPr lang="en-US" dirty="0" smtClean="0"/>
              <a:t>, </a:t>
            </a:r>
          </a:p>
          <a:p>
            <a:r>
              <a:rPr lang="en-US" dirty="0" err="1" smtClean="0"/>
              <a:t>Lassú</a:t>
            </a:r>
            <a:r>
              <a:rPr lang="en-US" dirty="0" smtClean="0"/>
              <a:t>, </a:t>
            </a:r>
            <a:r>
              <a:rPr lang="en-US" dirty="0" err="1" smtClean="0"/>
              <a:t>folyamatos</a:t>
            </a:r>
            <a:r>
              <a:rPr lang="en-US" dirty="0" smtClean="0"/>
              <a:t> </a:t>
            </a:r>
            <a:r>
              <a:rPr lang="en-US" dirty="0" err="1" smtClean="0"/>
              <a:t>progresszió</a:t>
            </a:r>
            <a:endParaRPr lang="en-US" dirty="0" smtClean="0"/>
          </a:p>
          <a:p>
            <a:r>
              <a:rPr lang="en-US" dirty="0" smtClean="0"/>
              <a:t>65 </a:t>
            </a:r>
            <a:r>
              <a:rPr lang="en-US" dirty="0" err="1" smtClean="0"/>
              <a:t>éves</a:t>
            </a:r>
            <a:r>
              <a:rPr lang="en-US" dirty="0" smtClean="0"/>
              <a:t> </a:t>
            </a:r>
            <a:r>
              <a:rPr lang="en-US" dirty="0" err="1" smtClean="0"/>
              <a:t>életkor</a:t>
            </a:r>
            <a:r>
              <a:rPr lang="en-US" dirty="0" smtClean="0"/>
              <a:t> </a:t>
            </a:r>
            <a:r>
              <a:rPr lang="en-US" dirty="0" err="1" smtClean="0"/>
              <a:t>felett</a:t>
            </a:r>
            <a:r>
              <a:rPr lang="en-US" dirty="0" smtClean="0"/>
              <a:t> 20-35%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Track10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1187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61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Szekunder</a:t>
            </a:r>
            <a:r>
              <a:rPr lang="en-US" dirty="0" smtClean="0"/>
              <a:t> </a:t>
            </a:r>
            <a:r>
              <a:rPr lang="en-US" dirty="0" err="1"/>
              <a:t>a</a:t>
            </a:r>
            <a:r>
              <a:rPr lang="en-US" dirty="0" err="1" smtClean="0"/>
              <a:t>rtrózis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5831" y="1690688"/>
            <a:ext cx="5908128" cy="4520926"/>
          </a:xfrm>
        </p:spPr>
        <p:txBody>
          <a:bodyPr/>
          <a:lstStyle/>
          <a:p>
            <a:r>
              <a:rPr lang="en-US" dirty="0" err="1" smtClean="0"/>
              <a:t>Leggyakoribb</a:t>
            </a:r>
            <a:r>
              <a:rPr lang="en-US" dirty="0" smtClean="0"/>
              <a:t> </a:t>
            </a:r>
            <a:r>
              <a:rPr lang="en-US" dirty="0" err="1" smtClean="0"/>
              <a:t>okok</a:t>
            </a:r>
            <a:r>
              <a:rPr lang="en-US" dirty="0" smtClean="0"/>
              <a:t>:</a:t>
            </a:r>
          </a:p>
          <a:p>
            <a:pPr lvl="1"/>
            <a:r>
              <a:rPr lang="en-US" dirty="0" err="1" smtClean="0"/>
              <a:t>Szisztémás</a:t>
            </a:r>
            <a:r>
              <a:rPr lang="en-US" dirty="0" smtClean="0"/>
              <a:t> </a:t>
            </a:r>
            <a:r>
              <a:rPr lang="en-US" dirty="0" err="1" smtClean="0"/>
              <a:t>betegség</a:t>
            </a:r>
            <a:r>
              <a:rPr lang="en-US" dirty="0" smtClean="0"/>
              <a:t>: RA, psoriasis, diabetes</a:t>
            </a:r>
          </a:p>
          <a:p>
            <a:pPr lvl="1"/>
            <a:r>
              <a:rPr lang="en-US" dirty="0" err="1" smtClean="0"/>
              <a:t>Tengelydeformitás</a:t>
            </a:r>
            <a:endParaRPr lang="en-US" dirty="0" smtClean="0"/>
          </a:p>
          <a:p>
            <a:pPr lvl="1"/>
            <a:r>
              <a:rPr lang="en-US" dirty="0" err="1" smtClean="0"/>
              <a:t>Szalagelégtelenség</a:t>
            </a:r>
            <a:r>
              <a:rPr lang="en-US" dirty="0" smtClean="0"/>
              <a:t>, meniscus </a:t>
            </a:r>
            <a:r>
              <a:rPr lang="en-US" dirty="0" err="1" smtClean="0"/>
              <a:t>elégtelenség</a:t>
            </a:r>
            <a:r>
              <a:rPr lang="en-US" dirty="0" smtClean="0"/>
              <a:t>, </a:t>
            </a:r>
            <a:r>
              <a:rPr lang="en-US" dirty="0" err="1" smtClean="0"/>
              <a:t>instabilitás</a:t>
            </a:r>
            <a:endParaRPr lang="en-US" dirty="0" smtClean="0"/>
          </a:p>
          <a:p>
            <a:pPr lvl="1"/>
            <a:r>
              <a:rPr lang="en-US" dirty="0" err="1" smtClean="0"/>
              <a:t>Szeptikus</a:t>
            </a:r>
            <a:r>
              <a:rPr lang="en-US" dirty="0" smtClean="0"/>
              <a:t> </a:t>
            </a:r>
            <a:r>
              <a:rPr lang="en-US" dirty="0" err="1" smtClean="0"/>
              <a:t>állapot</a:t>
            </a:r>
            <a:r>
              <a:rPr lang="en-US" dirty="0" smtClean="0"/>
              <a:t> </a:t>
            </a:r>
            <a:r>
              <a:rPr lang="en-US" dirty="0" err="1" smtClean="0"/>
              <a:t>után</a:t>
            </a:r>
            <a:endParaRPr lang="en-US" dirty="0" smtClean="0"/>
          </a:p>
          <a:p>
            <a:pPr lvl="1"/>
            <a:r>
              <a:rPr lang="en-US" dirty="0" err="1"/>
              <a:t>I</a:t>
            </a:r>
            <a:r>
              <a:rPr lang="en-US" dirty="0" err="1" smtClean="0"/>
              <a:t>ntraarticularis</a:t>
            </a:r>
            <a:r>
              <a:rPr lang="en-US" dirty="0" smtClean="0"/>
              <a:t> </a:t>
            </a:r>
            <a:r>
              <a:rPr lang="en-US" dirty="0" err="1" smtClean="0"/>
              <a:t>sérülések</a:t>
            </a:r>
            <a:r>
              <a:rPr lang="en-US" dirty="0" smtClean="0"/>
              <a:t>, </a:t>
            </a:r>
            <a:r>
              <a:rPr lang="en-US" dirty="0" err="1" smtClean="0"/>
              <a:t>posttraumás</a:t>
            </a:r>
            <a:r>
              <a:rPr lang="en-US" dirty="0" smtClean="0"/>
              <a:t> </a:t>
            </a:r>
            <a:r>
              <a:rPr lang="en-US" dirty="0" err="1" smtClean="0"/>
              <a:t>deformitások</a:t>
            </a:r>
            <a:endParaRPr lang="en-US" dirty="0" smtClean="0"/>
          </a:p>
          <a:p>
            <a:pPr lvl="1"/>
            <a:r>
              <a:rPr lang="en-US" dirty="0" err="1" smtClean="0"/>
              <a:t>Osteochondritis</a:t>
            </a:r>
            <a:r>
              <a:rPr lang="en-US" dirty="0" smtClean="0"/>
              <a:t> </a:t>
            </a:r>
            <a:r>
              <a:rPr lang="en-US" dirty="0" err="1" smtClean="0"/>
              <a:t>dissecans</a:t>
            </a:r>
            <a:r>
              <a:rPr lang="en-US" dirty="0" smtClean="0"/>
              <a:t>, </a:t>
            </a:r>
            <a:r>
              <a:rPr lang="en-US" dirty="0" err="1" smtClean="0"/>
              <a:t>ízületi</a:t>
            </a:r>
            <a:r>
              <a:rPr lang="en-US" dirty="0" smtClean="0"/>
              <a:t> </a:t>
            </a:r>
            <a:r>
              <a:rPr lang="en-US" dirty="0" err="1" smtClean="0"/>
              <a:t>szabadtest</a:t>
            </a:r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3070" y="1027906"/>
            <a:ext cx="6293099" cy="4157060"/>
          </a:xfrm>
          <a:prstGeom prst="rect">
            <a:avLst/>
          </a:prstGeom>
        </p:spPr>
      </p:pic>
      <p:pic>
        <p:nvPicPr>
          <p:cNvPr id="5" name="Track13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423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91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Klinikai</a:t>
            </a:r>
            <a:r>
              <a:rPr lang="en-US" dirty="0" smtClean="0"/>
              <a:t> </a:t>
            </a:r>
            <a:r>
              <a:rPr lang="en-US" dirty="0" err="1" smtClean="0"/>
              <a:t>tünetek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Fájdalom</a:t>
            </a:r>
            <a:r>
              <a:rPr lang="en-US" dirty="0" smtClean="0"/>
              <a:t> (</a:t>
            </a:r>
            <a:r>
              <a:rPr lang="en-US" dirty="0" err="1" smtClean="0"/>
              <a:t>először</a:t>
            </a:r>
            <a:r>
              <a:rPr lang="en-US" dirty="0" smtClean="0"/>
              <a:t> </a:t>
            </a:r>
            <a:r>
              <a:rPr lang="en-US" dirty="0" err="1" smtClean="0"/>
              <a:t>indulási</a:t>
            </a:r>
            <a:r>
              <a:rPr lang="en-US" dirty="0" smtClean="0"/>
              <a:t>, </a:t>
            </a:r>
            <a:r>
              <a:rPr lang="en-US" dirty="0" err="1" smtClean="0"/>
              <a:t>majd</a:t>
            </a:r>
            <a:r>
              <a:rPr lang="en-US" dirty="0" smtClean="0"/>
              <a:t> </a:t>
            </a:r>
            <a:r>
              <a:rPr lang="en-US" dirty="0" err="1" smtClean="0"/>
              <a:t>terhelési</a:t>
            </a:r>
            <a:r>
              <a:rPr lang="en-US" dirty="0" smtClean="0"/>
              <a:t>, </a:t>
            </a:r>
            <a:r>
              <a:rPr lang="en-US" dirty="0" err="1" smtClean="0"/>
              <a:t>végül</a:t>
            </a:r>
            <a:r>
              <a:rPr lang="en-US" dirty="0" smtClean="0"/>
              <a:t> </a:t>
            </a:r>
            <a:r>
              <a:rPr lang="en-US" dirty="0" err="1" smtClean="0"/>
              <a:t>állandó</a:t>
            </a:r>
            <a:r>
              <a:rPr lang="en-US" dirty="0" smtClean="0"/>
              <a:t>)</a:t>
            </a:r>
            <a:endParaRPr lang="en-US" dirty="0" smtClean="0"/>
          </a:p>
          <a:p>
            <a:r>
              <a:rPr lang="en-US" dirty="0" err="1" smtClean="0"/>
              <a:t>Kattanás</a:t>
            </a:r>
            <a:r>
              <a:rPr lang="en-US" dirty="0" smtClean="0"/>
              <a:t>, </a:t>
            </a:r>
            <a:r>
              <a:rPr lang="en-US" dirty="0" err="1" smtClean="0"/>
              <a:t>ropogás</a:t>
            </a:r>
            <a:r>
              <a:rPr lang="en-US" dirty="0" smtClean="0"/>
              <a:t>, </a:t>
            </a:r>
            <a:r>
              <a:rPr lang="en-US" dirty="0" err="1" smtClean="0"/>
              <a:t>crepitatio</a:t>
            </a:r>
            <a:endParaRPr lang="en-US" dirty="0" smtClean="0"/>
          </a:p>
          <a:p>
            <a:r>
              <a:rPr lang="en-US" dirty="0" err="1" smtClean="0"/>
              <a:t>Kímélő</a:t>
            </a:r>
            <a:r>
              <a:rPr lang="en-US" dirty="0" smtClean="0"/>
              <a:t> </a:t>
            </a:r>
            <a:r>
              <a:rPr lang="en-US" dirty="0" err="1" smtClean="0"/>
              <a:t>sántítás</a:t>
            </a:r>
            <a:endParaRPr lang="en-US" dirty="0" smtClean="0"/>
          </a:p>
          <a:p>
            <a:r>
              <a:rPr lang="en-US" dirty="0" err="1" smtClean="0"/>
              <a:t>Mozgástartomány</a:t>
            </a:r>
            <a:r>
              <a:rPr lang="en-US" dirty="0" smtClean="0"/>
              <a:t> </a:t>
            </a:r>
            <a:r>
              <a:rPr lang="en-US" dirty="0" err="1" smtClean="0"/>
              <a:t>beszűkülése</a:t>
            </a:r>
            <a:r>
              <a:rPr lang="en-US" dirty="0" smtClean="0"/>
              <a:t> (</a:t>
            </a:r>
            <a:r>
              <a:rPr lang="en-US" dirty="0" err="1" smtClean="0"/>
              <a:t>flexiós</a:t>
            </a:r>
            <a:r>
              <a:rPr lang="en-US" dirty="0" smtClean="0"/>
              <a:t> </a:t>
            </a:r>
            <a:r>
              <a:rPr lang="en-US" dirty="0" err="1" smtClean="0"/>
              <a:t>contractura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Ízületi</a:t>
            </a:r>
            <a:r>
              <a:rPr lang="en-US" dirty="0" smtClean="0"/>
              <a:t> </a:t>
            </a:r>
            <a:r>
              <a:rPr lang="en-US" dirty="0" err="1" smtClean="0"/>
              <a:t>folyadékgyülem</a:t>
            </a:r>
            <a:endParaRPr lang="en-US" dirty="0" smtClean="0"/>
          </a:p>
          <a:p>
            <a:r>
              <a:rPr lang="en-US" dirty="0" err="1" smtClean="0"/>
              <a:t>Deformitás</a:t>
            </a:r>
            <a:r>
              <a:rPr lang="en-US" dirty="0" smtClean="0"/>
              <a:t>, </a:t>
            </a:r>
            <a:r>
              <a:rPr lang="en-US" dirty="0" err="1" smtClean="0"/>
              <a:t>tengelyeltérés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4" name="Track15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736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93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0094" y="-5131"/>
            <a:ext cx="10515600" cy="1325563"/>
          </a:xfrm>
        </p:spPr>
        <p:txBody>
          <a:bodyPr/>
          <a:lstStyle/>
          <a:p>
            <a:r>
              <a:rPr lang="en-US" dirty="0" err="1" smtClean="0"/>
              <a:t>Kellgren</a:t>
            </a:r>
            <a:r>
              <a:rPr lang="en-US" dirty="0" smtClean="0"/>
              <a:t>-Lawrence </a:t>
            </a:r>
            <a:r>
              <a:rPr lang="en-US" dirty="0" err="1" smtClean="0"/>
              <a:t>féle</a:t>
            </a:r>
            <a:r>
              <a:rPr lang="en-US" dirty="0" smtClean="0"/>
              <a:t> </a:t>
            </a:r>
            <a:r>
              <a:rPr lang="en-US" dirty="0" err="1" smtClean="0"/>
              <a:t>röntgen</a:t>
            </a:r>
            <a:r>
              <a:rPr lang="en-US" dirty="0" smtClean="0"/>
              <a:t> </a:t>
            </a:r>
            <a:r>
              <a:rPr lang="en-US" dirty="0" err="1" smtClean="0"/>
              <a:t>beosztás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074084" y="5449580"/>
            <a:ext cx="20968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I. </a:t>
            </a:r>
            <a:r>
              <a:rPr lang="en-US" dirty="0" err="1" smtClean="0"/>
              <a:t>stádium</a:t>
            </a:r>
            <a:endParaRPr lang="en-US" dirty="0" smtClean="0"/>
          </a:p>
          <a:p>
            <a:r>
              <a:rPr lang="en-US" dirty="0" err="1" smtClean="0"/>
              <a:t>Nincs</a:t>
            </a:r>
            <a:r>
              <a:rPr lang="en-US" dirty="0" smtClean="0"/>
              <a:t>  </a:t>
            </a:r>
            <a:r>
              <a:rPr lang="en-US" dirty="0" err="1" smtClean="0"/>
              <a:t>egyértelmű</a:t>
            </a:r>
            <a:r>
              <a:rPr lang="en-US" dirty="0" smtClean="0"/>
              <a:t> </a:t>
            </a:r>
            <a:r>
              <a:rPr lang="en-US" dirty="0" err="1" smtClean="0"/>
              <a:t>rtg</a:t>
            </a:r>
            <a:r>
              <a:rPr lang="en-US" dirty="0" smtClean="0"/>
              <a:t> </a:t>
            </a:r>
            <a:r>
              <a:rPr lang="en-US" dirty="0" err="1" smtClean="0"/>
              <a:t>jel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651134" y="5449580"/>
            <a:ext cx="234038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II. </a:t>
            </a:r>
            <a:r>
              <a:rPr lang="en-US" dirty="0" err="1" smtClean="0"/>
              <a:t>stádium</a:t>
            </a:r>
            <a:endParaRPr lang="en-US" dirty="0" smtClean="0"/>
          </a:p>
          <a:p>
            <a:r>
              <a:rPr lang="en-US" dirty="0" err="1" smtClean="0"/>
              <a:t>Kis</a:t>
            </a:r>
            <a:r>
              <a:rPr lang="en-US" dirty="0" smtClean="0"/>
              <a:t> </a:t>
            </a:r>
            <a:r>
              <a:rPr lang="en-US" dirty="0" err="1" smtClean="0"/>
              <a:t>osteophyta</a:t>
            </a:r>
            <a:endParaRPr lang="en-US" dirty="0" smtClean="0"/>
          </a:p>
          <a:p>
            <a:r>
              <a:rPr lang="en-US" dirty="0" err="1" smtClean="0"/>
              <a:t>Subchondralis</a:t>
            </a:r>
            <a:r>
              <a:rPr lang="en-US" dirty="0" smtClean="0"/>
              <a:t> sclerosis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6373154" y="5449580"/>
            <a:ext cx="299261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III. </a:t>
            </a:r>
            <a:r>
              <a:rPr lang="en-US" dirty="0" err="1" smtClean="0"/>
              <a:t>Stádium</a:t>
            </a:r>
            <a:endParaRPr lang="en-US" dirty="0" smtClean="0"/>
          </a:p>
          <a:p>
            <a:r>
              <a:rPr lang="en-US" dirty="0" err="1" smtClean="0"/>
              <a:t>Ízületi</a:t>
            </a:r>
            <a:r>
              <a:rPr lang="en-US" dirty="0" smtClean="0"/>
              <a:t> </a:t>
            </a:r>
            <a:r>
              <a:rPr lang="en-US" dirty="0" err="1" smtClean="0"/>
              <a:t>rés</a:t>
            </a:r>
            <a:r>
              <a:rPr lang="en-US" dirty="0" smtClean="0"/>
              <a:t> </a:t>
            </a:r>
            <a:r>
              <a:rPr lang="en-US" dirty="0" err="1" smtClean="0"/>
              <a:t>jelentősen</a:t>
            </a:r>
            <a:r>
              <a:rPr lang="en-US" dirty="0" smtClean="0"/>
              <a:t> </a:t>
            </a:r>
            <a:r>
              <a:rPr lang="en-US" dirty="0" err="1" smtClean="0"/>
              <a:t>beszűkül</a:t>
            </a:r>
            <a:endParaRPr lang="en-US" dirty="0" smtClean="0"/>
          </a:p>
          <a:p>
            <a:r>
              <a:rPr lang="en-US" dirty="0" smtClean="0"/>
              <a:t>Nagy </a:t>
            </a:r>
            <a:r>
              <a:rPr lang="en-US" dirty="0" err="1" smtClean="0"/>
              <a:t>osteophyták</a:t>
            </a:r>
            <a:endParaRPr lang="en-US" dirty="0" smtClean="0"/>
          </a:p>
          <a:p>
            <a:r>
              <a:rPr lang="en-US" dirty="0" err="1" smtClean="0"/>
              <a:t>Mérsékelt</a:t>
            </a:r>
            <a:r>
              <a:rPr lang="en-US" dirty="0" smtClean="0"/>
              <a:t> </a:t>
            </a:r>
            <a:r>
              <a:rPr lang="en-US" dirty="0" err="1" smtClean="0"/>
              <a:t>deformitás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9734749" y="5463195"/>
            <a:ext cx="1810945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IV. </a:t>
            </a:r>
            <a:r>
              <a:rPr lang="en-US" dirty="0" err="1" smtClean="0"/>
              <a:t>Stádium</a:t>
            </a:r>
            <a:endParaRPr lang="en-US" dirty="0" smtClean="0"/>
          </a:p>
          <a:p>
            <a:r>
              <a:rPr lang="en-US" dirty="0" err="1" smtClean="0"/>
              <a:t>Ízületi</a:t>
            </a:r>
            <a:r>
              <a:rPr lang="en-US" dirty="0" smtClean="0"/>
              <a:t> </a:t>
            </a:r>
            <a:r>
              <a:rPr lang="en-US" dirty="0" err="1" smtClean="0"/>
              <a:t>rés</a:t>
            </a:r>
            <a:r>
              <a:rPr lang="en-US" dirty="0" smtClean="0"/>
              <a:t> </a:t>
            </a:r>
            <a:r>
              <a:rPr lang="en-US" dirty="0" err="1" smtClean="0"/>
              <a:t>eltűnik</a:t>
            </a:r>
            <a:endParaRPr lang="en-US" dirty="0" smtClean="0"/>
          </a:p>
          <a:p>
            <a:r>
              <a:rPr lang="en-US" dirty="0" err="1" smtClean="0"/>
              <a:t>Durva</a:t>
            </a:r>
            <a:r>
              <a:rPr lang="en-US" dirty="0" smtClean="0"/>
              <a:t> </a:t>
            </a:r>
            <a:r>
              <a:rPr lang="en-US" dirty="0" err="1" smtClean="0"/>
              <a:t>deformitás</a:t>
            </a:r>
            <a:endParaRPr lang="en-US" dirty="0" smtClean="0"/>
          </a:p>
          <a:p>
            <a:r>
              <a:rPr lang="en-US" dirty="0" err="1" smtClean="0"/>
              <a:t>Arthrotikus</a:t>
            </a:r>
            <a:r>
              <a:rPr lang="en-US" dirty="0" smtClean="0"/>
              <a:t> </a:t>
            </a:r>
            <a:r>
              <a:rPr lang="en-US" dirty="0" err="1" smtClean="0"/>
              <a:t>cyták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512" y="1710867"/>
            <a:ext cx="11010764" cy="3556368"/>
          </a:xfrm>
          <a:prstGeom prst="rect">
            <a:avLst/>
          </a:prstGeom>
        </p:spPr>
      </p:pic>
      <p:pic>
        <p:nvPicPr>
          <p:cNvPr id="3" name="Track16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8248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37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9856" y="3315279"/>
            <a:ext cx="5862144" cy="532560"/>
          </a:xfrm>
        </p:spPr>
        <p:txBody>
          <a:bodyPr>
            <a:noAutofit/>
          </a:bodyPr>
          <a:lstStyle/>
          <a:p>
            <a:r>
              <a:rPr lang="en-US" sz="3200" dirty="0" err="1" smtClean="0"/>
              <a:t>Outerbridge-beosztás</a:t>
            </a:r>
            <a:r>
              <a:rPr lang="en-US" sz="3200" dirty="0" smtClean="0"/>
              <a:t> a </a:t>
            </a:r>
            <a:r>
              <a:rPr lang="en-US" sz="3200" dirty="0" err="1" smtClean="0"/>
              <a:t>porckárosodás</a:t>
            </a:r>
            <a:r>
              <a:rPr lang="en-US" sz="3200" dirty="0" smtClean="0"/>
              <a:t> </a:t>
            </a:r>
            <a:r>
              <a:rPr lang="en-US" sz="3200" dirty="0" err="1" smtClean="0"/>
              <a:t>mértéke</a:t>
            </a:r>
            <a:r>
              <a:rPr lang="en-US" sz="3200" dirty="0" smtClean="0"/>
              <a:t> </a:t>
            </a:r>
            <a:r>
              <a:rPr lang="en-US" sz="3200" dirty="0" err="1" smtClean="0"/>
              <a:t>alapján</a:t>
            </a:r>
            <a:r>
              <a:rPr lang="en-US" sz="3200" dirty="0" smtClean="0"/>
              <a:t>:</a:t>
            </a:r>
            <a:br>
              <a:rPr lang="en-US" sz="3200" dirty="0" smtClean="0"/>
            </a:br>
            <a:r>
              <a:rPr lang="en-US" sz="3200" dirty="0" smtClean="0"/>
              <a:t> </a:t>
            </a:r>
            <a:br>
              <a:rPr lang="en-US" sz="3200" dirty="0" smtClean="0"/>
            </a:br>
            <a:r>
              <a:rPr lang="en-US" sz="3200" dirty="0" smtClean="0"/>
              <a:t>Grade 0</a:t>
            </a:r>
            <a:br>
              <a:rPr lang="en-US" sz="3200" dirty="0" smtClean="0"/>
            </a:br>
            <a:r>
              <a:rPr lang="en-US" sz="3200" dirty="0" err="1" smtClean="0"/>
              <a:t>Egészséges</a:t>
            </a:r>
            <a:r>
              <a:rPr lang="en-US" sz="3200" dirty="0" smtClean="0"/>
              <a:t> </a:t>
            </a:r>
            <a:r>
              <a:rPr lang="en-US" sz="3200" dirty="0" err="1" smtClean="0"/>
              <a:t>ízület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err="1" smtClean="0"/>
              <a:t>tükörsima</a:t>
            </a:r>
            <a:r>
              <a:rPr lang="en-US" sz="3200" dirty="0" smtClean="0"/>
              <a:t> </a:t>
            </a:r>
            <a:r>
              <a:rPr lang="en-US" sz="3200" dirty="0" err="1" smtClean="0"/>
              <a:t>porcfelszín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“</a:t>
            </a:r>
            <a:r>
              <a:rPr lang="en-US" sz="3200" dirty="0" err="1" smtClean="0"/>
              <a:t>biliárdgolyó</a:t>
            </a:r>
            <a:r>
              <a:rPr lang="en-US" sz="3200" dirty="0" smtClean="0"/>
              <a:t>”</a:t>
            </a:r>
            <a:br>
              <a:rPr lang="en-US" sz="3200" dirty="0" smtClean="0"/>
            </a:br>
            <a:r>
              <a:rPr lang="en-US" sz="3200" dirty="0" err="1" smtClean="0"/>
              <a:t>erős</a:t>
            </a:r>
            <a:r>
              <a:rPr lang="en-US" sz="3200" dirty="0" smtClean="0"/>
              <a:t>, </a:t>
            </a:r>
            <a:r>
              <a:rPr lang="en-US" sz="3200" dirty="0" err="1" smtClean="0"/>
              <a:t>rugalmas</a:t>
            </a:r>
            <a:r>
              <a:rPr lang="en-US" sz="3200" dirty="0" smtClean="0"/>
              <a:t>, </a:t>
            </a:r>
            <a:r>
              <a:rPr lang="en-US" sz="3200" dirty="0" err="1" smtClean="0"/>
              <a:t>ellenálló</a:t>
            </a:r>
            <a:r>
              <a:rPr lang="en-US" sz="3200" dirty="0" smtClean="0"/>
              <a:t/>
            </a:r>
            <a:br>
              <a:rPr lang="en-US" sz="3200" dirty="0" smtClean="0"/>
            </a:br>
            <a:endParaRPr lang="en-US" sz="32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489" y="651959"/>
            <a:ext cx="5870490" cy="5859200"/>
          </a:xfrm>
          <a:prstGeom prst="rect">
            <a:avLst/>
          </a:prstGeom>
        </p:spPr>
      </p:pic>
      <p:pic>
        <p:nvPicPr>
          <p:cNvPr id="3" name="Track18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198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5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10704" y="1821504"/>
            <a:ext cx="6211614" cy="1325563"/>
          </a:xfrm>
        </p:spPr>
        <p:txBody>
          <a:bodyPr>
            <a:noAutofit/>
          </a:bodyPr>
          <a:lstStyle/>
          <a:p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Grade1</a:t>
            </a:r>
            <a:br>
              <a:rPr lang="en-US" sz="3200" dirty="0" smtClean="0"/>
            </a:br>
            <a:r>
              <a:rPr lang="en-US" sz="3200" dirty="0" err="1" smtClean="0"/>
              <a:t>kissé</a:t>
            </a:r>
            <a:r>
              <a:rPr lang="en-US" sz="3200" dirty="0" smtClean="0"/>
              <a:t> </a:t>
            </a:r>
            <a:r>
              <a:rPr lang="en-US" sz="3200" dirty="0" err="1" smtClean="0"/>
              <a:t>felpuhult</a:t>
            </a:r>
            <a:r>
              <a:rPr lang="en-US" sz="3200" dirty="0" smtClean="0"/>
              <a:t> </a:t>
            </a:r>
            <a:r>
              <a:rPr lang="en-US" sz="3200" dirty="0" err="1" smtClean="0"/>
              <a:t>porcállomány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err="1" smtClean="0"/>
              <a:t>fényevesztett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err="1" smtClean="0"/>
              <a:t>apró</a:t>
            </a:r>
            <a:r>
              <a:rPr lang="en-US" sz="3200" dirty="0" smtClean="0"/>
              <a:t> “</a:t>
            </a:r>
            <a:r>
              <a:rPr lang="en-US" sz="3200" dirty="0" err="1" smtClean="0"/>
              <a:t>szőrök</a:t>
            </a:r>
            <a:r>
              <a:rPr lang="en-US" sz="3200" dirty="0" smtClean="0"/>
              <a:t>”</a:t>
            </a:r>
            <a:endParaRPr lang="en-US"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780" y="666387"/>
            <a:ext cx="6327822" cy="5510576"/>
          </a:xfrm>
          <a:prstGeom prst="rect">
            <a:avLst/>
          </a:prstGeom>
        </p:spPr>
      </p:pic>
      <p:pic>
        <p:nvPicPr>
          <p:cNvPr id="3" name="Track21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435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82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4760</TotalTime>
  <Words>489</Words>
  <Application>Microsoft Macintosh PowerPoint</Application>
  <PresentationFormat>Widescreen</PresentationFormat>
  <Paragraphs>156</Paragraphs>
  <Slides>30</Slides>
  <Notes>1</Notes>
  <HiddenSlides>0</HiddenSlides>
  <MMClips>30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7" baseType="lpstr">
      <vt:lpstr>Calibri</vt:lpstr>
      <vt:lpstr>Calibri Light</vt:lpstr>
      <vt:lpstr>Mangal</vt:lpstr>
      <vt:lpstr>ＭＳ Ｐゴシック</vt:lpstr>
      <vt:lpstr>Times New Roman</vt:lpstr>
      <vt:lpstr>Arial</vt:lpstr>
      <vt:lpstr>Office Theme</vt:lpstr>
      <vt:lpstr>A térdízület megbetegedései </vt:lpstr>
      <vt:lpstr>PowerPoint Presentation</vt:lpstr>
      <vt:lpstr>Artrózis</vt:lpstr>
      <vt:lpstr>Primer artrózis</vt:lpstr>
      <vt:lpstr>Szekunder artrózis</vt:lpstr>
      <vt:lpstr>Klinikai tünetek</vt:lpstr>
      <vt:lpstr>Kellgren-Lawrence féle röntgen beosztás</vt:lpstr>
      <vt:lpstr>Outerbridge-beosztás a porckárosodás mértéke alapján:   Grade 0 Egészséges ízület  tükörsima porcfelszín “biliárdgolyó” erős, rugalmas, ellenálló </vt:lpstr>
      <vt:lpstr> Grade1 kissé felpuhult porcállomány fényevesztett apró “szőrök”</vt:lpstr>
      <vt:lpstr>Grade 2 felületes porcfekélyek, repedések körülírt, kis terület érintett jelentős felpuhulás </vt:lpstr>
      <vt:lpstr>Grade 3 kiterjedt károsodás teljes porcfelszín degenerált szabad, instabil szigetek</vt:lpstr>
      <vt:lpstr>Grade 4 teljes porchiány szabad subchondralis csont</vt:lpstr>
      <vt:lpstr>Konzervatív kezelés </vt:lpstr>
      <vt:lpstr>Műtéti ellátás – prearthrotikus állapotok kezelése</vt:lpstr>
      <vt:lpstr>Tengelykorrekció tibia/femur osteotomia</vt:lpstr>
      <vt:lpstr>PowerPoint Presentation</vt:lpstr>
      <vt:lpstr>Instabil térd</vt:lpstr>
      <vt:lpstr>Elülső keresztszalag pótlás</vt:lpstr>
      <vt:lpstr>PowerPoint Presentation</vt:lpstr>
      <vt:lpstr>Aszeptikus osteochondrosisok</vt:lpstr>
      <vt:lpstr>Schlatter-Osgood betegség</vt:lpstr>
      <vt:lpstr>PowerPoint Presentation</vt:lpstr>
      <vt:lpstr>PowerPoint Presentation</vt:lpstr>
      <vt:lpstr>A Patella elváltozásai</vt:lpstr>
      <vt:lpstr>Műtéti lehetőségek habitualis patellaficam esetén-lágyrészek</vt:lpstr>
      <vt:lpstr>Csontos rekonstrukció patellaficamnál</vt:lpstr>
      <vt:lpstr>Endoprotézisek</vt:lpstr>
      <vt:lpstr>PowerPoint Presentation</vt:lpstr>
      <vt:lpstr>Endoprotézisek- főbb szövődmények</vt:lpstr>
      <vt:lpstr>Köszönöm a figyelmet!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térd degeneratív megbetegedései A patella megbetegedései és alsó végtagi osteochondritisek</dc:title>
  <dc:creator>Microsoft Office User</dc:creator>
  <cp:lastModifiedBy>Microsoft Office User</cp:lastModifiedBy>
  <cp:revision>111</cp:revision>
  <dcterms:created xsi:type="dcterms:W3CDTF">2020-03-22T08:07:28Z</dcterms:created>
  <dcterms:modified xsi:type="dcterms:W3CDTF">2020-03-25T15:45:22Z</dcterms:modified>
</cp:coreProperties>
</file>