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62"/>
  </p:notesMasterIdLst>
  <p:handoutMasterIdLst>
    <p:handoutMasterId r:id="rId63"/>
  </p:handoutMasterIdLst>
  <p:sldIdLst>
    <p:sldId id="327" r:id="rId2"/>
    <p:sldId id="394" r:id="rId3"/>
    <p:sldId id="421" r:id="rId4"/>
    <p:sldId id="438" r:id="rId5"/>
    <p:sldId id="440" r:id="rId6"/>
    <p:sldId id="439" r:id="rId7"/>
    <p:sldId id="393" r:id="rId8"/>
    <p:sldId id="398" r:id="rId9"/>
    <p:sldId id="401" r:id="rId10"/>
    <p:sldId id="402" r:id="rId11"/>
    <p:sldId id="332" r:id="rId12"/>
    <p:sldId id="395" r:id="rId13"/>
    <p:sldId id="347" r:id="rId14"/>
    <p:sldId id="348" r:id="rId15"/>
    <p:sldId id="442" r:id="rId16"/>
    <p:sldId id="430" r:id="rId17"/>
    <p:sldId id="352" r:id="rId18"/>
    <p:sldId id="353" r:id="rId19"/>
    <p:sldId id="349" r:id="rId20"/>
    <p:sldId id="351" r:id="rId21"/>
    <p:sldId id="350" r:id="rId22"/>
    <p:sldId id="356" r:id="rId23"/>
    <p:sldId id="359" r:id="rId24"/>
    <p:sldId id="354" r:id="rId25"/>
    <p:sldId id="443" r:id="rId26"/>
    <p:sldId id="355" r:id="rId27"/>
    <p:sldId id="362" r:id="rId28"/>
    <p:sldId id="363" r:id="rId29"/>
    <p:sldId id="364" r:id="rId30"/>
    <p:sldId id="365" r:id="rId31"/>
    <p:sldId id="361" r:id="rId32"/>
    <p:sldId id="366" r:id="rId33"/>
    <p:sldId id="367" r:id="rId34"/>
    <p:sldId id="446" r:id="rId35"/>
    <p:sldId id="447" r:id="rId36"/>
    <p:sldId id="444" r:id="rId37"/>
    <p:sldId id="369" r:id="rId38"/>
    <p:sldId id="370" r:id="rId39"/>
    <p:sldId id="448" r:id="rId40"/>
    <p:sldId id="372" r:id="rId41"/>
    <p:sldId id="449" r:id="rId42"/>
    <p:sldId id="450" r:id="rId43"/>
    <p:sldId id="373" r:id="rId44"/>
    <p:sldId id="380" r:id="rId45"/>
    <p:sldId id="381" r:id="rId46"/>
    <p:sldId id="420" r:id="rId47"/>
    <p:sldId id="374" r:id="rId48"/>
    <p:sldId id="378" r:id="rId49"/>
    <p:sldId id="377" r:id="rId50"/>
    <p:sldId id="375" r:id="rId51"/>
    <p:sldId id="379" r:id="rId52"/>
    <p:sldId id="451" r:id="rId53"/>
    <p:sldId id="427" r:id="rId54"/>
    <p:sldId id="436" r:id="rId55"/>
    <p:sldId id="437" r:id="rId56"/>
    <p:sldId id="435" r:id="rId57"/>
    <p:sldId id="428" r:id="rId58"/>
    <p:sldId id="431" r:id="rId59"/>
    <p:sldId id="432" r:id="rId60"/>
    <p:sldId id="418" r:id="rId61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3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208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E316F2F-CA9A-4D99-B906-EB16FF98251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0EE1CF4-AA64-4343-8E00-117F85D79934}" type="datetimeFigureOut">
              <a:rPr lang="hu-HU"/>
              <a:pPr>
                <a:defRPr/>
              </a:pPr>
              <a:t>2020. 03. 26.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/>
              <a:t>Mintaszöveg szerkesztése</a:t>
            </a:r>
          </a:p>
          <a:p>
            <a:pPr lvl="1"/>
            <a:r>
              <a:rPr lang="hu-HU" noProof="0"/>
              <a:t>Második szint</a:t>
            </a:r>
          </a:p>
          <a:p>
            <a:pPr lvl="2"/>
            <a:r>
              <a:rPr lang="hu-HU" noProof="0"/>
              <a:t>Harmadik szint</a:t>
            </a:r>
          </a:p>
          <a:p>
            <a:pPr lvl="3"/>
            <a:r>
              <a:rPr lang="hu-HU" noProof="0"/>
              <a:t>Negyedik szint</a:t>
            </a:r>
          </a:p>
          <a:p>
            <a:pPr lvl="4"/>
            <a:r>
              <a:rPr lang="hu-HU" noProof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32C96DA-AD64-4AFE-9FA9-DEA65BDEBB3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By these pictures you</a:t>
            </a:r>
            <a:r>
              <a:rPr lang="en-US" baseline="0" dirty="0"/>
              <a:t> can see the important spinal structures in simplified terms.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51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Here</a:t>
            </a:r>
            <a:r>
              <a:rPr lang="de-DE" baseline="0" dirty="0"/>
              <a:t>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can</a:t>
            </a:r>
            <a:r>
              <a:rPr lang="de-DE" baseline="0" dirty="0"/>
              <a:t> </a:t>
            </a:r>
            <a:r>
              <a:rPr lang="de-DE" baseline="0" dirty="0" err="1"/>
              <a:t>see</a:t>
            </a:r>
            <a:r>
              <a:rPr lang="de-DE" baseline="0" dirty="0"/>
              <a:t> a MRI of the </a:t>
            </a:r>
            <a:r>
              <a:rPr lang="de-DE" baseline="0" dirty="0" err="1"/>
              <a:t>lumbar</a:t>
            </a:r>
            <a:r>
              <a:rPr lang="de-DE" baseline="0" dirty="0"/>
              <a:t> </a:t>
            </a:r>
            <a:r>
              <a:rPr lang="de-DE" baseline="0" dirty="0" err="1"/>
              <a:t>spine</a:t>
            </a:r>
            <a:r>
              <a:rPr lang="de-DE" baseline="0" dirty="0"/>
              <a:t>, </a:t>
            </a:r>
            <a:r>
              <a:rPr lang="de-DE" baseline="0" dirty="0" err="1"/>
              <a:t>you</a:t>
            </a:r>
            <a:r>
              <a:rPr lang="de-DE" baseline="0" dirty="0"/>
              <a:t> </a:t>
            </a:r>
            <a:r>
              <a:rPr lang="de-DE" baseline="0" dirty="0" err="1"/>
              <a:t>see</a:t>
            </a:r>
            <a:r>
              <a:rPr lang="de-DE" baseline="0" dirty="0"/>
              <a:t> </a:t>
            </a:r>
            <a:r>
              <a:rPr lang="de-DE" baseline="0" dirty="0" err="1"/>
              <a:t>healty</a:t>
            </a:r>
            <a:r>
              <a:rPr lang="de-DE" baseline="0" dirty="0"/>
              <a:t> </a:t>
            </a:r>
            <a:r>
              <a:rPr lang="de-DE" baseline="0" dirty="0" err="1"/>
              <a:t>discs</a:t>
            </a:r>
            <a:r>
              <a:rPr lang="de-DE" baseline="0" dirty="0"/>
              <a:t> etc… </a:t>
            </a:r>
          </a:p>
          <a:p>
            <a:endParaRPr lang="de-DE" baseline="0" dirty="0"/>
          </a:p>
          <a:p>
            <a:r>
              <a:rPr lang="de-DE" baseline="0" dirty="0"/>
              <a:t>Alles erklären, was man sieht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231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021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you can se</a:t>
            </a:r>
            <a:r>
              <a:rPr lang="en-US" baseline="0" dirty="0"/>
              <a:t>e one example of a lumbar disc herniation in a </a:t>
            </a:r>
            <a:r>
              <a:rPr lang="en-US" baseline="0" dirty="0" err="1"/>
              <a:t>pictogramm</a:t>
            </a:r>
            <a:r>
              <a:rPr lang="en-US" baseline="0" dirty="0"/>
              <a:t>. </a:t>
            </a:r>
          </a:p>
          <a:p>
            <a:r>
              <a:rPr lang="en-US" baseline="0" dirty="0"/>
              <a:t>A well equipped </a:t>
            </a:r>
            <a:r>
              <a:rPr lang="en-US" baseline="0" dirty="0" err="1"/>
              <a:t>trunc</a:t>
            </a:r>
            <a:r>
              <a:rPr lang="en-US" baseline="0" dirty="0"/>
              <a:t> musculature is important. For example, p</a:t>
            </a:r>
            <a:r>
              <a:rPr lang="en-US" dirty="0"/>
              <a:t>atients with lumbar disc herniation and low back pain have increased fatigue of the multifidus muscle and decreased activation of the transversus abdominis muscle.</a:t>
            </a:r>
          </a:p>
          <a:p>
            <a:r>
              <a:rPr lang="de-DE" dirty="0" err="1"/>
              <a:t>Mostly</a:t>
            </a:r>
            <a:r>
              <a:rPr lang="de-DE" dirty="0"/>
              <a:t>,</a:t>
            </a:r>
            <a:r>
              <a:rPr lang="de-DE" baseline="0" dirty="0"/>
              <a:t> L4/5 </a:t>
            </a:r>
            <a:r>
              <a:rPr lang="de-DE" baseline="0" dirty="0" err="1"/>
              <a:t>and</a:t>
            </a:r>
            <a:r>
              <a:rPr lang="de-DE" baseline="0" dirty="0"/>
              <a:t> L5/S1 </a:t>
            </a:r>
            <a:r>
              <a:rPr lang="de-DE" baseline="0" dirty="0" err="1"/>
              <a:t>are</a:t>
            </a:r>
            <a:r>
              <a:rPr lang="de-DE" baseline="0" dirty="0"/>
              <a:t> </a:t>
            </a:r>
            <a:r>
              <a:rPr lang="de-DE" baseline="0" dirty="0" err="1"/>
              <a:t>affected</a:t>
            </a:r>
            <a:r>
              <a:rPr lang="de-DE" baseline="0" dirty="0"/>
              <a:t> </a:t>
            </a:r>
            <a:r>
              <a:rPr lang="de-DE" baseline="0" dirty="0" err="1"/>
              <a:t>by</a:t>
            </a:r>
            <a:r>
              <a:rPr lang="de-DE" baseline="0" dirty="0"/>
              <a:t> </a:t>
            </a:r>
            <a:r>
              <a:rPr lang="de-DE" baseline="0" dirty="0" err="1"/>
              <a:t>disc</a:t>
            </a:r>
            <a:r>
              <a:rPr lang="de-DE" baseline="0" dirty="0"/>
              <a:t> </a:t>
            </a:r>
            <a:r>
              <a:rPr lang="de-DE" baseline="0" dirty="0" err="1"/>
              <a:t>herniations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618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baseline="0" dirty="0"/>
              <a:t> </a:t>
            </a:r>
            <a:r>
              <a:rPr lang="de-DE" baseline="0" dirty="0" err="1"/>
              <a:t>see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MRI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same </a:t>
            </a:r>
            <a:r>
              <a:rPr lang="de-DE" baseline="0" dirty="0" err="1"/>
              <a:t>patient</a:t>
            </a:r>
            <a:r>
              <a:rPr lang="de-DE" baseline="0" dirty="0"/>
              <a:t>,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you</a:t>
            </a:r>
            <a:r>
              <a:rPr lang="de-DE" baseline="0" dirty="0"/>
              <a:t> </a:t>
            </a:r>
            <a:r>
              <a:rPr lang="de-DE" baseline="0" dirty="0" err="1"/>
              <a:t>can</a:t>
            </a:r>
            <a:r>
              <a:rPr lang="de-DE" baseline="0" dirty="0"/>
              <a:t> </a:t>
            </a:r>
            <a:r>
              <a:rPr lang="de-DE" baseline="0" dirty="0" err="1"/>
              <a:t>see</a:t>
            </a:r>
            <a:r>
              <a:rPr lang="de-DE" baseline="0" dirty="0"/>
              <a:t> a </a:t>
            </a:r>
            <a:r>
              <a:rPr lang="de-DE" baseline="0" dirty="0" err="1"/>
              <a:t>huge</a:t>
            </a:r>
            <a:r>
              <a:rPr lang="de-DE" baseline="0" dirty="0"/>
              <a:t> </a:t>
            </a:r>
            <a:r>
              <a:rPr lang="de-DE" baseline="0" dirty="0" err="1"/>
              <a:t>disc</a:t>
            </a:r>
            <a:r>
              <a:rPr lang="de-DE" baseline="0" dirty="0"/>
              <a:t> </a:t>
            </a:r>
            <a:r>
              <a:rPr lang="de-DE" baseline="0" dirty="0" err="1"/>
              <a:t>pathology</a:t>
            </a:r>
            <a:r>
              <a:rPr lang="de-DE" baseline="0" dirty="0"/>
              <a:t>. </a:t>
            </a:r>
          </a:p>
          <a:p>
            <a:endParaRPr lang="de-DE" baseline="0" dirty="0"/>
          </a:p>
          <a:p>
            <a:r>
              <a:rPr lang="de-DE" baseline="0" dirty="0"/>
              <a:t>Can </a:t>
            </a:r>
            <a:r>
              <a:rPr lang="de-DE" baseline="0" dirty="0" err="1"/>
              <a:t>you</a:t>
            </a:r>
            <a:r>
              <a:rPr lang="de-DE" baseline="0" dirty="0"/>
              <a:t> </a:t>
            </a:r>
            <a:r>
              <a:rPr lang="de-DE" baseline="0" dirty="0" err="1"/>
              <a:t>see</a:t>
            </a:r>
            <a:r>
              <a:rPr lang="de-DE" baseline="0" dirty="0"/>
              <a:t> an additional </a:t>
            </a:r>
            <a:r>
              <a:rPr lang="de-DE" baseline="0" dirty="0" err="1"/>
              <a:t>pathology</a:t>
            </a:r>
            <a:r>
              <a:rPr lang="de-DE" baseline="0" dirty="0"/>
              <a:t> </a:t>
            </a:r>
            <a:r>
              <a:rPr lang="de-DE" baseline="0" dirty="0" err="1"/>
              <a:t>sign</a:t>
            </a:r>
            <a:r>
              <a:rPr lang="de-DE" baseline="0" dirty="0"/>
              <a:t>? </a:t>
            </a:r>
          </a:p>
          <a:p>
            <a:endParaRPr lang="de-DE" baseline="0" dirty="0"/>
          </a:p>
          <a:p>
            <a:r>
              <a:rPr lang="de-DE" baseline="0" dirty="0" err="1"/>
              <a:t>Modic</a:t>
            </a:r>
            <a:r>
              <a:rPr lang="de-DE" baseline="0" dirty="0"/>
              <a:t> </a:t>
            </a:r>
            <a:r>
              <a:rPr lang="de-DE" baseline="0" dirty="0" err="1"/>
              <a:t>changes</a:t>
            </a:r>
            <a:r>
              <a:rPr lang="de-DE" baseline="0" dirty="0"/>
              <a:t> </a:t>
            </a:r>
            <a:r>
              <a:rPr lang="de-DE" baseline="0" dirty="0" err="1"/>
              <a:t>combined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disc</a:t>
            </a:r>
            <a:r>
              <a:rPr lang="de-DE" baseline="0" dirty="0"/>
              <a:t> </a:t>
            </a:r>
            <a:r>
              <a:rPr lang="de-DE" baseline="0" dirty="0" err="1"/>
              <a:t>pathologies</a:t>
            </a:r>
            <a:r>
              <a:rPr lang="de-DE" baseline="0" dirty="0"/>
              <a:t> </a:t>
            </a:r>
            <a:r>
              <a:rPr lang="de-DE" baseline="0" dirty="0" err="1"/>
              <a:t>can</a:t>
            </a:r>
            <a:r>
              <a:rPr lang="de-DE" baseline="0" dirty="0"/>
              <a:t> </a:t>
            </a:r>
            <a:r>
              <a:rPr lang="de-DE" baseline="0" dirty="0" err="1"/>
              <a:t>occur</a:t>
            </a:r>
            <a:r>
              <a:rPr lang="de-DE" baseline="0" dirty="0"/>
              <a:t> </a:t>
            </a:r>
            <a:r>
              <a:rPr lang="de-DE" baseline="0" dirty="0" err="1"/>
              <a:t>sometimes</a:t>
            </a:r>
            <a:r>
              <a:rPr lang="de-DE" baseline="0" dirty="0"/>
              <a:t> in </a:t>
            </a:r>
            <a:r>
              <a:rPr lang="de-DE" baseline="0" dirty="0" err="1"/>
              <a:t>clinical</a:t>
            </a:r>
            <a:r>
              <a:rPr lang="de-DE" baseline="0" dirty="0"/>
              <a:t> </a:t>
            </a:r>
            <a:r>
              <a:rPr lang="de-DE" baseline="0" dirty="0" err="1"/>
              <a:t>inapparent</a:t>
            </a:r>
            <a:r>
              <a:rPr lang="de-DE" baseline="0" dirty="0"/>
              <a:t> </a:t>
            </a:r>
            <a:r>
              <a:rPr lang="de-DE" baseline="0" dirty="0" err="1"/>
              <a:t>infections</a:t>
            </a:r>
            <a:r>
              <a:rPr lang="de-DE" baseline="0" dirty="0"/>
              <a:t>, </a:t>
            </a:r>
            <a:r>
              <a:rPr lang="de-DE" baseline="0" dirty="0" err="1"/>
              <a:t>mostly</a:t>
            </a:r>
            <a:r>
              <a:rPr lang="de-DE" baseline="0" dirty="0"/>
              <a:t> </a:t>
            </a:r>
            <a:r>
              <a:rPr lang="de-DE" baseline="0" dirty="0" err="1"/>
              <a:t>by</a:t>
            </a:r>
            <a:r>
              <a:rPr lang="de-DE" baseline="0" dirty="0"/>
              <a:t> </a:t>
            </a:r>
            <a:r>
              <a:rPr lang="de-DE" baseline="0" dirty="0" err="1"/>
              <a:t>proprioni</a:t>
            </a:r>
            <a:r>
              <a:rPr lang="de-DE" baseline="0" dirty="0"/>
              <a:t> </a:t>
            </a:r>
            <a:r>
              <a:rPr lang="de-DE" baseline="0" dirty="0" err="1"/>
              <a:t>bacteria</a:t>
            </a:r>
            <a:r>
              <a:rPr lang="de-DE" baseline="0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955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1027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1028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  <p:sp>
            <p:nvSpPr>
              <p:cNvPr id="9" name="Freeform 1029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  <p:sp>
            <p:nvSpPr>
              <p:cNvPr id="10" name="Freeform 1030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  <p:sp>
            <p:nvSpPr>
              <p:cNvPr id="11" name="Freeform 1031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  <p:sp>
            <p:nvSpPr>
              <p:cNvPr id="12" name="Freeform 1032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</p:grpSp>
        <p:sp>
          <p:nvSpPr>
            <p:cNvPr id="6" name="Freeform 1033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u-HU"/>
            </a:p>
          </p:txBody>
        </p:sp>
        <p:sp>
          <p:nvSpPr>
            <p:cNvPr id="7" name="Freeform 1034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u-HU"/>
            </a:p>
          </p:txBody>
        </p:sp>
      </p:grpSp>
      <p:sp>
        <p:nvSpPr>
          <p:cNvPr id="44043" name="Rectangle 10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44044" name="Rectangle 10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13" name="Rectangle 10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4" name="Rectangle 10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5" name="Rectangle 10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A16B0-084B-4AFE-A480-7AB7413A56E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1037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10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10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2A7EC-4426-4EC3-BE45-3F2F92D5975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B3D0757-69F5-4D6A-9DD4-2B5E671B46E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hu-HU"/>
              <a:t>Debrecen I 19th of November 2019 | Current surgical treatment options for lumbar herniated disc I Dr. Dezső János Jeszenszky, PhD</a:t>
            </a:r>
            <a:endParaRPr lang="en-US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platzhalter 11"/>
          <p:cNvSpPr>
            <a:spLocks noGrp="1"/>
          </p:cNvSpPr>
          <p:nvPr>
            <p:ph type="body" sz="quarter" idx="18"/>
          </p:nvPr>
        </p:nvSpPr>
        <p:spPr>
          <a:xfrm>
            <a:off x="395291" y="548680"/>
            <a:ext cx="8353425" cy="120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tx2"/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0"/>
          </p:nvPr>
        </p:nvSpPr>
        <p:spPr>
          <a:xfrm>
            <a:off x="395541" y="1889079"/>
            <a:ext cx="8353175" cy="4417484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43739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B3D0757-69F5-4D6A-9DD4-2B5E671B46E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hu-HU"/>
              <a:t>Debrecen I 19th of November 2019 | Current surgical treatment options for lumbar herniated disc I Dr. Dezső János Jeszenszky, PhD</a:t>
            </a:r>
            <a:endParaRPr lang="en-US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platzhalter 11"/>
          <p:cNvSpPr>
            <a:spLocks noGrp="1"/>
          </p:cNvSpPr>
          <p:nvPr>
            <p:ph type="body" sz="quarter" idx="18"/>
          </p:nvPr>
        </p:nvSpPr>
        <p:spPr>
          <a:xfrm>
            <a:off x="395291" y="548680"/>
            <a:ext cx="8353425" cy="120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tx2"/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0"/>
          </p:nvPr>
        </p:nvSpPr>
        <p:spPr>
          <a:xfrm>
            <a:off x="395541" y="1889079"/>
            <a:ext cx="8353175" cy="4417484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9342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B3D0757-69F5-4D6A-9DD4-2B5E671B46E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hu-HU"/>
              <a:t>Debrecen I 19th of November 2019 | Current surgical treatment options for lumbar herniated disc I Dr. Dezső János Jeszenszky, PhD</a:t>
            </a:r>
            <a:endParaRPr lang="en-US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platzhalter 11"/>
          <p:cNvSpPr>
            <a:spLocks noGrp="1"/>
          </p:cNvSpPr>
          <p:nvPr>
            <p:ph type="body" sz="quarter" idx="18"/>
          </p:nvPr>
        </p:nvSpPr>
        <p:spPr>
          <a:xfrm>
            <a:off x="395291" y="548680"/>
            <a:ext cx="8353425" cy="120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tx2"/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0"/>
          </p:nvPr>
        </p:nvSpPr>
        <p:spPr>
          <a:xfrm>
            <a:off x="395541" y="1889079"/>
            <a:ext cx="8353175" cy="4417484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40655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B3D0757-69F5-4D6A-9DD4-2B5E671B46E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hu-HU"/>
              <a:t>Debrecen I 19th of November 2019 | Current surgical treatment options for lumbar herniated disc I Dr. Dezső János Jeszenszky, PhD</a:t>
            </a:r>
            <a:endParaRPr lang="en-US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platzhalter 11"/>
          <p:cNvSpPr>
            <a:spLocks noGrp="1"/>
          </p:cNvSpPr>
          <p:nvPr>
            <p:ph type="body" sz="quarter" idx="18"/>
          </p:nvPr>
        </p:nvSpPr>
        <p:spPr>
          <a:xfrm>
            <a:off x="395291" y="548680"/>
            <a:ext cx="8353425" cy="120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tx2"/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0"/>
          </p:nvPr>
        </p:nvSpPr>
        <p:spPr>
          <a:xfrm>
            <a:off x="395541" y="1889079"/>
            <a:ext cx="8353175" cy="4417484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68061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B3D0757-69F5-4D6A-9DD4-2B5E671B46E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hu-HU"/>
              <a:t>Debrecen I 19th of November 2019 | Current surgical treatment options for lumbar herniated disc I Dr. Dezső János Jeszenszky, PhD</a:t>
            </a:r>
            <a:endParaRPr lang="en-US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platzhalter 11"/>
          <p:cNvSpPr>
            <a:spLocks noGrp="1"/>
          </p:cNvSpPr>
          <p:nvPr>
            <p:ph type="body" sz="quarter" idx="18"/>
          </p:nvPr>
        </p:nvSpPr>
        <p:spPr>
          <a:xfrm>
            <a:off x="395291" y="548680"/>
            <a:ext cx="8353425" cy="120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tx2"/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0"/>
          </p:nvPr>
        </p:nvSpPr>
        <p:spPr>
          <a:xfrm>
            <a:off x="395541" y="1889079"/>
            <a:ext cx="8353175" cy="4417484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3538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2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/>
              <a:t>Mintacím szerkesztése</a:t>
            </a:r>
          </a:p>
        </p:txBody>
      </p:sp>
      <p:sp>
        <p:nvSpPr>
          <p:cNvPr id="4302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25" name="Rectangle 1037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6" name="Rectangle 103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5157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7" name="Rectangle 10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54750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F9A25C5-B577-42D2-9AAD-03374FD6C14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2" r:id="rId1"/>
    <p:sldLayoutId id="2147483701" r:id="rId2"/>
    <p:sldLayoutId id="2147483703" r:id="rId3"/>
    <p:sldLayoutId id="2147483704" r:id="rId4"/>
    <p:sldLayoutId id="2147483705" r:id="rId5"/>
    <p:sldLayoutId id="2147483707" r:id="rId6"/>
    <p:sldLayoutId id="2147483708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0.wav"/><Relationship Id="rId5" Type="http://schemas.openxmlformats.org/officeDocument/2006/relationships/image" Target="../media/image1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5.wav"/><Relationship Id="rId5" Type="http://schemas.openxmlformats.org/officeDocument/2006/relationships/image" Target="../media/image1.pn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6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7.wav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8.wav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9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0.wav"/><Relationship Id="rId5" Type="http://schemas.openxmlformats.org/officeDocument/2006/relationships/image" Target="../media/image1.pn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1.wav"/><Relationship Id="rId5" Type="http://schemas.openxmlformats.org/officeDocument/2006/relationships/image" Target="../media/image1.pn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2.wav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3.wav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4.wav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5.wav"/><Relationship Id="rId6" Type="http://schemas.openxmlformats.org/officeDocument/2006/relationships/image" Target="../media/image1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6.wav"/><Relationship Id="rId5" Type="http://schemas.openxmlformats.org/officeDocument/2006/relationships/image" Target="../media/image1.pn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7.wav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8.wav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9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1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0.wav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1.wav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2.wav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3.wav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4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5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6.wav"/><Relationship Id="rId5" Type="http://schemas.openxmlformats.org/officeDocument/2006/relationships/image" Target="../media/image1.png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46.png"/><Relationship Id="rId2" Type="http://schemas.microsoft.com/office/2007/relationships/media" Target="../media/media1.mp4"/><Relationship Id="rId1" Type="http://schemas.openxmlformats.org/officeDocument/2006/relationships/audio" Target="../media/audio37.wav"/><Relationship Id="rId6" Type="http://schemas.openxmlformats.org/officeDocument/2006/relationships/image" Target="../media/image1.png"/><Relationship Id="rId5" Type="http://schemas.openxmlformats.org/officeDocument/2006/relationships/image" Target="../media/image45.jpeg"/><Relationship Id="rId4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8.wav"/><Relationship Id="rId6" Type="http://schemas.openxmlformats.org/officeDocument/2006/relationships/image" Target="../media/image1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9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4.wav"/><Relationship Id="rId6" Type="http://schemas.openxmlformats.org/officeDocument/2006/relationships/image" Target="../media/image1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0.wav"/><Relationship Id="rId5" Type="http://schemas.openxmlformats.org/officeDocument/2006/relationships/image" Target="../media/image1.png"/><Relationship Id="rId4" Type="http://schemas.openxmlformats.org/officeDocument/2006/relationships/image" Target="../media/image5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2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3.wav"/><Relationship Id="rId5" Type="http://schemas.openxmlformats.org/officeDocument/2006/relationships/image" Target="../media/image1.png"/><Relationship Id="rId4" Type="http://schemas.openxmlformats.org/officeDocument/2006/relationships/image" Target="../media/image5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4.wav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5.wav"/><Relationship Id="rId5" Type="http://schemas.openxmlformats.org/officeDocument/2006/relationships/image" Target="../media/image1.png"/><Relationship Id="rId4" Type="http://schemas.openxmlformats.org/officeDocument/2006/relationships/image" Target="../media/image5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6.wav"/><Relationship Id="rId6" Type="http://schemas.openxmlformats.org/officeDocument/2006/relationships/image" Target="../media/image1.pn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7.wav"/><Relationship Id="rId6" Type="http://schemas.openxmlformats.org/officeDocument/2006/relationships/image" Target="../media/image1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8.wav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9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audio" Target="../media/audio5.wav"/><Relationship Id="rId5" Type="http://schemas.openxmlformats.org/officeDocument/2006/relationships/image" Target="../media/image1.png"/><Relationship Id="rId4" Type="http://schemas.openxmlformats.org/officeDocument/2006/relationships/image" Target="../media/image9.tif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0.wav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1.wav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2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3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4.wav"/><Relationship Id="rId5" Type="http://schemas.openxmlformats.org/officeDocument/2006/relationships/image" Target="../media/image70.png"/><Relationship Id="rId4" Type="http://schemas.openxmlformats.org/officeDocument/2006/relationships/image" Target="../media/image6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5.wav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6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7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8.wav"/><Relationship Id="rId5" Type="http://schemas.openxmlformats.org/officeDocument/2006/relationships/image" Target="../media/image78.png"/><Relationship Id="rId4" Type="http://schemas.openxmlformats.org/officeDocument/2006/relationships/image" Target="../media/image77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9.wav"/><Relationship Id="rId6" Type="http://schemas.openxmlformats.org/officeDocument/2006/relationships/image" Target="../media/image82.pn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6.wav"/><Relationship Id="rId6" Type="http://schemas.openxmlformats.org/officeDocument/2006/relationships/image" Target="../media/image1.png"/><Relationship Id="rId5" Type="http://schemas.openxmlformats.org/officeDocument/2006/relationships/image" Target="../media/image11.tiff"/><Relationship Id="rId4" Type="http://schemas.openxmlformats.org/officeDocument/2006/relationships/image" Target="../media/image10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60.wav"/><Relationship Id="rId4" Type="http://schemas.openxmlformats.org/officeDocument/2006/relationships/image" Target="../media/image8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8.wav"/><Relationship Id="rId6" Type="http://schemas.openxmlformats.org/officeDocument/2006/relationships/image" Target="../media/image1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9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692275" y="1817688"/>
            <a:ext cx="4735513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sz="4000" b="1">
                <a:solidFill>
                  <a:srgbClr val="FFFF00"/>
                </a:solidFill>
                <a:latin typeface="Arial" charset="0"/>
              </a:rPr>
              <a:t>         Gerinc</a:t>
            </a:r>
          </a:p>
          <a:p>
            <a:endParaRPr lang="hu-HU" b="1">
              <a:solidFill>
                <a:srgbClr val="FFFF00"/>
              </a:solidFill>
              <a:latin typeface="Arial" charset="0"/>
            </a:endParaRPr>
          </a:p>
          <a:p>
            <a:r>
              <a:rPr lang="hu-HU" b="1">
                <a:solidFill>
                  <a:srgbClr val="FFFF00"/>
                </a:solidFill>
                <a:latin typeface="Arial" charset="0"/>
              </a:rPr>
              <a:t>degeneratív betegségei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500298" y="4286256"/>
            <a:ext cx="330353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dirty="0">
                <a:solidFill>
                  <a:srgbClr val="FFFF00"/>
                </a:solidFill>
                <a:latin typeface="Arial" charset="0"/>
              </a:rPr>
              <a:t>Tantermi előadás</a:t>
            </a:r>
          </a:p>
          <a:p>
            <a:r>
              <a:rPr lang="hu-HU" sz="2000" dirty="0" err="1">
                <a:solidFill>
                  <a:srgbClr val="FFFF00"/>
                </a:solidFill>
                <a:latin typeface="Arial" charset="0"/>
              </a:rPr>
              <a:t>Dr</a:t>
            </a:r>
            <a:r>
              <a:rPr lang="hu-HU" sz="2000" dirty="0">
                <a:solidFill>
                  <a:srgbClr val="FFFF00"/>
                </a:solidFill>
                <a:latin typeface="Arial" charset="0"/>
              </a:rPr>
              <a:t> Szendrői Miklós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9809163" y="271463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928662" y="592933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0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905000"/>
            <a:ext cx="4572000" cy="304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03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2250" y="457200"/>
            <a:ext cx="4067175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6572264" y="5715016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2910" y="857232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hu-HU" sz="5400" dirty="0" err="1">
                <a:solidFill>
                  <a:srgbClr val="FFFF00"/>
                </a:solidFill>
                <a:latin typeface="Garamond" pitchFamily="18" charset="0"/>
              </a:rPr>
              <a:t>Degeneratív</a:t>
            </a:r>
            <a:r>
              <a:rPr lang="hu-HU" sz="5400" dirty="0">
                <a:solidFill>
                  <a:srgbClr val="FFFF00"/>
                </a:solidFill>
                <a:latin typeface="Garamond" pitchFamily="18" charset="0"/>
              </a:rPr>
              <a:t> gerinc- betegségek</a:t>
            </a:r>
            <a:br>
              <a:rPr lang="hu-HU" dirty="0">
                <a:solidFill>
                  <a:srgbClr val="FFFF00"/>
                </a:solidFill>
                <a:latin typeface="Garamond" pitchFamily="18" charset="0"/>
              </a:rPr>
            </a:br>
            <a:endParaRPr lang="hu-HU" dirty="0">
              <a:solidFill>
                <a:srgbClr val="FFFF00"/>
              </a:solidFill>
              <a:latin typeface="Garamond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357158" y="2071678"/>
            <a:ext cx="842269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srgbClr val="FFFF00"/>
                </a:solidFill>
              </a:rPr>
              <a:t>Epidemiológia:</a:t>
            </a:r>
          </a:p>
          <a:p>
            <a:r>
              <a:rPr lang="hu-HU" dirty="0" err="1">
                <a:solidFill>
                  <a:srgbClr val="FFFF00"/>
                </a:solidFill>
              </a:rPr>
              <a:t>-egyik</a:t>
            </a:r>
            <a:r>
              <a:rPr lang="hu-HU" dirty="0">
                <a:solidFill>
                  <a:srgbClr val="FFFF00"/>
                </a:solidFill>
              </a:rPr>
              <a:t> leggyakoribb ortopédiai betegség</a:t>
            </a:r>
          </a:p>
          <a:p>
            <a:r>
              <a:rPr lang="hu-HU" dirty="0">
                <a:solidFill>
                  <a:srgbClr val="FFFF00"/>
                </a:solidFill>
              </a:rPr>
              <a:t>-USA (2002 adat): egészségügyi ellátást igénylő</a:t>
            </a:r>
          </a:p>
          <a:p>
            <a:r>
              <a:rPr lang="hu-HU" dirty="0">
                <a:solidFill>
                  <a:srgbClr val="FFFF00"/>
                </a:solidFill>
              </a:rPr>
              <a:t> betegségeknél 3. hely</a:t>
            </a:r>
          </a:p>
          <a:p>
            <a:r>
              <a:rPr lang="hu-HU" dirty="0" err="1">
                <a:solidFill>
                  <a:srgbClr val="FFFF00"/>
                </a:solidFill>
              </a:rPr>
              <a:t>-táppénzes</a:t>
            </a:r>
            <a:r>
              <a:rPr lang="hu-HU" dirty="0">
                <a:solidFill>
                  <a:srgbClr val="FFFF00"/>
                </a:solidFill>
              </a:rPr>
              <a:t> napok száma alapján első tíz </a:t>
            </a:r>
            <a:r>
              <a:rPr lang="hu-HU" dirty="0" err="1">
                <a:solidFill>
                  <a:srgbClr val="FFFF00"/>
                </a:solidFill>
              </a:rPr>
              <a:t>bet</a:t>
            </a:r>
            <a:r>
              <a:rPr lang="hu-HU" dirty="0">
                <a:solidFill>
                  <a:srgbClr val="FFFF00"/>
                </a:solidFill>
              </a:rPr>
              <a:t>. között</a:t>
            </a:r>
          </a:p>
          <a:p>
            <a:endParaRPr lang="hu-HU" dirty="0">
              <a:solidFill>
                <a:srgbClr val="FFFF00"/>
              </a:solidFill>
            </a:endParaRPr>
          </a:p>
          <a:p>
            <a:r>
              <a:rPr lang="hu-HU" b="1" dirty="0">
                <a:solidFill>
                  <a:srgbClr val="FFFF00"/>
                </a:solidFill>
              </a:rPr>
              <a:t>Tünetek:</a:t>
            </a:r>
            <a:r>
              <a:rPr lang="hu-HU" dirty="0">
                <a:solidFill>
                  <a:srgbClr val="FFFF00"/>
                </a:solidFill>
              </a:rPr>
              <a:t> gerinc eredetű fájdalom</a:t>
            </a:r>
          </a:p>
          <a:p>
            <a:r>
              <a:rPr lang="hu-HU" dirty="0">
                <a:solidFill>
                  <a:srgbClr val="FFFF00"/>
                </a:solidFill>
              </a:rPr>
              <a:t> idegrendszeri tünetek (</a:t>
            </a:r>
            <a:r>
              <a:rPr lang="hu-HU" dirty="0" err="1">
                <a:solidFill>
                  <a:srgbClr val="FFFF00"/>
                </a:solidFill>
              </a:rPr>
              <a:t>paresthesia</a:t>
            </a:r>
            <a:r>
              <a:rPr lang="hu-HU" dirty="0">
                <a:solidFill>
                  <a:srgbClr val="FFFF00"/>
                </a:solidFill>
              </a:rPr>
              <a:t>, izomfunkció,</a:t>
            </a:r>
          </a:p>
          <a:p>
            <a:r>
              <a:rPr lang="hu-HU" dirty="0">
                <a:solidFill>
                  <a:srgbClr val="FFFF00"/>
                </a:solidFill>
              </a:rPr>
              <a:t>                                    reflexeltérések 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7572396" y="1785926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219377" y="1928802"/>
            <a:ext cx="8924623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srgbClr val="FFFF00"/>
                </a:solidFill>
              </a:rPr>
              <a:t>Okok:</a:t>
            </a:r>
            <a:r>
              <a:rPr lang="hu-HU" dirty="0">
                <a:solidFill>
                  <a:srgbClr val="FFFF00"/>
                </a:solidFill>
              </a:rPr>
              <a:t> társadalom elöregedése</a:t>
            </a:r>
          </a:p>
          <a:p>
            <a:r>
              <a:rPr lang="hu-HU" dirty="0">
                <a:solidFill>
                  <a:srgbClr val="FFFF00"/>
                </a:solidFill>
              </a:rPr>
              <a:t>           elhízás</a:t>
            </a:r>
          </a:p>
          <a:p>
            <a:r>
              <a:rPr lang="hu-HU" dirty="0">
                <a:solidFill>
                  <a:srgbClr val="FFFF00"/>
                </a:solidFill>
              </a:rPr>
              <a:t>           helytelen életvitel (mozgásszegénység vagy</a:t>
            </a:r>
          </a:p>
          <a:p>
            <a:r>
              <a:rPr lang="hu-HU" dirty="0">
                <a:solidFill>
                  <a:srgbClr val="FFFF00"/>
                </a:solidFill>
              </a:rPr>
              <a:t>           túlzott mozgás</a:t>
            </a:r>
          </a:p>
          <a:p>
            <a:r>
              <a:rPr lang="hu-HU" dirty="0">
                <a:solidFill>
                  <a:srgbClr val="FFFF00"/>
                </a:solidFill>
              </a:rPr>
              <a:t>           genetikai tényezők: porc és </a:t>
            </a:r>
            <a:r>
              <a:rPr lang="hu-HU" dirty="0" err="1">
                <a:solidFill>
                  <a:srgbClr val="FFFF00"/>
                </a:solidFill>
              </a:rPr>
              <a:t>intervertebralis</a:t>
            </a:r>
            <a:endParaRPr lang="hu-HU" dirty="0">
              <a:solidFill>
                <a:srgbClr val="FFFF00"/>
              </a:solidFill>
            </a:endParaRPr>
          </a:p>
          <a:p>
            <a:r>
              <a:rPr lang="hu-HU" dirty="0">
                <a:solidFill>
                  <a:srgbClr val="FFFF00"/>
                </a:solidFill>
              </a:rPr>
              <a:t>           struktúrák anyagcsere-, biokémiai folyamatainak</a:t>
            </a:r>
          </a:p>
          <a:p>
            <a:r>
              <a:rPr lang="hu-HU" dirty="0">
                <a:solidFill>
                  <a:srgbClr val="FFFF00"/>
                </a:solidFill>
              </a:rPr>
              <a:t>           változása</a:t>
            </a:r>
          </a:p>
        </p:txBody>
      </p:sp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6786578" y="592933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714348" y="357166"/>
            <a:ext cx="708719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dirty="0">
                <a:solidFill>
                  <a:srgbClr val="FFFF00"/>
                </a:solidFill>
                <a:latin typeface="Arial" charset="0"/>
              </a:rPr>
              <a:t>Alsó ágyéki fájdalom </a:t>
            </a:r>
          </a:p>
          <a:p>
            <a:r>
              <a:rPr lang="hu-HU" dirty="0">
                <a:solidFill>
                  <a:srgbClr val="FFFF00"/>
                </a:solidFill>
                <a:latin typeface="Arial" charset="0"/>
              </a:rPr>
              <a:t>differenciáldiagnosztikai vonatkozásai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592138" y="1431925"/>
            <a:ext cx="822801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Nem mozgásszervi okok:</a:t>
            </a: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                                        Vírusinfekció, influenza,</a:t>
            </a: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                                        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Rheumás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myalgia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adnexitis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,</a:t>
            </a: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                                         Nőgyógyászati (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adnexitis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, stb.)                  </a:t>
            </a: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                                         vesekövesség,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pyelonephritis</a:t>
            </a:r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                                        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pancreatitis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, krónikus                                 </a:t>
            </a: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                                         gyomorfekély,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prostatitis</a:t>
            </a:r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                                        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diverticulitis</a:t>
            </a:r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Egyéb ortopédiai megbetegedés:</a:t>
            </a: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              M.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Bechterew</a:t>
            </a:r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             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spondylitis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,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spondylodiscitis</a:t>
            </a:r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             osteoporosis,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osteomalatia</a:t>
            </a:r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             trauma,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csigolyametastasisok</a:t>
            </a:r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endParaRPr lang="hu-HU" sz="24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9267825" y="29146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1800">
              <a:latin typeface="Arial" charset="0"/>
            </a:endParaRP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1428728" y="328612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9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214313" y="571500"/>
            <a:ext cx="59234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dirty="0">
                <a:solidFill>
                  <a:srgbClr val="FFFF00"/>
                </a:solidFill>
                <a:latin typeface="Arial" charset="0"/>
              </a:rPr>
              <a:t> Ágyéki gerinc eredetű fájdalom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9267825" y="29146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1800">
              <a:latin typeface="Arial" charset="0"/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00025" y="1500188"/>
            <a:ext cx="901240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Csigolyák fejlődési rendellenességei /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spondylolysis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,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-olithesis</a:t>
            </a:r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Csigolyatestek kisízületeinek blokádja</a:t>
            </a:r>
          </a:p>
          <a:p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Virusinfekció</a:t>
            </a:r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Túlzott fizikai igénybevétel</a:t>
            </a:r>
          </a:p>
          <a:p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Gerinc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degeneratív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betegségei- CANALIS SPINALIS STENOSIS</a:t>
            </a:r>
          </a:p>
          <a:p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-discus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hernia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,</a:t>
            </a: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-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polydiscopathia</a:t>
            </a:r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-spondylosis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,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spondylarthrosis</a:t>
            </a:r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-recessus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/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canalis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spinalis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/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stenosis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: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osteophyták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,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discus</a:t>
            </a:r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protrusio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,stb.</a:t>
            </a:r>
            <a:endParaRPr lang="hu-HU" sz="2400" b="1" dirty="0">
              <a:solidFill>
                <a:srgbClr val="FFFF00"/>
              </a:solidFill>
              <a:latin typeface="Arial" charset="0"/>
            </a:endParaRPr>
          </a:p>
          <a:p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endParaRPr lang="hu-HU" sz="24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4408488" y="28733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 sz="1800">
              <a:latin typeface="Arial" charset="0"/>
            </a:endParaRPr>
          </a:p>
        </p:txBody>
      </p:sp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8215338" y="6072206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ildergebnis für lumbar disc rupture aaos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428604"/>
            <a:ext cx="5101433" cy="571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ußzeilenplatzhalter 3"/>
          <p:cNvSpPr>
            <a:spLocks noGrp="1"/>
          </p:cNvSpPr>
          <p:nvPr>
            <p:ph type="ftr" sz="quarter" idx="17"/>
          </p:nvPr>
        </p:nvSpPr>
        <p:spPr>
          <a:xfrm>
            <a:off x="4139952" y="6597353"/>
            <a:ext cx="4464496" cy="243417"/>
          </a:xfrm>
        </p:spPr>
        <p:txBody>
          <a:bodyPr/>
          <a:lstStyle/>
          <a:p>
            <a:r>
              <a:rPr lang="hu-HU" dirty="0">
                <a:solidFill>
                  <a:schemeClr val="tx2"/>
                </a:solidFill>
              </a:rPr>
              <a:t>Jeszenszky </a:t>
            </a:r>
            <a:r>
              <a:rPr lang="hu-HU" dirty="0" err="1">
                <a:solidFill>
                  <a:schemeClr val="tx2"/>
                </a:solidFill>
              </a:rPr>
              <a:t>dr</a:t>
            </a:r>
            <a:r>
              <a:rPr lang="hu-HU" dirty="0">
                <a:solidFill>
                  <a:schemeClr val="tx2"/>
                </a:solidFill>
              </a:rPr>
              <a:t> szívességéből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285852" y="1142984"/>
            <a:ext cx="23649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>
                <a:solidFill>
                  <a:schemeClr val="bg2"/>
                </a:solidFill>
              </a:rPr>
              <a:t>Discus</a:t>
            </a:r>
            <a:r>
              <a:rPr lang="hu-HU" dirty="0">
                <a:solidFill>
                  <a:schemeClr val="bg2"/>
                </a:solidFill>
              </a:rPr>
              <a:t> </a:t>
            </a:r>
            <a:r>
              <a:rPr lang="hu-HU" dirty="0" err="1">
                <a:solidFill>
                  <a:schemeClr val="bg2"/>
                </a:solidFill>
              </a:rPr>
              <a:t>hernia</a:t>
            </a:r>
            <a:endParaRPr lang="hu-HU" dirty="0">
              <a:solidFill>
                <a:schemeClr val="bg2"/>
              </a:solidFill>
            </a:endParaRPr>
          </a:p>
        </p:txBody>
      </p:sp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7429520" y="4786322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6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 sz="quarter"/>
          </p:nvPr>
        </p:nvSpPr>
        <p:spPr>
          <a:xfrm>
            <a:off x="642938" y="142875"/>
            <a:ext cx="7772400" cy="1920875"/>
          </a:xfrm>
        </p:spPr>
        <p:txBody>
          <a:bodyPr/>
          <a:lstStyle/>
          <a:p>
            <a:pPr>
              <a:defRPr/>
            </a:pPr>
            <a:r>
              <a:rPr lang="hu-HU" sz="4000" dirty="0" err="1">
                <a:solidFill>
                  <a:srgbClr val="FFFF00"/>
                </a:solidFill>
              </a:rPr>
              <a:t>Discus</a:t>
            </a:r>
            <a:r>
              <a:rPr lang="hu-HU" sz="4000" dirty="0">
                <a:solidFill>
                  <a:srgbClr val="FFFF00"/>
                </a:solidFill>
              </a:rPr>
              <a:t> </a:t>
            </a:r>
            <a:r>
              <a:rPr lang="hu-HU" sz="4000" dirty="0" err="1">
                <a:solidFill>
                  <a:srgbClr val="FFFF00"/>
                </a:solidFill>
              </a:rPr>
              <a:t>hernia</a:t>
            </a:r>
            <a:endParaRPr lang="hu-HU" sz="4000" dirty="0">
              <a:solidFill>
                <a:srgbClr val="FFFF0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sz="quarter" idx="1"/>
          </p:nvPr>
        </p:nvSpPr>
        <p:spPr>
          <a:xfrm>
            <a:off x="500062" y="1571625"/>
            <a:ext cx="8286780" cy="1752600"/>
          </a:xfrm>
        </p:spPr>
        <p:txBody>
          <a:bodyPr/>
          <a:lstStyle/>
          <a:p>
            <a:pPr algn="l">
              <a:defRPr/>
            </a:pPr>
            <a:r>
              <a:rPr lang="hu-HU" b="1" dirty="0" err="1">
                <a:solidFill>
                  <a:srgbClr val="FFFF00"/>
                </a:solidFill>
              </a:rPr>
              <a:t>Patomechanizmus</a:t>
            </a:r>
            <a:r>
              <a:rPr lang="hu-HU" sz="2800" b="1" dirty="0">
                <a:solidFill>
                  <a:srgbClr val="FFFF00"/>
                </a:solidFill>
              </a:rPr>
              <a:t>: </a:t>
            </a:r>
            <a:r>
              <a:rPr lang="hu-HU" sz="2800" dirty="0">
                <a:solidFill>
                  <a:srgbClr val="FFFF00"/>
                </a:solidFill>
              </a:rPr>
              <a:t>csigolya</a:t>
            </a:r>
            <a:r>
              <a:rPr lang="hu-HU" sz="2800" b="1" dirty="0">
                <a:solidFill>
                  <a:srgbClr val="FFFF00"/>
                </a:solidFill>
              </a:rPr>
              <a:t> </a:t>
            </a:r>
            <a:r>
              <a:rPr lang="hu-HU" sz="2800" dirty="0">
                <a:solidFill>
                  <a:srgbClr val="FFFF00"/>
                </a:solidFill>
              </a:rPr>
              <a:t>porcos véglemez degenerációja (</a:t>
            </a:r>
            <a:r>
              <a:rPr lang="hu-HU" sz="2800" dirty="0" err="1">
                <a:solidFill>
                  <a:srgbClr val="FFFF00"/>
                </a:solidFill>
              </a:rPr>
              <a:t>necrosis</a:t>
            </a:r>
            <a:r>
              <a:rPr lang="hu-HU" sz="2800" dirty="0">
                <a:solidFill>
                  <a:srgbClr val="FFFF00"/>
                </a:solidFill>
              </a:rPr>
              <a:t>,</a:t>
            </a:r>
            <a:r>
              <a:rPr lang="hu-HU" sz="2800" dirty="0" err="1">
                <a:solidFill>
                  <a:srgbClr val="FFFF00"/>
                </a:solidFill>
              </a:rPr>
              <a:t>mikrofracturák</a:t>
            </a:r>
            <a:r>
              <a:rPr lang="hu-HU" sz="2800" dirty="0">
                <a:solidFill>
                  <a:srgbClr val="FFFF00"/>
                </a:solidFill>
              </a:rPr>
              <a:t>)</a:t>
            </a:r>
          </a:p>
          <a:p>
            <a:pPr algn="l">
              <a:defRPr/>
            </a:pPr>
            <a:r>
              <a:rPr lang="hu-HU" sz="2800" dirty="0" err="1">
                <a:solidFill>
                  <a:srgbClr val="FFFF00"/>
                </a:solidFill>
              </a:rPr>
              <a:t>-nucleus</a:t>
            </a:r>
            <a:r>
              <a:rPr lang="hu-HU" sz="2800" dirty="0">
                <a:solidFill>
                  <a:srgbClr val="FFFF00"/>
                </a:solidFill>
              </a:rPr>
              <a:t> </a:t>
            </a:r>
            <a:r>
              <a:rPr lang="hu-HU" sz="2800" dirty="0" err="1">
                <a:solidFill>
                  <a:srgbClr val="FFFF00"/>
                </a:solidFill>
              </a:rPr>
              <a:t>pulposus</a:t>
            </a:r>
            <a:r>
              <a:rPr lang="hu-HU" sz="2800" dirty="0">
                <a:solidFill>
                  <a:srgbClr val="FFFF00"/>
                </a:solidFill>
              </a:rPr>
              <a:t> dehidratációja</a:t>
            </a:r>
          </a:p>
          <a:p>
            <a:pPr algn="l">
              <a:defRPr/>
            </a:pPr>
            <a:r>
              <a:rPr lang="hu-HU" sz="2800" dirty="0" err="1">
                <a:solidFill>
                  <a:srgbClr val="FFFF00"/>
                </a:solidFill>
              </a:rPr>
              <a:t>-patológiás</a:t>
            </a:r>
            <a:r>
              <a:rPr lang="hu-HU" sz="2800" dirty="0">
                <a:solidFill>
                  <a:srgbClr val="FFFF00"/>
                </a:solidFill>
              </a:rPr>
              <a:t> mozgások a horizontális síkban</a:t>
            </a:r>
          </a:p>
          <a:p>
            <a:pPr algn="l">
              <a:buFontTx/>
              <a:buChar char="-"/>
              <a:defRPr/>
            </a:pPr>
            <a:r>
              <a:rPr lang="hu-HU" sz="2800" dirty="0" err="1">
                <a:solidFill>
                  <a:srgbClr val="FFFF00"/>
                </a:solidFill>
              </a:rPr>
              <a:t>Anulus</a:t>
            </a:r>
            <a:r>
              <a:rPr lang="hu-HU" sz="2800" dirty="0">
                <a:solidFill>
                  <a:srgbClr val="FFFF00"/>
                </a:solidFill>
              </a:rPr>
              <a:t> </a:t>
            </a:r>
            <a:r>
              <a:rPr lang="hu-HU" sz="2800" dirty="0" err="1">
                <a:solidFill>
                  <a:srgbClr val="FFFF00"/>
                </a:solidFill>
              </a:rPr>
              <a:t>fibrosuson</a:t>
            </a:r>
            <a:r>
              <a:rPr lang="hu-HU" sz="2800" dirty="0">
                <a:solidFill>
                  <a:srgbClr val="FFFF00"/>
                </a:solidFill>
              </a:rPr>
              <a:t> szakadások, porckorong </a:t>
            </a:r>
            <a:r>
              <a:rPr lang="hu-HU" sz="2800" dirty="0" err="1">
                <a:solidFill>
                  <a:srgbClr val="FFFF00"/>
                </a:solidFill>
              </a:rPr>
              <a:t>előboltosulása</a:t>
            </a:r>
            <a:r>
              <a:rPr lang="hu-HU" sz="2800" dirty="0">
                <a:solidFill>
                  <a:srgbClr val="FFFF00"/>
                </a:solidFill>
              </a:rPr>
              <a:t>, </a:t>
            </a:r>
          </a:p>
          <a:p>
            <a:pPr algn="l">
              <a:buFontTx/>
              <a:buChar char="-"/>
              <a:defRPr/>
            </a:pPr>
            <a:r>
              <a:rPr lang="hu-HU" sz="2800" b="1" dirty="0" err="1">
                <a:solidFill>
                  <a:srgbClr val="FFFF00"/>
                </a:solidFill>
              </a:rPr>
              <a:t>Biomechanikai</a:t>
            </a:r>
            <a:r>
              <a:rPr lang="hu-HU" sz="2800" b="1" dirty="0">
                <a:solidFill>
                  <a:srgbClr val="FFFF00"/>
                </a:solidFill>
              </a:rPr>
              <a:t> folyamatok</a:t>
            </a:r>
            <a:r>
              <a:rPr lang="hu-HU" sz="2800" dirty="0">
                <a:solidFill>
                  <a:srgbClr val="FFFF00"/>
                </a:solidFill>
              </a:rPr>
              <a:t>: degradációs enzimek és gyulladásos </a:t>
            </a:r>
            <a:r>
              <a:rPr lang="hu-HU" sz="2800" dirty="0" err="1">
                <a:solidFill>
                  <a:srgbClr val="FFFF00"/>
                </a:solidFill>
              </a:rPr>
              <a:t>citokinek</a:t>
            </a:r>
            <a:r>
              <a:rPr lang="hu-HU" sz="2800" dirty="0">
                <a:solidFill>
                  <a:srgbClr val="FFFF00"/>
                </a:solidFill>
              </a:rPr>
              <a:t> felszaporodása  (</a:t>
            </a:r>
            <a:r>
              <a:rPr lang="hu-HU" sz="2800" dirty="0" err="1">
                <a:solidFill>
                  <a:srgbClr val="FFFF00"/>
                </a:solidFill>
              </a:rPr>
              <a:t>matrix</a:t>
            </a:r>
            <a:r>
              <a:rPr lang="hu-HU" sz="2800" dirty="0">
                <a:solidFill>
                  <a:srgbClr val="FFFF00"/>
                </a:solidFill>
              </a:rPr>
              <a:t> </a:t>
            </a:r>
            <a:r>
              <a:rPr lang="hu-HU" sz="2800" dirty="0" err="1">
                <a:solidFill>
                  <a:srgbClr val="FFFF00"/>
                </a:solidFill>
              </a:rPr>
              <a:t>metalloproteáz</a:t>
            </a:r>
            <a:r>
              <a:rPr lang="hu-HU" sz="2800" dirty="0">
                <a:solidFill>
                  <a:srgbClr val="FFFF00"/>
                </a:solidFill>
              </a:rPr>
              <a:t> 3, stb.)</a:t>
            </a:r>
          </a:p>
          <a:p>
            <a:pPr algn="l">
              <a:buFontTx/>
              <a:buChar char="-"/>
              <a:defRPr/>
            </a:pPr>
            <a:r>
              <a:rPr lang="hu-HU" sz="2800" dirty="0">
                <a:solidFill>
                  <a:srgbClr val="FFFF00"/>
                </a:solidFill>
              </a:rPr>
              <a:t>IL 1 és IL 6 növelik a </a:t>
            </a:r>
            <a:r>
              <a:rPr lang="hu-HU" sz="2800" dirty="0" err="1">
                <a:solidFill>
                  <a:srgbClr val="FFFF00"/>
                </a:solidFill>
              </a:rPr>
              <a:t>proteoglikánt</a:t>
            </a:r>
            <a:r>
              <a:rPr lang="hu-HU" sz="2800" dirty="0">
                <a:solidFill>
                  <a:srgbClr val="FFFF00"/>
                </a:solidFill>
              </a:rPr>
              <a:t> lebontó enzimek mennyiségét 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7643834" y="57148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9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hu-HU">
              <a:effectLst/>
              <a:latin typeface="Garamond" pitchFamily="18" charset="0"/>
            </a:endParaRPr>
          </a:p>
        </p:txBody>
      </p:sp>
      <p:sp>
        <p:nvSpPr>
          <p:cNvPr id="18435" name="Rectangle 3" descr="DSCN4838"/>
          <p:cNvSpPr>
            <a:spLocks noGrp="1" noChangeAspect="1" noChangeArrowheads="1"/>
          </p:cNvSpPr>
          <p:nvPr isPhoto="1"/>
        </p:nvSpPr>
        <p:spPr bwMode="auto">
          <a:xfrm>
            <a:off x="2571736" y="1142984"/>
            <a:ext cx="3643323" cy="5283481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18436" name="Szövegdoboz 4"/>
          <p:cNvSpPr txBox="1">
            <a:spLocks noChangeArrowheads="1"/>
          </p:cNvSpPr>
          <p:nvPr/>
        </p:nvSpPr>
        <p:spPr bwMode="auto">
          <a:xfrm>
            <a:off x="1500188" y="285750"/>
            <a:ext cx="76898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A discus hernialisatio különböző stádiumai</a:t>
            </a: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7572396" y="492919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24-6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71546"/>
            <a:ext cx="5740400" cy="347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Szövegdoboz 2"/>
          <p:cNvSpPr txBox="1">
            <a:spLocks noChangeArrowheads="1"/>
          </p:cNvSpPr>
          <p:nvPr/>
        </p:nvSpPr>
        <p:spPr bwMode="auto">
          <a:xfrm>
            <a:off x="1071563" y="500063"/>
            <a:ext cx="38600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 dirty="0" err="1">
                <a:solidFill>
                  <a:srgbClr val="FFFF00"/>
                </a:solidFill>
              </a:rPr>
              <a:t>Discus</a:t>
            </a:r>
            <a:r>
              <a:rPr lang="hu-HU" b="1" dirty="0">
                <a:solidFill>
                  <a:srgbClr val="FFFF00"/>
                </a:solidFill>
              </a:rPr>
              <a:t> </a:t>
            </a:r>
            <a:r>
              <a:rPr lang="hu-HU" b="1" dirty="0" err="1">
                <a:solidFill>
                  <a:srgbClr val="FFFF00"/>
                </a:solidFill>
              </a:rPr>
              <a:t>hernia</a:t>
            </a:r>
            <a:r>
              <a:rPr lang="hu-HU" b="1" dirty="0">
                <a:solidFill>
                  <a:srgbClr val="FFFF00"/>
                </a:solidFill>
              </a:rPr>
              <a:t> formái</a:t>
            </a:r>
          </a:p>
        </p:txBody>
      </p:sp>
      <p:sp>
        <p:nvSpPr>
          <p:cNvPr id="4" name="Téglalap 3"/>
          <p:cNvSpPr/>
          <p:nvPr/>
        </p:nvSpPr>
        <p:spPr>
          <a:xfrm>
            <a:off x="357158" y="457200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b="1" dirty="0" err="1">
                <a:solidFill>
                  <a:srgbClr val="FFFF00"/>
                </a:solidFill>
              </a:rPr>
              <a:t>-Centralis</a:t>
            </a:r>
            <a:endParaRPr lang="hu-HU" b="1" dirty="0">
              <a:solidFill>
                <a:srgbClr val="FFFF00"/>
              </a:solidFill>
            </a:endParaRPr>
          </a:p>
          <a:p>
            <a:r>
              <a:rPr lang="hu-HU" b="1" dirty="0" err="1">
                <a:solidFill>
                  <a:srgbClr val="FFFF00"/>
                </a:solidFill>
              </a:rPr>
              <a:t>-Mediolateralis</a:t>
            </a:r>
            <a:endParaRPr lang="hu-HU" b="1" dirty="0">
              <a:solidFill>
                <a:srgbClr val="FFFF00"/>
              </a:solidFill>
            </a:endParaRPr>
          </a:p>
          <a:p>
            <a:r>
              <a:rPr lang="hu-HU" b="1" dirty="0" err="1">
                <a:solidFill>
                  <a:srgbClr val="FFFF00"/>
                </a:solidFill>
              </a:rPr>
              <a:t>-Foraminalis</a:t>
            </a:r>
            <a:endParaRPr lang="hu-HU" b="1" dirty="0">
              <a:solidFill>
                <a:srgbClr val="FFFF00"/>
              </a:solidFill>
            </a:endParaRPr>
          </a:p>
          <a:p>
            <a:r>
              <a:rPr lang="hu-HU" b="1" dirty="0" err="1">
                <a:solidFill>
                  <a:srgbClr val="FFFF00"/>
                </a:solidFill>
              </a:rPr>
              <a:t>-Extraforaminalis</a:t>
            </a:r>
            <a:endParaRPr lang="hu-HU" b="1" dirty="0">
              <a:solidFill>
                <a:srgbClr val="FFFF00"/>
              </a:solidFill>
            </a:endParaRP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7286644" y="564357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9267825" y="29146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1800">
              <a:latin typeface="Arial" charset="0"/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059113" y="908050"/>
            <a:ext cx="2667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dirty="0" err="1">
                <a:solidFill>
                  <a:srgbClr val="FFFF00"/>
                </a:solidFill>
                <a:latin typeface="Arial" charset="0"/>
              </a:rPr>
              <a:t>Discus</a:t>
            </a:r>
            <a:r>
              <a:rPr lang="hu-HU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dirty="0" err="1">
                <a:solidFill>
                  <a:srgbClr val="FFFF00"/>
                </a:solidFill>
                <a:latin typeface="Arial" charset="0"/>
              </a:rPr>
              <a:t>hernia</a:t>
            </a:r>
            <a:endParaRPr lang="hu-HU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6135688" y="10731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 sz="1800">
              <a:latin typeface="Arial" charset="0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663575" y="1719263"/>
            <a:ext cx="7771679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Életkor: felnőttkor betegsége</a:t>
            </a: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Gyakoriság: 1% körül</a:t>
            </a:r>
          </a:p>
          <a:p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1800" dirty="0">
                <a:latin typeface="Arial" charset="0"/>
              </a:rPr>
              <a:t> </a:t>
            </a:r>
            <a:r>
              <a:rPr lang="hu-HU" sz="2400" b="1" dirty="0">
                <a:solidFill>
                  <a:srgbClr val="FFFF00"/>
                </a:solidFill>
                <a:latin typeface="Arial" charset="0"/>
              </a:rPr>
              <a:t>Tünetek:</a:t>
            </a:r>
          </a:p>
          <a:p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-fájdalom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,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antalgiás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tartás</a:t>
            </a:r>
          </a:p>
          <a:p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-neurologiai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deficit: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areflexia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,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paresthesia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, izom bénulás</a:t>
            </a:r>
          </a:p>
          <a:p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b="1" dirty="0" err="1">
                <a:solidFill>
                  <a:srgbClr val="FFFF00"/>
                </a:solidFill>
                <a:latin typeface="Arial" charset="0"/>
              </a:rPr>
              <a:t>Cauda</a:t>
            </a:r>
            <a:r>
              <a:rPr lang="hu-HU" sz="2400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sz="2400" b="1" dirty="0" err="1">
                <a:solidFill>
                  <a:srgbClr val="FFFF00"/>
                </a:solidFill>
                <a:latin typeface="Arial" charset="0"/>
              </a:rPr>
              <a:t>equina</a:t>
            </a:r>
            <a:r>
              <a:rPr lang="hu-HU" sz="2400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szindróma:</a:t>
            </a:r>
          </a:p>
          <a:p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-fájdalmatlan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ischuria</a:t>
            </a:r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-perianalis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anaesthesia</a:t>
            </a:r>
            <a:endParaRPr lang="hu-HU" sz="2400" dirty="0">
              <a:solidFill>
                <a:srgbClr val="FFFF00"/>
              </a:solidFill>
              <a:latin typeface="Arial" charset="0"/>
            </a:endParaRPr>
          </a:p>
          <a:p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-súlyos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izomparesis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akár mindkét alsó végtagban</a:t>
            </a: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Ok: LII-III magasságban lévő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discus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sequestratio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,</a:t>
            </a:r>
          </a:p>
          <a:p>
            <a:r>
              <a:rPr lang="hu-HU" sz="2400" dirty="0">
                <a:solidFill>
                  <a:srgbClr val="FFFF00"/>
                </a:solidFill>
                <a:latin typeface="Arial" charset="0"/>
              </a:rPr>
              <a:t> teljes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myelon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kompressziója</a:t>
            </a:r>
          </a:p>
          <a:p>
            <a:endParaRPr lang="hu-HU" sz="24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1166813" y="49609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 sz="1800">
              <a:latin typeface="Arial" charset="0"/>
            </a:endParaRPr>
          </a:p>
        </p:txBody>
      </p:sp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7286644" y="2143116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0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928670"/>
            <a:ext cx="3654073" cy="552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0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571876"/>
            <a:ext cx="4257664" cy="2670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zövegdoboz 4"/>
          <p:cNvSpPr txBox="1"/>
          <p:nvPr/>
        </p:nvSpPr>
        <p:spPr>
          <a:xfrm>
            <a:off x="1000100" y="285728"/>
            <a:ext cx="56140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srgbClr val="FFFF00"/>
                </a:solidFill>
              </a:rPr>
              <a:t>Gerinc funkcionális anatómiája</a:t>
            </a:r>
          </a:p>
        </p:txBody>
      </p:sp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857224" y="207167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hu-HU">
              <a:effectLst/>
              <a:latin typeface="Garamond" pitchFamily="18" charset="0"/>
            </a:endParaRPr>
          </a:p>
        </p:txBody>
      </p:sp>
      <p:sp>
        <p:nvSpPr>
          <p:cNvPr id="17411" name="Rectangle 3" descr="DSCN4835"/>
          <p:cNvSpPr>
            <a:spLocks noGrp="1" noChangeAspect="1" noChangeArrowheads="1"/>
          </p:cNvSpPr>
          <p:nvPr isPhoto="1"/>
        </p:nvSpPr>
        <p:spPr bwMode="auto">
          <a:xfrm>
            <a:off x="611188" y="908050"/>
            <a:ext cx="2825750" cy="57785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17412" name="Rectangle 4" descr="DSCN4836"/>
          <p:cNvSpPr>
            <a:spLocks noGrp="1" noChangeAspect="1" noChangeArrowheads="1"/>
          </p:cNvSpPr>
          <p:nvPr isPhoto="1"/>
        </p:nvSpPr>
        <p:spPr bwMode="auto">
          <a:xfrm>
            <a:off x="4859338" y="981075"/>
            <a:ext cx="3792537" cy="5732463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17413" name="Szövegdoboz 4"/>
          <p:cNvSpPr txBox="1">
            <a:spLocks noChangeArrowheads="1"/>
          </p:cNvSpPr>
          <p:nvPr/>
        </p:nvSpPr>
        <p:spPr bwMode="auto">
          <a:xfrm>
            <a:off x="2500313" y="285750"/>
            <a:ext cx="46097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 dirty="0" err="1">
                <a:solidFill>
                  <a:srgbClr val="FFFF00"/>
                </a:solidFill>
              </a:rPr>
              <a:t>Fájdalom-antalgiás</a:t>
            </a:r>
            <a:r>
              <a:rPr lang="hu-HU" b="1" dirty="0">
                <a:solidFill>
                  <a:srgbClr val="FFFF00"/>
                </a:solidFill>
              </a:rPr>
              <a:t> tartás</a:t>
            </a:r>
          </a:p>
        </p:txBody>
      </p:sp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hu-HU">
              <a:effectLst/>
              <a:latin typeface="Garamond" pitchFamily="18" charset="0"/>
            </a:endParaRPr>
          </a:p>
        </p:txBody>
      </p:sp>
      <p:sp>
        <p:nvSpPr>
          <p:cNvPr id="105475" name="Rectangle 3"/>
          <p:cNvSpPr>
            <a:spLocks noGrp="1" noChangeAspect="1" noChangeArrowheads="1"/>
          </p:cNvSpPr>
          <p:nvPr isPhoto="1"/>
        </p:nvSpPr>
        <p:spPr bwMode="auto">
          <a:xfrm>
            <a:off x="357158" y="1214422"/>
            <a:ext cx="2776877" cy="5521345"/>
          </a:xfrm>
          <a:prstGeom prst="rect">
            <a:avLst/>
          </a:prstGeom>
          <a:blipFill dpi="0" rotWithShape="1">
            <a:blip r:embed="rId3"/>
            <a:srcRect/>
            <a:stretch>
              <a:fillRect r="-104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16390" name="Szövegdoboz 3"/>
          <p:cNvSpPr txBox="1">
            <a:spLocks noChangeArrowheads="1"/>
          </p:cNvSpPr>
          <p:nvPr/>
        </p:nvSpPr>
        <p:spPr bwMode="auto">
          <a:xfrm>
            <a:off x="2428875" y="214313"/>
            <a:ext cx="49916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 dirty="0" err="1">
                <a:solidFill>
                  <a:srgbClr val="FFFF00"/>
                </a:solidFill>
              </a:rPr>
              <a:t>Dermatomák</a:t>
            </a:r>
            <a:r>
              <a:rPr lang="hu-HU" b="1" dirty="0">
                <a:solidFill>
                  <a:srgbClr val="FFFF00"/>
                </a:solidFill>
              </a:rPr>
              <a:t> megjelenítése</a:t>
            </a:r>
          </a:p>
          <a:p>
            <a:r>
              <a:rPr lang="hu-HU" b="1" dirty="0" err="1">
                <a:solidFill>
                  <a:srgbClr val="FFFF00"/>
                </a:solidFill>
              </a:rPr>
              <a:t>Paresthesia</a:t>
            </a:r>
            <a:r>
              <a:rPr lang="hu-HU" b="1" dirty="0">
                <a:solidFill>
                  <a:srgbClr val="FFFF00"/>
                </a:solidFill>
              </a:rPr>
              <a:t> megítélése </a:t>
            </a:r>
          </a:p>
        </p:txBody>
      </p:sp>
      <p:pic>
        <p:nvPicPr>
          <p:cNvPr id="5" name="Picture 2" descr="Schmerzverteilung Bandscheibenvorf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1714488"/>
            <a:ext cx="2786082" cy="484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000496" y="364331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hu-HU">
              <a:effectLst/>
              <a:latin typeface="Garamond" pitchFamily="18" charset="0"/>
            </a:endParaRPr>
          </a:p>
        </p:txBody>
      </p:sp>
      <p:sp>
        <p:nvSpPr>
          <p:cNvPr id="22531" name="Rectangle 3" descr="DSCN4822"/>
          <p:cNvSpPr>
            <a:spLocks noGrp="1" noChangeAspect="1" noChangeArrowheads="1"/>
          </p:cNvSpPr>
          <p:nvPr isPhoto="1"/>
        </p:nvSpPr>
        <p:spPr bwMode="auto">
          <a:xfrm>
            <a:off x="1214414" y="1214422"/>
            <a:ext cx="6750050" cy="535463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22532" name="Szövegdoboz 3"/>
          <p:cNvSpPr txBox="1">
            <a:spLocks noChangeArrowheads="1"/>
          </p:cNvSpPr>
          <p:nvPr/>
        </p:nvSpPr>
        <p:spPr bwMode="auto">
          <a:xfrm>
            <a:off x="1643063" y="428625"/>
            <a:ext cx="58277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Mediolateralis DH CT felvételen</a:t>
            </a:r>
          </a:p>
        </p:txBody>
      </p:sp>
      <p:cxnSp>
        <p:nvCxnSpPr>
          <p:cNvPr id="6" name="Egyenes összekötő nyíllal 5"/>
          <p:cNvCxnSpPr/>
          <p:nvPr/>
        </p:nvCxnSpPr>
        <p:spPr>
          <a:xfrm rot="5400000" flipH="1" flipV="1">
            <a:off x="4857752" y="2928934"/>
            <a:ext cx="15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nyíllal 7"/>
          <p:cNvCxnSpPr/>
          <p:nvPr/>
        </p:nvCxnSpPr>
        <p:spPr>
          <a:xfrm rot="5400000" flipH="1" flipV="1">
            <a:off x="3893339" y="4107661"/>
            <a:ext cx="64294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nyíllal 9"/>
          <p:cNvCxnSpPr/>
          <p:nvPr/>
        </p:nvCxnSpPr>
        <p:spPr>
          <a:xfrm rot="16200000" flipV="1">
            <a:off x="4357686" y="4429132"/>
            <a:ext cx="857256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nyíllal 11"/>
          <p:cNvCxnSpPr/>
          <p:nvPr/>
        </p:nvCxnSpPr>
        <p:spPr>
          <a:xfrm rot="5400000">
            <a:off x="4893471" y="3321843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8429652" y="364331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24-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75" y="1857375"/>
            <a:ext cx="5399088" cy="452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Szövegdoboz 2"/>
          <p:cNvSpPr txBox="1">
            <a:spLocks noChangeArrowheads="1"/>
          </p:cNvSpPr>
          <p:nvPr/>
        </p:nvSpPr>
        <p:spPr bwMode="auto">
          <a:xfrm>
            <a:off x="1214438" y="500063"/>
            <a:ext cx="7796212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DH megjelenése mint kiesés a myelográfiás</a:t>
            </a:r>
          </a:p>
          <a:p>
            <a:r>
              <a:rPr lang="hu-HU" b="1">
                <a:solidFill>
                  <a:srgbClr val="FFFF00"/>
                </a:solidFill>
              </a:rPr>
              <a:t>röntgenfelvételen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8001024" y="414338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hu-HU">
              <a:effectLst/>
              <a:latin typeface="Garamond" pitchFamily="18" charset="0"/>
            </a:endParaRPr>
          </a:p>
        </p:txBody>
      </p:sp>
      <p:sp>
        <p:nvSpPr>
          <p:cNvPr id="20483" name="Rectangle 3" descr="DSCN4830"/>
          <p:cNvSpPr>
            <a:spLocks noGrp="1" noChangeAspect="1" noChangeArrowheads="1"/>
          </p:cNvSpPr>
          <p:nvPr isPhoto="1"/>
        </p:nvSpPr>
        <p:spPr bwMode="auto">
          <a:xfrm>
            <a:off x="1158875" y="1357313"/>
            <a:ext cx="7183438" cy="55006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20484" name="Szövegdoboz 3"/>
          <p:cNvSpPr txBox="1">
            <a:spLocks noChangeArrowheads="1"/>
          </p:cNvSpPr>
          <p:nvPr/>
        </p:nvSpPr>
        <p:spPr bwMode="auto">
          <a:xfrm>
            <a:off x="642910" y="428604"/>
            <a:ext cx="777591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 dirty="0" err="1">
                <a:solidFill>
                  <a:srgbClr val="FFFF00"/>
                </a:solidFill>
              </a:rPr>
              <a:t>Mediolateralis</a:t>
            </a:r>
            <a:r>
              <a:rPr lang="hu-HU" b="1" dirty="0">
                <a:solidFill>
                  <a:srgbClr val="FFFF00"/>
                </a:solidFill>
              </a:rPr>
              <a:t> DH </a:t>
            </a:r>
            <a:r>
              <a:rPr lang="hu-HU" b="1" dirty="0" err="1">
                <a:solidFill>
                  <a:srgbClr val="FFFF00"/>
                </a:solidFill>
              </a:rPr>
              <a:t>horizontalisMR</a:t>
            </a:r>
            <a:r>
              <a:rPr lang="hu-HU" b="1" dirty="0">
                <a:solidFill>
                  <a:srgbClr val="FFFF00"/>
                </a:solidFill>
              </a:rPr>
              <a:t> felvétele</a:t>
            </a:r>
          </a:p>
        </p:txBody>
      </p:sp>
      <p:cxnSp>
        <p:nvCxnSpPr>
          <p:cNvPr id="6" name="Egyenes összekötő nyíllal 5"/>
          <p:cNvCxnSpPr/>
          <p:nvPr/>
        </p:nvCxnSpPr>
        <p:spPr>
          <a:xfrm rot="5400000">
            <a:off x="3893339" y="3607595"/>
            <a:ext cx="85725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nyíllal 7"/>
          <p:cNvCxnSpPr/>
          <p:nvPr/>
        </p:nvCxnSpPr>
        <p:spPr>
          <a:xfrm rot="5400000" flipH="1" flipV="1">
            <a:off x="3821901" y="4822041"/>
            <a:ext cx="100013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8572528" y="4714884"/>
            <a:ext cx="244475" cy="244475"/>
          </a:xfrm>
          <a:prstGeom prst="rect">
            <a:avLst/>
          </a:prstGeom>
        </p:spPr>
      </p:pic>
      <p:cxnSp>
        <p:nvCxnSpPr>
          <p:cNvPr id="10" name="Egyenes összekötő nyíllal 9"/>
          <p:cNvCxnSpPr/>
          <p:nvPr/>
        </p:nvCxnSpPr>
        <p:spPr>
          <a:xfrm rot="5400000" flipH="1" flipV="1">
            <a:off x="3428992" y="4714884"/>
            <a:ext cx="50006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nyíllal 11"/>
          <p:cNvCxnSpPr/>
          <p:nvPr/>
        </p:nvCxnSpPr>
        <p:spPr>
          <a:xfrm rot="5400000" flipH="1" flipV="1">
            <a:off x="3500430" y="4714884"/>
            <a:ext cx="57150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nyíllal 13"/>
          <p:cNvCxnSpPr/>
          <p:nvPr/>
        </p:nvCxnSpPr>
        <p:spPr>
          <a:xfrm rot="16200000" flipH="1">
            <a:off x="5036347" y="3464719"/>
            <a:ext cx="71438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nyíllal 15"/>
          <p:cNvCxnSpPr/>
          <p:nvPr/>
        </p:nvCxnSpPr>
        <p:spPr>
          <a:xfrm rot="16200000" flipH="1">
            <a:off x="5214942" y="3500438"/>
            <a:ext cx="57150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1053"/>
            <a:ext cx="2573852" cy="6690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1128172"/>
            <a:ext cx="4166183" cy="4108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ußzeilenplatzhalter 3"/>
          <p:cNvSpPr>
            <a:spLocks noGrp="1"/>
          </p:cNvSpPr>
          <p:nvPr>
            <p:ph type="ftr" sz="quarter" idx="17"/>
          </p:nvPr>
        </p:nvSpPr>
        <p:spPr>
          <a:xfrm>
            <a:off x="4139952" y="6597353"/>
            <a:ext cx="4464496" cy="243417"/>
          </a:xfrm>
        </p:spPr>
        <p:txBody>
          <a:bodyPr/>
          <a:lstStyle/>
          <a:p>
            <a:r>
              <a:rPr lang="hu-HU" dirty="0">
                <a:solidFill>
                  <a:schemeClr val="tx2"/>
                </a:solidFill>
              </a:rPr>
              <a:t>Jeszenszky </a:t>
            </a:r>
            <a:r>
              <a:rPr lang="hu-HU" dirty="0" err="1">
                <a:solidFill>
                  <a:schemeClr val="tx2"/>
                </a:solidFill>
              </a:rPr>
              <a:t>dr</a:t>
            </a:r>
            <a:r>
              <a:rPr lang="hu-HU" dirty="0">
                <a:solidFill>
                  <a:schemeClr val="tx2"/>
                </a:solidFill>
              </a:rPr>
              <a:t> szívességéből</a:t>
            </a: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9" name="Egyenes összekötő nyíllal 8"/>
          <p:cNvCxnSpPr/>
          <p:nvPr/>
        </p:nvCxnSpPr>
        <p:spPr>
          <a:xfrm rot="5400000" flipH="1" flipV="1">
            <a:off x="5893603" y="3750471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>
          <a:xfrm rot="16200000" flipV="1">
            <a:off x="6357950" y="3714752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nyíllal 9"/>
          <p:cNvCxnSpPr/>
          <p:nvPr/>
        </p:nvCxnSpPr>
        <p:spPr>
          <a:xfrm>
            <a:off x="1714480" y="3857628"/>
            <a:ext cx="78581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nyíllal 12"/>
          <p:cNvCxnSpPr/>
          <p:nvPr/>
        </p:nvCxnSpPr>
        <p:spPr>
          <a:xfrm rot="5400000" flipH="1" flipV="1">
            <a:off x="1964513" y="4750603"/>
            <a:ext cx="1000132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zövegdoboz 13"/>
          <p:cNvSpPr txBox="1"/>
          <p:nvPr/>
        </p:nvSpPr>
        <p:spPr>
          <a:xfrm>
            <a:off x="3857620" y="0"/>
            <a:ext cx="40251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>
                <a:solidFill>
                  <a:srgbClr val="FFFF00"/>
                </a:solidFill>
              </a:rPr>
              <a:t>Nagy gerincsérv az LIV-LV</a:t>
            </a:r>
          </a:p>
          <a:p>
            <a:r>
              <a:rPr lang="hu-HU" sz="2800" dirty="0">
                <a:solidFill>
                  <a:srgbClr val="FFFF00"/>
                </a:solidFill>
              </a:rPr>
              <a:t> között</a:t>
            </a:r>
          </a:p>
        </p:txBody>
      </p:sp>
      <p:pic>
        <p:nvPicPr>
          <p:cNvPr id="1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357686" y="5572140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0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1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24-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843088"/>
            <a:ext cx="3511550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24-6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1844675"/>
            <a:ext cx="3457575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Szövegdoboz 3"/>
          <p:cNvSpPr txBox="1">
            <a:spLocks noChangeArrowheads="1"/>
          </p:cNvSpPr>
          <p:nvPr/>
        </p:nvSpPr>
        <p:spPr bwMode="auto">
          <a:xfrm>
            <a:off x="642938" y="642938"/>
            <a:ext cx="821213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L III-IV és L IV-V közötti DH típusos klinikai</a:t>
            </a:r>
          </a:p>
          <a:p>
            <a:r>
              <a:rPr lang="hu-HU" b="1">
                <a:solidFill>
                  <a:srgbClr val="FFFF00"/>
                </a:solidFill>
              </a:rPr>
              <a:t>tünetei</a:t>
            </a: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24-6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1989138"/>
            <a:ext cx="6119812" cy="375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Szövegdoboz 2"/>
          <p:cNvSpPr txBox="1">
            <a:spLocks noChangeArrowheads="1"/>
          </p:cNvSpPr>
          <p:nvPr/>
        </p:nvSpPr>
        <p:spPr bwMode="auto">
          <a:xfrm>
            <a:off x="714375" y="642938"/>
            <a:ext cx="80121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LV-SI DH megjelenése MR saggitalis képein</a:t>
            </a:r>
          </a:p>
        </p:txBody>
      </p:sp>
      <p:cxnSp>
        <p:nvCxnSpPr>
          <p:cNvPr id="5" name="Egyenes összekötő nyíllal 4"/>
          <p:cNvCxnSpPr/>
          <p:nvPr/>
        </p:nvCxnSpPr>
        <p:spPr>
          <a:xfrm rot="10800000" flipV="1">
            <a:off x="3357554" y="3500438"/>
            <a:ext cx="64294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nyíllal 6"/>
          <p:cNvCxnSpPr/>
          <p:nvPr/>
        </p:nvCxnSpPr>
        <p:spPr>
          <a:xfrm rot="10800000" flipV="1">
            <a:off x="6215074" y="3571876"/>
            <a:ext cx="64294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8215338" y="371475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hu-HU">
              <a:effectLst/>
              <a:latin typeface="Garamond" pitchFamily="18" charset="0"/>
            </a:endParaRPr>
          </a:p>
        </p:txBody>
      </p:sp>
      <p:sp>
        <p:nvSpPr>
          <p:cNvPr id="27651" name="Rectangle 3" descr="DSCN4827"/>
          <p:cNvSpPr>
            <a:spLocks noGrp="1" noChangeAspect="1" noChangeArrowheads="1"/>
          </p:cNvSpPr>
          <p:nvPr isPhoto="1"/>
        </p:nvSpPr>
        <p:spPr bwMode="auto">
          <a:xfrm>
            <a:off x="1214438" y="1643063"/>
            <a:ext cx="6357937" cy="48133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27652" name="Szövegdoboz 4"/>
          <p:cNvSpPr txBox="1">
            <a:spLocks noChangeArrowheads="1"/>
          </p:cNvSpPr>
          <p:nvPr/>
        </p:nvSpPr>
        <p:spPr bwMode="auto">
          <a:xfrm>
            <a:off x="1000125" y="357188"/>
            <a:ext cx="766286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Centralis DH állományában meszesedéssel</a:t>
            </a:r>
          </a:p>
          <a:p>
            <a:r>
              <a:rPr lang="hu-HU" b="1">
                <a:solidFill>
                  <a:srgbClr val="FFFF00"/>
                </a:solidFill>
              </a:rPr>
              <a:t>-régebbi történésre utal</a:t>
            </a:r>
          </a:p>
        </p:txBody>
      </p:sp>
      <p:cxnSp>
        <p:nvCxnSpPr>
          <p:cNvPr id="6" name="Egyenes összekötő nyíllal 5"/>
          <p:cNvCxnSpPr/>
          <p:nvPr/>
        </p:nvCxnSpPr>
        <p:spPr>
          <a:xfrm flipV="1">
            <a:off x="3500430" y="4071942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nyíllal 7"/>
          <p:cNvCxnSpPr/>
          <p:nvPr/>
        </p:nvCxnSpPr>
        <p:spPr>
          <a:xfrm rot="10800000">
            <a:off x="4500562" y="4214818"/>
            <a:ext cx="571504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8143900" y="385762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hu-HU">
              <a:effectLst/>
              <a:latin typeface="Garamond" pitchFamily="18" charset="0"/>
            </a:endParaRPr>
          </a:p>
        </p:txBody>
      </p:sp>
      <p:sp>
        <p:nvSpPr>
          <p:cNvPr id="28675" name="Rectangle 3" descr="DSCN4833"/>
          <p:cNvSpPr>
            <a:spLocks noGrp="1" noChangeAspect="1" noChangeArrowheads="1"/>
          </p:cNvSpPr>
          <p:nvPr isPhoto="1"/>
        </p:nvSpPr>
        <p:spPr bwMode="auto">
          <a:xfrm>
            <a:off x="1285875" y="1357313"/>
            <a:ext cx="6991350" cy="525462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28676" name="Szövegdoboz 3"/>
          <p:cNvSpPr txBox="1">
            <a:spLocks noChangeArrowheads="1"/>
          </p:cNvSpPr>
          <p:nvPr/>
        </p:nvSpPr>
        <p:spPr bwMode="auto">
          <a:xfrm>
            <a:off x="642938" y="428625"/>
            <a:ext cx="84105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Kilépő ideggyököt komprimáló foraminalis DH</a:t>
            </a: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8572528" y="3000372"/>
            <a:ext cx="244475" cy="244475"/>
          </a:xfrm>
          <a:prstGeom prst="rect">
            <a:avLst/>
          </a:prstGeom>
        </p:spPr>
      </p:pic>
      <p:cxnSp>
        <p:nvCxnSpPr>
          <p:cNvPr id="7" name="Egyenes összekötő nyíllal 6"/>
          <p:cNvCxnSpPr/>
          <p:nvPr/>
        </p:nvCxnSpPr>
        <p:spPr>
          <a:xfrm rot="5400000">
            <a:off x="5286380" y="3286124"/>
            <a:ext cx="500066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 rot="16200000" flipH="1">
            <a:off x="4572000" y="3214686"/>
            <a:ext cx="71438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>
          <a:xfrm rot="16200000" flipV="1">
            <a:off x="5107785" y="3964785"/>
            <a:ext cx="642942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24-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765175"/>
            <a:ext cx="2538412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5" descr="24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260350"/>
            <a:ext cx="2233613" cy="297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6" descr="24-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27313" y="1844675"/>
            <a:ext cx="3619500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29124" y="78579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3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6"/>
          <p:cNvPicPr>
            <a:picLocks noChangeAspect="1" noChangeArrowheads="1"/>
          </p:cNvPicPr>
          <p:nvPr/>
        </p:nvPicPr>
        <p:blipFill>
          <a:blip r:embed="rId3"/>
          <a:srcRect l="19142" t="13222" r="12991" b="16258"/>
          <a:stretch>
            <a:fillRect/>
          </a:stretch>
        </p:blipFill>
        <p:spPr bwMode="auto">
          <a:xfrm>
            <a:off x="5286375" y="1357313"/>
            <a:ext cx="296068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 descr="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0738" y="3714750"/>
            <a:ext cx="2890837" cy="29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 descr="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96975" y="998538"/>
            <a:ext cx="2511425" cy="257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 descr="6"/>
          <p:cNvPicPr>
            <a:picLocks noChangeAspect="1" noChangeArrowheads="1"/>
          </p:cNvPicPr>
          <p:nvPr/>
        </p:nvPicPr>
        <p:blipFill>
          <a:blip r:embed="rId6"/>
          <a:srcRect l="10139" t="8800" r="18887" b="18028"/>
          <a:stretch>
            <a:fillRect/>
          </a:stretch>
        </p:blipFill>
        <p:spPr bwMode="auto">
          <a:xfrm>
            <a:off x="5072063" y="4143375"/>
            <a:ext cx="30003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Szövegdoboz 5"/>
          <p:cNvSpPr txBox="1">
            <a:spLocks noChangeArrowheads="1"/>
          </p:cNvSpPr>
          <p:nvPr/>
        </p:nvSpPr>
        <p:spPr bwMode="auto">
          <a:xfrm>
            <a:off x="571500" y="214313"/>
            <a:ext cx="62357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LV-SI foraminalis DH sagittalis ill </a:t>
            </a:r>
          </a:p>
          <a:p>
            <a:r>
              <a:rPr lang="hu-HU" b="1">
                <a:solidFill>
                  <a:srgbClr val="FFFF00"/>
                </a:solidFill>
              </a:rPr>
              <a:t>horizontalis MR képeken</a:t>
            </a:r>
          </a:p>
        </p:txBody>
      </p:sp>
      <p:cxnSp>
        <p:nvCxnSpPr>
          <p:cNvPr id="8" name="Egyenes összekötő nyíllal 7"/>
          <p:cNvCxnSpPr/>
          <p:nvPr/>
        </p:nvCxnSpPr>
        <p:spPr>
          <a:xfrm rot="16200000" flipV="1">
            <a:off x="6465107" y="5536421"/>
            <a:ext cx="64294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nyíllal 9"/>
          <p:cNvCxnSpPr/>
          <p:nvPr/>
        </p:nvCxnSpPr>
        <p:spPr>
          <a:xfrm rot="5400000">
            <a:off x="6643702" y="4643446"/>
            <a:ext cx="64294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nyíllal 11"/>
          <p:cNvCxnSpPr/>
          <p:nvPr/>
        </p:nvCxnSpPr>
        <p:spPr>
          <a:xfrm rot="16200000" flipV="1">
            <a:off x="6715140" y="2500306"/>
            <a:ext cx="714380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nyíllal 13"/>
          <p:cNvCxnSpPr/>
          <p:nvPr/>
        </p:nvCxnSpPr>
        <p:spPr>
          <a:xfrm rot="5400000">
            <a:off x="2464579" y="2107397"/>
            <a:ext cx="285752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/>
          <p:cNvCxnSpPr/>
          <p:nvPr/>
        </p:nvCxnSpPr>
        <p:spPr>
          <a:xfrm rot="10800000" flipV="1">
            <a:off x="2214546" y="4929198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7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8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24-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50" y="1270000"/>
            <a:ext cx="3240088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Szövegdoboz 2"/>
          <p:cNvSpPr txBox="1">
            <a:spLocks noChangeArrowheads="1"/>
          </p:cNvSpPr>
          <p:nvPr/>
        </p:nvSpPr>
        <p:spPr bwMode="auto">
          <a:xfrm>
            <a:off x="1357313" y="642938"/>
            <a:ext cx="59991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LV-SI közötti DH klinikai tünetei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7215206" y="457200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24-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0" y="1231900"/>
            <a:ext cx="788670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Szövegdoboz 2"/>
          <p:cNvSpPr txBox="1">
            <a:spLocks noChangeArrowheads="1"/>
          </p:cNvSpPr>
          <p:nvPr/>
        </p:nvSpPr>
        <p:spPr bwMode="auto">
          <a:xfrm>
            <a:off x="1714500" y="571500"/>
            <a:ext cx="4873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Discographia sémás ábrája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6929454" y="450057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24-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13" y="1792288"/>
            <a:ext cx="6072187" cy="458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Szövegdoboz 2"/>
          <p:cNvSpPr txBox="1">
            <a:spLocks noChangeArrowheads="1"/>
          </p:cNvSpPr>
          <p:nvPr/>
        </p:nvSpPr>
        <p:spPr bwMode="auto">
          <a:xfrm>
            <a:off x="571500" y="642938"/>
            <a:ext cx="81295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Negatív discográfia az LV-SI között és pozitív</a:t>
            </a:r>
          </a:p>
          <a:p>
            <a:r>
              <a:rPr lang="hu-HU" b="1">
                <a:solidFill>
                  <a:srgbClr val="FFFF00"/>
                </a:solidFill>
              </a:rPr>
              <a:t>LIV-LV között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8072462" y="492919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1000100" y="857232"/>
            <a:ext cx="41469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err="1">
                <a:solidFill>
                  <a:srgbClr val="FFFF00"/>
                </a:solidFill>
              </a:rPr>
              <a:t>Discus</a:t>
            </a:r>
            <a:r>
              <a:rPr lang="hu-HU" b="1" dirty="0">
                <a:solidFill>
                  <a:srgbClr val="FFFF00"/>
                </a:solidFill>
              </a:rPr>
              <a:t> </a:t>
            </a:r>
            <a:r>
              <a:rPr lang="hu-HU" b="1" dirty="0" err="1">
                <a:solidFill>
                  <a:srgbClr val="FFFF00"/>
                </a:solidFill>
              </a:rPr>
              <a:t>hernia</a:t>
            </a:r>
            <a:r>
              <a:rPr lang="hu-HU" b="1" dirty="0">
                <a:solidFill>
                  <a:srgbClr val="FFFF00"/>
                </a:solidFill>
              </a:rPr>
              <a:t> kezelése</a:t>
            </a:r>
          </a:p>
          <a:p>
            <a:endParaRPr lang="hu-HU" b="1" dirty="0">
              <a:solidFill>
                <a:srgbClr val="FFFF00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500034" y="2000240"/>
            <a:ext cx="8191858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b="1" dirty="0">
                <a:solidFill>
                  <a:srgbClr val="FFFF00"/>
                </a:solidFill>
              </a:rPr>
              <a:t>Konzervatív</a:t>
            </a:r>
            <a:r>
              <a:rPr lang="hu-HU" sz="2800" dirty="0">
                <a:solidFill>
                  <a:srgbClr val="FFFF00"/>
                </a:solidFill>
              </a:rPr>
              <a:t> (ha nem áll fenn </a:t>
            </a:r>
            <a:r>
              <a:rPr lang="hu-HU" sz="2800" dirty="0" err="1">
                <a:solidFill>
                  <a:srgbClr val="FFFF00"/>
                </a:solidFill>
              </a:rPr>
              <a:t>absz</a:t>
            </a:r>
            <a:r>
              <a:rPr lang="hu-HU" sz="2800" dirty="0">
                <a:solidFill>
                  <a:srgbClr val="FFFF00"/>
                </a:solidFill>
              </a:rPr>
              <a:t>. műtéti indikáció):</a:t>
            </a:r>
          </a:p>
          <a:p>
            <a:r>
              <a:rPr lang="hu-HU" sz="2800" dirty="0">
                <a:solidFill>
                  <a:srgbClr val="FFFF00"/>
                </a:solidFill>
              </a:rPr>
              <a:t>    </a:t>
            </a:r>
            <a:r>
              <a:rPr lang="hu-HU" sz="2800" dirty="0" err="1">
                <a:solidFill>
                  <a:srgbClr val="FFFF00"/>
                </a:solidFill>
              </a:rPr>
              <a:t>-pihentetés</a:t>
            </a:r>
            <a:endParaRPr lang="hu-HU" sz="2800" dirty="0">
              <a:solidFill>
                <a:srgbClr val="FFFF00"/>
              </a:solidFill>
            </a:endParaRPr>
          </a:p>
          <a:p>
            <a:r>
              <a:rPr lang="hu-HU" sz="2800" dirty="0">
                <a:solidFill>
                  <a:srgbClr val="FFFF00"/>
                </a:solidFill>
              </a:rPr>
              <a:t>    </a:t>
            </a:r>
            <a:r>
              <a:rPr lang="hu-HU" sz="2800" dirty="0" err="1">
                <a:solidFill>
                  <a:srgbClr val="FFFF00"/>
                </a:solidFill>
              </a:rPr>
              <a:t>-fizikoterápia</a:t>
            </a:r>
            <a:r>
              <a:rPr lang="hu-HU" sz="2800" dirty="0">
                <a:solidFill>
                  <a:srgbClr val="FFFF00"/>
                </a:solidFill>
              </a:rPr>
              <a:t>, </a:t>
            </a:r>
            <a:r>
              <a:rPr lang="hu-HU" sz="2800" dirty="0" err="1">
                <a:solidFill>
                  <a:srgbClr val="FFFF00"/>
                </a:solidFill>
              </a:rPr>
              <a:t>hátizomerősítő</a:t>
            </a:r>
            <a:r>
              <a:rPr lang="hu-HU" sz="2800" dirty="0">
                <a:solidFill>
                  <a:srgbClr val="FFFF00"/>
                </a:solidFill>
              </a:rPr>
              <a:t> gyakorlatok</a:t>
            </a:r>
          </a:p>
          <a:p>
            <a:r>
              <a:rPr lang="hu-HU" sz="2800" dirty="0">
                <a:solidFill>
                  <a:srgbClr val="FFFF00"/>
                </a:solidFill>
              </a:rPr>
              <a:t>    -NSAID, </a:t>
            </a:r>
            <a:r>
              <a:rPr lang="hu-HU" sz="2800" dirty="0" err="1">
                <a:solidFill>
                  <a:srgbClr val="FFFF00"/>
                </a:solidFill>
              </a:rPr>
              <a:t>izomrelaxansok</a:t>
            </a:r>
            <a:r>
              <a:rPr lang="hu-HU" sz="2800" dirty="0">
                <a:solidFill>
                  <a:srgbClr val="FFFF00"/>
                </a:solidFill>
              </a:rPr>
              <a:t> (</a:t>
            </a:r>
            <a:r>
              <a:rPr lang="hu-HU" sz="2800" dirty="0" err="1">
                <a:solidFill>
                  <a:srgbClr val="FFFF00"/>
                </a:solidFill>
              </a:rPr>
              <a:t>Myoflexin</a:t>
            </a:r>
            <a:r>
              <a:rPr lang="hu-HU" sz="2800" dirty="0">
                <a:solidFill>
                  <a:srgbClr val="FFFF00"/>
                </a:solidFill>
              </a:rPr>
              <a:t>, </a:t>
            </a:r>
            <a:r>
              <a:rPr lang="hu-HU" sz="2800" dirty="0" err="1">
                <a:solidFill>
                  <a:srgbClr val="FFFF00"/>
                </a:solidFill>
              </a:rPr>
              <a:t>Scutamyl</a:t>
            </a:r>
            <a:r>
              <a:rPr lang="hu-HU" sz="2800" dirty="0">
                <a:solidFill>
                  <a:srgbClr val="FFFF00"/>
                </a:solidFill>
              </a:rPr>
              <a:t> C, stb.)</a:t>
            </a:r>
          </a:p>
          <a:p>
            <a:r>
              <a:rPr lang="hu-HU" sz="2800" dirty="0">
                <a:solidFill>
                  <a:srgbClr val="FFFF00"/>
                </a:solidFill>
              </a:rPr>
              <a:t>    </a:t>
            </a:r>
            <a:r>
              <a:rPr lang="hu-HU" sz="2800" dirty="0" err="1">
                <a:solidFill>
                  <a:srgbClr val="FFFF00"/>
                </a:solidFill>
              </a:rPr>
              <a:t>-steroid</a:t>
            </a:r>
            <a:r>
              <a:rPr lang="hu-HU" sz="2800" dirty="0">
                <a:solidFill>
                  <a:srgbClr val="FFFF00"/>
                </a:solidFill>
              </a:rPr>
              <a:t> </a:t>
            </a:r>
            <a:r>
              <a:rPr lang="hu-HU" sz="2800" dirty="0" err="1">
                <a:solidFill>
                  <a:srgbClr val="FFFF00"/>
                </a:solidFill>
              </a:rPr>
              <a:t>inj</a:t>
            </a:r>
            <a:r>
              <a:rPr lang="hu-HU" sz="2800" dirty="0">
                <a:solidFill>
                  <a:srgbClr val="FFFF00"/>
                </a:solidFill>
              </a:rPr>
              <a:t>. (</a:t>
            </a:r>
            <a:r>
              <a:rPr lang="hu-HU" sz="2800" dirty="0" err="1">
                <a:solidFill>
                  <a:srgbClr val="FFFF00"/>
                </a:solidFill>
              </a:rPr>
              <a:t>paravertebralis</a:t>
            </a:r>
            <a:r>
              <a:rPr lang="hu-HU" sz="2800" dirty="0">
                <a:solidFill>
                  <a:srgbClr val="FFFF00"/>
                </a:solidFill>
              </a:rPr>
              <a:t>, CT vezérelte, </a:t>
            </a:r>
            <a:r>
              <a:rPr lang="hu-HU" sz="2800" dirty="0" err="1">
                <a:solidFill>
                  <a:srgbClr val="FFFF00"/>
                </a:solidFill>
              </a:rPr>
              <a:t>transsacralis</a:t>
            </a:r>
            <a:r>
              <a:rPr lang="hu-HU" sz="2800" dirty="0">
                <a:solidFill>
                  <a:srgbClr val="FFFF00"/>
                </a:solidFill>
              </a:rPr>
              <a:t>)</a:t>
            </a:r>
          </a:p>
          <a:p>
            <a:endParaRPr lang="hu-HU" sz="2800" dirty="0">
              <a:solidFill>
                <a:srgbClr val="FFFF00"/>
              </a:solidFill>
            </a:endParaRPr>
          </a:p>
          <a:p>
            <a:r>
              <a:rPr lang="hu-HU" sz="2800" dirty="0">
                <a:solidFill>
                  <a:srgbClr val="FFFF00"/>
                </a:solidFill>
              </a:rPr>
              <a:t>Esetek </a:t>
            </a:r>
            <a:r>
              <a:rPr lang="hu-HU" sz="2800" dirty="0" err="1">
                <a:solidFill>
                  <a:srgbClr val="FFFF00"/>
                </a:solidFill>
              </a:rPr>
              <a:t>kb</a:t>
            </a:r>
            <a:r>
              <a:rPr lang="hu-HU" sz="2800" dirty="0">
                <a:solidFill>
                  <a:srgbClr val="FFFF00"/>
                </a:solidFill>
              </a:rPr>
              <a:t> 90%-ban a konzervatív kezelés hatásos,</a:t>
            </a:r>
          </a:p>
          <a:p>
            <a:r>
              <a:rPr lang="hu-HU" sz="2800" dirty="0">
                <a:solidFill>
                  <a:srgbClr val="FFFF00"/>
                </a:solidFill>
              </a:rPr>
              <a:t> műtétre nincs szükség!</a:t>
            </a:r>
          </a:p>
          <a:p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7358082" y="578645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0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785786" y="642918"/>
            <a:ext cx="7814640" cy="6494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srgbClr val="FFFF00"/>
                </a:solidFill>
              </a:rPr>
              <a:t>    </a:t>
            </a:r>
            <a:r>
              <a:rPr lang="hu-HU" b="1" dirty="0" err="1">
                <a:solidFill>
                  <a:srgbClr val="FFFF00"/>
                </a:solidFill>
              </a:rPr>
              <a:t>Discus</a:t>
            </a:r>
            <a:r>
              <a:rPr lang="hu-HU" b="1" dirty="0">
                <a:solidFill>
                  <a:srgbClr val="FFFF00"/>
                </a:solidFill>
              </a:rPr>
              <a:t> </a:t>
            </a:r>
            <a:r>
              <a:rPr lang="hu-HU" b="1" dirty="0" err="1">
                <a:solidFill>
                  <a:srgbClr val="FFFF00"/>
                </a:solidFill>
              </a:rPr>
              <a:t>hernia</a:t>
            </a:r>
            <a:r>
              <a:rPr lang="hu-HU" b="1" dirty="0">
                <a:solidFill>
                  <a:srgbClr val="FFFF00"/>
                </a:solidFill>
              </a:rPr>
              <a:t> műtéti indikációi</a:t>
            </a:r>
          </a:p>
          <a:p>
            <a:r>
              <a:rPr lang="hu-HU" dirty="0">
                <a:solidFill>
                  <a:srgbClr val="FFFF00"/>
                </a:solidFill>
              </a:rPr>
              <a:t>Az összes DH eset 30%-ban műtét szükséges</a:t>
            </a:r>
          </a:p>
          <a:p>
            <a:r>
              <a:rPr lang="hu-HU" dirty="0" err="1">
                <a:solidFill>
                  <a:srgbClr val="FFFF00"/>
                </a:solidFill>
              </a:rPr>
              <a:t>-Cauda</a:t>
            </a:r>
            <a:r>
              <a:rPr lang="hu-HU" dirty="0">
                <a:solidFill>
                  <a:srgbClr val="FFFF00"/>
                </a:solidFill>
              </a:rPr>
              <a:t> </a:t>
            </a:r>
            <a:r>
              <a:rPr lang="hu-HU" dirty="0" err="1">
                <a:solidFill>
                  <a:srgbClr val="FFFF00"/>
                </a:solidFill>
              </a:rPr>
              <a:t>equina</a:t>
            </a:r>
            <a:r>
              <a:rPr lang="hu-HU" dirty="0">
                <a:solidFill>
                  <a:srgbClr val="FFFF00"/>
                </a:solidFill>
              </a:rPr>
              <a:t> </a:t>
            </a:r>
            <a:r>
              <a:rPr lang="hu-HU" dirty="0" err="1">
                <a:solidFill>
                  <a:srgbClr val="FFFF00"/>
                </a:solidFill>
              </a:rPr>
              <a:t>szindroma</a:t>
            </a:r>
            <a:endParaRPr lang="hu-HU" dirty="0">
              <a:solidFill>
                <a:srgbClr val="FFFF00"/>
              </a:solidFill>
            </a:endParaRPr>
          </a:p>
          <a:p>
            <a:r>
              <a:rPr lang="hu-HU" dirty="0">
                <a:solidFill>
                  <a:srgbClr val="FFFF00"/>
                </a:solidFill>
              </a:rPr>
              <a:t>-2-3 hónapi eredménytelen konzervatív kezelés,</a:t>
            </a:r>
          </a:p>
          <a:p>
            <a:r>
              <a:rPr lang="hu-HU" dirty="0">
                <a:solidFill>
                  <a:srgbClr val="FFFF00"/>
                </a:solidFill>
              </a:rPr>
              <a:t> nagy fájdalom</a:t>
            </a:r>
          </a:p>
          <a:p>
            <a:r>
              <a:rPr lang="hu-HU" dirty="0" err="1">
                <a:solidFill>
                  <a:srgbClr val="FFFF00"/>
                </a:solidFill>
              </a:rPr>
              <a:t>-izombénulás</a:t>
            </a:r>
            <a:endParaRPr lang="hu-HU" dirty="0">
              <a:solidFill>
                <a:srgbClr val="FFFF00"/>
              </a:solidFill>
            </a:endParaRPr>
          </a:p>
          <a:p>
            <a:endParaRPr lang="hu-HU" dirty="0">
              <a:solidFill>
                <a:srgbClr val="FFFF00"/>
              </a:solidFill>
            </a:endParaRPr>
          </a:p>
          <a:p>
            <a:r>
              <a:rPr lang="hu-HU" b="1" dirty="0">
                <a:solidFill>
                  <a:srgbClr val="FFFF00"/>
                </a:solidFill>
              </a:rPr>
              <a:t>Műtéti megoldások:</a:t>
            </a:r>
          </a:p>
          <a:p>
            <a:r>
              <a:rPr lang="hu-HU" dirty="0" err="1">
                <a:solidFill>
                  <a:srgbClr val="FFFF00"/>
                </a:solidFill>
              </a:rPr>
              <a:t>-hagyományos</a:t>
            </a:r>
            <a:r>
              <a:rPr lang="hu-HU" dirty="0">
                <a:solidFill>
                  <a:srgbClr val="FFFF00"/>
                </a:solidFill>
              </a:rPr>
              <a:t> feltárás (ma már csak rendszerint</a:t>
            </a:r>
          </a:p>
          <a:p>
            <a:r>
              <a:rPr lang="hu-HU" dirty="0">
                <a:solidFill>
                  <a:srgbClr val="FFFF00"/>
                </a:solidFill>
              </a:rPr>
              <a:t> egyidejű )fúzióval</a:t>
            </a:r>
          </a:p>
          <a:p>
            <a:r>
              <a:rPr lang="hu-HU" dirty="0" err="1">
                <a:solidFill>
                  <a:srgbClr val="FFFF00"/>
                </a:solidFill>
              </a:rPr>
              <a:t>-microdissectio</a:t>
            </a:r>
            <a:endParaRPr lang="hu-HU" dirty="0">
              <a:solidFill>
                <a:srgbClr val="FFFF00"/>
              </a:solidFill>
            </a:endParaRPr>
          </a:p>
          <a:p>
            <a:r>
              <a:rPr lang="hu-HU" dirty="0" err="1">
                <a:solidFill>
                  <a:srgbClr val="FFFF00"/>
                </a:solidFill>
              </a:rPr>
              <a:t>-tubularis</a:t>
            </a:r>
            <a:r>
              <a:rPr lang="hu-HU" dirty="0">
                <a:solidFill>
                  <a:srgbClr val="FFFF00"/>
                </a:solidFill>
              </a:rPr>
              <a:t> ill. </a:t>
            </a:r>
            <a:r>
              <a:rPr lang="hu-HU" dirty="0" err="1">
                <a:solidFill>
                  <a:srgbClr val="FFFF00"/>
                </a:solidFill>
              </a:rPr>
              <a:t>endoscopos</a:t>
            </a:r>
            <a:r>
              <a:rPr lang="hu-HU" dirty="0">
                <a:solidFill>
                  <a:srgbClr val="FFFF00"/>
                </a:solidFill>
              </a:rPr>
              <a:t> </a:t>
            </a:r>
            <a:r>
              <a:rPr lang="hu-HU" dirty="0" err="1">
                <a:solidFill>
                  <a:srgbClr val="FFFF00"/>
                </a:solidFill>
              </a:rPr>
              <a:t>discectomia</a:t>
            </a:r>
            <a:endParaRPr lang="hu-HU" dirty="0">
              <a:solidFill>
                <a:srgbClr val="FFFF00"/>
              </a:solidFill>
            </a:endParaRPr>
          </a:p>
          <a:p>
            <a:endParaRPr lang="hu-HU" dirty="0">
              <a:solidFill>
                <a:srgbClr val="FFFF00"/>
              </a:solidFill>
            </a:endParaRPr>
          </a:p>
        </p:txBody>
      </p:sp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7500958" y="342900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8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375242" y="279447"/>
            <a:ext cx="8353425" cy="1200000"/>
          </a:xfrm>
        </p:spPr>
        <p:txBody>
          <a:bodyPr/>
          <a:lstStyle/>
          <a:p>
            <a:pPr algn="ctr"/>
            <a:r>
              <a:rPr lang="hu-HU" b="1" dirty="0">
                <a:solidFill>
                  <a:srgbClr val="FFFF00"/>
                </a:solidFill>
              </a:rPr>
              <a:t>Cauda </a:t>
            </a:r>
            <a:r>
              <a:rPr lang="hu-HU" b="1" dirty="0" err="1">
                <a:solidFill>
                  <a:srgbClr val="FFFF00"/>
                </a:solidFill>
              </a:rPr>
              <a:t>Equina</a:t>
            </a:r>
            <a:r>
              <a:rPr lang="hu-HU" b="1" dirty="0">
                <a:solidFill>
                  <a:srgbClr val="FFFF00"/>
                </a:solidFill>
              </a:rPr>
              <a:t> szindróma</a:t>
            </a:r>
          </a:p>
          <a:p>
            <a:pPr algn="ctr"/>
            <a:r>
              <a:rPr lang="hu-HU" b="1" dirty="0">
                <a:solidFill>
                  <a:srgbClr val="FFFF00"/>
                </a:solidFill>
              </a:rPr>
              <a:t>Az egész </a:t>
            </a:r>
            <a:r>
              <a:rPr lang="hu-HU" b="1" dirty="0" err="1">
                <a:solidFill>
                  <a:srgbClr val="FFFF00"/>
                </a:solidFill>
              </a:rPr>
              <a:t>myelon</a:t>
            </a:r>
            <a:r>
              <a:rPr lang="hu-HU" b="1" dirty="0">
                <a:solidFill>
                  <a:srgbClr val="FFFF00"/>
                </a:solidFill>
              </a:rPr>
              <a:t> kompresszió alatt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0"/>
          </p:nvPr>
        </p:nvSpPr>
        <p:spPr>
          <a:xfrm>
            <a:off x="395541" y="1889079"/>
            <a:ext cx="4392484" cy="441748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u="sng" dirty="0"/>
              <a:t>Tünetei: </a:t>
            </a:r>
            <a:r>
              <a:rPr lang="hu-HU" sz="1600" dirty="0"/>
              <a:t>Derékfájdalom, Egyoldali/kétoldali ischiadicus fájdalom, bénulás, érzészavar, impotencia, hólyag retenció/inkontinencia</a:t>
            </a:r>
          </a:p>
          <a:p>
            <a:endParaRPr lang="hu-H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u="sng" dirty="0"/>
              <a:t>Fizikális vizsgálat: </a:t>
            </a:r>
            <a:r>
              <a:rPr lang="hu-HU" sz="1600" dirty="0"/>
              <a:t>parézis, érzészavar – lovaglónadrág hipesztézia, csökkent vagy kiesett reflexek, csökkent vagy kiesett analis sphincter tónus, vizelet retenció</a:t>
            </a:r>
          </a:p>
          <a:p>
            <a:endParaRPr lang="hu-H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u="sng" dirty="0"/>
              <a:t>A diagnózis igazolása</a:t>
            </a:r>
            <a:r>
              <a:rPr lang="hu-HU" sz="1600" dirty="0"/>
              <a:t>: gold standard:: lumbalis MR vizsgálat</a:t>
            </a:r>
          </a:p>
          <a:p>
            <a:endParaRPr lang="hu-H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u="sng" dirty="0"/>
              <a:t>Terápia: </a:t>
            </a:r>
            <a:r>
              <a:rPr lang="hu-HU" sz="1600" dirty="0"/>
              <a:t>Sebészeti, sürgős műtéti indikáció! – Idegek Dekompressziója</a:t>
            </a:r>
            <a:endParaRPr lang="en-US" sz="1600" dirty="0"/>
          </a:p>
        </p:txBody>
      </p:sp>
      <p:pic>
        <p:nvPicPr>
          <p:cNvPr id="1026" name="Picture 2" descr="C:\Users\User\Desktop\saddle_anethesis_from_equina_cauda1322417378546-e1468462026989-600x6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278" y="3357562"/>
            <a:ext cx="2170722" cy="332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2357430"/>
            <a:ext cx="1619433" cy="420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6643702" y="1571612"/>
            <a:ext cx="23574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err="1">
                <a:solidFill>
                  <a:srgbClr val="FFFF00"/>
                </a:solidFill>
              </a:rPr>
              <a:t>Lovaglónad-rág</a:t>
            </a:r>
            <a:r>
              <a:rPr lang="hu-HU" dirty="0">
                <a:solidFill>
                  <a:srgbClr val="FFFF00"/>
                </a:solidFill>
              </a:rPr>
              <a:t> hipesztézia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5" name="Fußzeilenplatzhalter 3"/>
          <p:cNvSpPr txBox="1">
            <a:spLocks/>
          </p:cNvSpPr>
          <p:nvPr/>
        </p:nvSpPr>
        <p:spPr>
          <a:xfrm>
            <a:off x="4139952" y="6597353"/>
            <a:ext cx="4464496" cy="24341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2143108" y="6072206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Source: S</a:t>
            </a:r>
            <a:r>
              <a:rPr lang="hu-HU" sz="1000" dirty="0" err="1"/>
              <a:t>tepwards</a:t>
            </a:r>
            <a:r>
              <a:rPr lang="hu-HU" sz="1000" dirty="0"/>
              <a:t>, Jeszenszky </a:t>
            </a:r>
            <a:r>
              <a:rPr lang="hu-HU" sz="1000" dirty="0" err="1"/>
              <a:t>dr</a:t>
            </a:r>
            <a:r>
              <a:rPr lang="hu-HU" sz="1000" dirty="0"/>
              <a:t> szívességéből</a:t>
            </a:r>
            <a:endParaRPr lang="en-US" sz="1000" dirty="0"/>
          </a:p>
        </p:txBody>
      </p:sp>
      <p:pic>
        <p:nvPicPr>
          <p:cNvPr id="9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8286776" y="500042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27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24-6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1844675"/>
            <a:ext cx="3382963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Szövegdoboz 3"/>
          <p:cNvSpPr txBox="1">
            <a:spLocks noChangeArrowheads="1"/>
          </p:cNvSpPr>
          <p:nvPr/>
        </p:nvSpPr>
        <p:spPr bwMode="auto">
          <a:xfrm>
            <a:off x="1428750" y="571500"/>
            <a:ext cx="498886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 dirty="0" err="1">
                <a:solidFill>
                  <a:srgbClr val="FFFF00"/>
                </a:solidFill>
              </a:rPr>
              <a:t>Discectomia</a:t>
            </a:r>
            <a:r>
              <a:rPr lang="hu-HU" b="1" dirty="0">
                <a:solidFill>
                  <a:srgbClr val="FFFF00"/>
                </a:solidFill>
              </a:rPr>
              <a:t> endoszkóppal,</a:t>
            </a:r>
          </a:p>
          <a:p>
            <a:r>
              <a:rPr lang="hu-HU" b="1" dirty="0">
                <a:solidFill>
                  <a:srgbClr val="FFFF00"/>
                </a:solidFill>
              </a:rPr>
              <a:t> </a:t>
            </a:r>
            <a:r>
              <a:rPr lang="hu-HU" b="1" dirty="0" err="1">
                <a:solidFill>
                  <a:srgbClr val="FFFF00"/>
                </a:solidFill>
              </a:rPr>
              <a:t>microdiscectomiából</a:t>
            </a:r>
            <a:endParaRPr lang="hu-HU" b="1" dirty="0">
              <a:solidFill>
                <a:srgbClr val="FFFF00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57158" y="6273225"/>
            <a:ext cx="2260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800" dirty="0" err="1"/>
              <a:t>Dr</a:t>
            </a:r>
            <a:r>
              <a:rPr lang="hu-HU" sz="1800" dirty="0"/>
              <a:t> Varga szívességéből</a:t>
            </a:r>
          </a:p>
        </p:txBody>
      </p:sp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8215338" y="857232"/>
            <a:ext cx="244475" cy="244475"/>
          </a:xfrm>
          <a:prstGeom prst="rect">
            <a:avLst/>
          </a:prstGeom>
        </p:spPr>
      </p:pic>
      <p:pic>
        <p:nvPicPr>
          <p:cNvPr id="2" name="discus">
            <a:hlinkClick r:id="" action="ppaction://media"/>
            <a:extLst>
              <a:ext uri="{FF2B5EF4-FFF2-40B4-BE49-F238E27FC236}">
                <a16:creationId xmlns:a16="http://schemas.microsoft.com/office/drawing/2014/main" id="{0444A807-0DA3-4CD2-A4E9-A8C54D7FA807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26642" y="2214490"/>
            <a:ext cx="4581947" cy="34370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3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9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24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75" y="2565400"/>
            <a:ext cx="3824288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 descr="24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0200" y="2527300"/>
            <a:ext cx="2447925" cy="399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 descr="24-7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8938" y="2636838"/>
            <a:ext cx="222567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Szövegdoboz 4"/>
          <p:cNvSpPr txBox="1">
            <a:spLocks noChangeArrowheads="1"/>
          </p:cNvSpPr>
          <p:nvPr/>
        </p:nvSpPr>
        <p:spPr bwMode="auto">
          <a:xfrm>
            <a:off x="1000125" y="785813"/>
            <a:ext cx="488791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Discus pótlása prothesissel</a:t>
            </a:r>
          </a:p>
          <a:p>
            <a:r>
              <a:rPr lang="hu-HU" b="1">
                <a:solidFill>
                  <a:srgbClr val="FFFF00"/>
                </a:solidFill>
              </a:rPr>
              <a:t> cervicalis szakaszon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357158" y="6572272"/>
            <a:ext cx="20265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 err="1"/>
              <a:t>Dr</a:t>
            </a:r>
            <a:r>
              <a:rPr lang="hu-HU" sz="1600" dirty="0"/>
              <a:t> Varga szívességéből</a:t>
            </a:r>
          </a:p>
        </p:txBody>
      </p:sp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7358082" y="135729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Szövegdoboz 4"/>
          <p:cNvSpPr txBox="1">
            <a:spLocks noChangeArrowheads="1"/>
          </p:cNvSpPr>
          <p:nvPr/>
        </p:nvSpPr>
        <p:spPr bwMode="auto">
          <a:xfrm>
            <a:off x="1000125" y="785813"/>
            <a:ext cx="696716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 dirty="0">
                <a:solidFill>
                  <a:srgbClr val="FFFF00"/>
                </a:solidFill>
              </a:rPr>
              <a:t>Műtéti eredményesség</a:t>
            </a:r>
          </a:p>
          <a:p>
            <a:endParaRPr lang="hu-HU" b="1" dirty="0">
              <a:solidFill>
                <a:srgbClr val="FFFF00"/>
              </a:solidFill>
            </a:endParaRPr>
          </a:p>
          <a:p>
            <a:r>
              <a:rPr lang="hu-HU" b="1" dirty="0" err="1">
                <a:solidFill>
                  <a:srgbClr val="FFFF00"/>
                </a:solidFill>
              </a:rPr>
              <a:t>-recidív</a:t>
            </a:r>
            <a:r>
              <a:rPr lang="hu-HU" b="1" dirty="0">
                <a:solidFill>
                  <a:srgbClr val="FFFF00"/>
                </a:solidFill>
              </a:rPr>
              <a:t> porckorongsérv aránya 20%</a:t>
            </a:r>
          </a:p>
          <a:p>
            <a:r>
              <a:rPr lang="hu-HU" b="1" dirty="0" err="1">
                <a:solidFill>
                  <a:srgbClr val="FFFF00"/>
                </a:solidFill>
              </a:rPr>
              <a:t>-visszamaradó</a:t>
            </a:r>
            <a:r>
              <a:rPr lang="hu-HU" b="1" dirty="0">
                <a:solidFill>
                  <a:srgbClr val="FFFF00"/>
                </a:solidFill>
              </a:rPr>
              <a:t> </a:t>
            </a:r>
            <a:r>
              <a:rPr lang="hu-HU" b="1" dirty="0" err="1">
                <a:solidFill>
                  <a:srgbClr val="FFFF00"/>
                </a:solidFill>
              </a:rPr>
              <a:t>gerincinstabilitás</a:t>
            </a:r>
            <a:r>
              <a:rPr lang="hu-HU" b="1" dirty="0">
                <a:solidFill>
                  <a:srgbClr val="FFFF00"/>
                </a:solidFill>
              </a:rPr>
              <a:t> esetén</a:t>
            </a:r>
          </a:p>
          <a:p>
            <a:r>
              <a:rPr lang="hu-HU" b="1" dirty="0">
                <a:solidFill>
                  <a:srgbClr val="FFFF00"/>
                </a:solidFill>
              </a:rPr>
              <a:t>a két csigolya fúziója szükséges</a:t>
            </a:r>
          </a:p>
          <a:p>
            <a:r>
              <a:rPr lang="hu-HU" b="1" dirty="0" err="1">
                <a:solidFill>
                  <a:srgbClr val="FFFF00"/>
                </a:solidFill>
              </a:rPr>
              <a:t>-ritkán</a:t>
            </a:r>
            <a:r>
              <a:rPr lang="hu-HU" b="1" dirty="0">
                <a:solidFill>
                  <a:srgbClr val="FFFF00"/>
                </a:solidFill>
              </a:rPr>
              <a:t>, de kialakulhat „</a:t>
            </a:r>
            <a:r>
              <a:rPr lang="hu-HU" b="1" dirty="0" err="1">
                <a:solidFill>
                  <a:srgbClr val="FFFF00"/>
                </a:solidFill>
              </a:rPr>
              <a:t>low</a:t>
            </a:r>
            <a:r>
              <a:rPr lang="hu-HU" b="1" dirty="0">
                <a:solidFill>
                  <a:srgbClr val="FFFF00"/>
                </a:solidFill>
              </a:rPr>
              <a:t> back </a:t>
            </a:r>
            <a:r>
              <a:rPr lang="hu-HU" b="1" dirty="0" err="1">
                <a:solidFill>
                  <a:srgbClr val="FFFF00"/>
                </a:solidFill>
              </a:rPr>
              <a:t>pain</a:t>
            </a:r>
            <a:r>
              <a:rPr lang="hu-HU" b="1" dirty="0">
                <a:solidFill>
                  <a:srgbClr val="FFFF00"/>
                </a:solidFill>
              </a:rPr>
              <a:t>”</a:t>
            </a:r>
          </a:p>
        </p:txBody>
      </p:sp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4429124" y="507207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algn="ctr"/>
            <a:r>
              <a:rPr lang="de-CH" dirty="0" err="1"/>
              <a:t>Anatómia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20"/>
          </p:nvPr>
        </p:nvSpPr>
        <p:spPr>
          <a:xfrm>
            <a:off x="395538" y="1340768"/>
            <a:ext cx="8353175" cy="4824536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en-US" dirty="0"/>
          </a:p>
          <a:p>
            <a:pPr marL="0" indent="0">
              <a:buNone/>
            </a:pPr>
            <a:endParaRPr lang="de-DE" dirty="0"/>
          </a:p>
          <a:p>
            <a:endParaRPr lang="en-US" dirty="0"/>
          </a:p>
        </p:txBody>
      </p:sp>
      <p:pic>
        <p:nvPicPr>
          <p:cNvPr id="1026" name="Picture 2" descr="Bildergebnis für ao spine pictures anatomy disc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484582"/>
            <a:ext cx="3853926" cy="452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6804248" y="6027943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Source: AAOS</a:t>
            </a:r>
            <a:r>
              <a:rPr lang="hu-HU" sz="1000" dirty="0"/>
              <a:t>, Jeszenszky </a:t>
            </a:r>
            <a:r>
              <a:rPr lang="hu-HU" sz="1000" dirty="0" err="1"/>
              <a:t>dr</a:t>
            </a:r>
            <a:r>
              <a:rPr lang="hu-HU" sz="1000" dirty="0"/>
              <a:t> szívességéből</a:t>
            </a:r>
            <a:endParaRPr lang="en-US" sz="1000" dirty="0"/>
          </a:p>
        </p:txBody>
      </p:sp>
      <p:pic>
        <p:nvPicPr>
          <p:cNvPr id="1030" name="Picture 6" descr="Bildergebnis für lumbar disc rupture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56941"/>
            <a:ext cx="3131840" cy="340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1714480" y="6000768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52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5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24-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025" y="1200150"/>
            <a:ext cx="334327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 descr="24-7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363" y="1119188"/>
            <a:ext cx="347662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Szövegdoboz 3"/>
          <p:cNvSpPr txBox="1">
            <a:spLocks noChangeArrowheads="1"/>
          </p:cNvSpPr>
          <p:nvPr/>
        </p:nvSpPr>
        <p:spPr bwMode="auto">
          <a:xfrm>
            <a:off x="642938" y="428625"/>
            <a:ext cx="7059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Discectomia utáni intervertebralis fúzió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500034" y="6488668"/>
            <a:ext cx="2260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800" dirty="0" err="1"/>
              <a:t>Dr</a:t>
            </a:r>
            <a:r>
              <a:rPr lang="hu-HU" sz="1800" dirty="0"/>
              <a:t> Varga szívességéből</a:t>
            </a:r>
          </a:p>
        </p:txBody>
      </p:sp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Szövegdoboz 3"/>
          <p:cNvSpPr txBox="1">
            <a:spLocks noChangeArrowheads="1"/>
          </p:cNvSpPr>
          <p:nvPr/>
        </p:nvSpPr>
        <p:spPr bwMode="auto">
          <a:xfrm>
            <a:off x="642938" y="428625"/>
            <a:ext cx="66512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 dirty="0">
                <a:solidFill>
                  <a:srgbClr val="FFFF00"/>
                </a:solidFill>
              </a:rPr>
              <a:t>Életkortól függő, lassabban kialakuló</a:t>
            </a:r>
          </a:p>
          <a:p>
            <a:r>
              <a:rPr lang="hu-HU" b="1" dirty="0" err="1">
                <a:solidFill>
                  <a:srgbClr val="FFFF00"/>
                </a:solidFill>
              </a:rPr>
              <a:t>degeneratív</a:t>
            </a:r>
            <a:r>
              <a:rPr lang="hu-HU" b="1" dirty="0">
                <a:solidFill>
                  <a:srgbClr val="FFFF00"/>
                </a:solidFill>
              </a:rPr>
              <a:t> gerincelváltozások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28596" y="2000240"/>
            <a:ext cx="845417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>
                <a:solidFill>
                  <a:srgbClr val="FFFF00"/>
                </a:solidFill>
              </a:rPr>
              <a:t>Ok: </a:t>
            </a:r>
            <a:r>
              <a:rPr lang="hu-HU" sz="2800" dirty="0" err="1">
                <a:solidFill>
                  <a:srgbClr val="FFFF00"/>
                </a:solidFill>
              </a:rPr>
              <a:t>discus</a:t>
            </a:r>
            <a:r>
              <a:rPr lang="hu-HU" sz="2800" dirty="0">
                <a:solidFill>
                  <a:srgbClr val="FFFF00"/>
                </a:solidFill>
              </a:rPr>
              <a:t> </a:t>
            </a:r>
            <a:r>
              <a:rPr lang="hu-HU" sz="2800" dirty="0" err="1">
                <a:solidFill>
                  <a:srgbClr val="FFFF00"/>
                </a:solidFill>
              </a:rPr>
              <a:t>degeneatio</a:t>
            </a:r>
            <a:r>
              <a:rPr lang="hu-HU" sz="2800" dirty="0">
                <a:solidFill>
                  <a:srgbClr val="FFFF00"/>
                </a:solidFill>
              </a:rPr>
              <a:t>, </a:t>
            </a:r>
            <a:r>
              <a:rPr lang="hu-HU" sz="2800" dirty="0" err="1">
                <a:solidFill>
                  <a:srgbClr val="FFFF00"/>
                </a:solidFill>
              </a:rPr>
              <a:t>intervertebralis</a:t>
            </a:r>
            <a:r>
              <a:rPr lang="hu-HU" sz="2800" dirty="0">
                <a:solidFill>
                  <a:srgbClr val="FFFF00"/>
                </a:solidFill>
              </a:rPr>
              <a:t> rés csökkenése</a:t>
            </a:r>
          </a:p>
          <a:p>
            <a:r>
              <a:rPr lang="hu-HU" sz="2800" dirty="0">
                <a:solidFill>
                  <a:srgbClr val="FFFF00"/>
                </a:solidFill>
              </a:rPr>
              <a:t>       patológiás csigolyaközti mozgások</a:t>
            </a:r>
          </a:p>
          <a:p>
            <a:r>
              <a:rPr lang="hu-HU" sz="2800" dirty="0">
                <a:solidFill>
                  <a:srgbClr val="FFFF00"/>
                </a:solidFill>
              </a:rPr>
              <a:t>       </a:t>
            </a:r>
            <a:r>
              <a:rPr lang="hu-HU" sz="2800" dirty="0" err="1">
                <a:solidFill>
                  <a:srgbClr val="FFFF00"/>
                </a:solidFill>
              </a:rPr>
              <a:t>lig</a:t>
            </a:r>
            <a:r>
              <a:rPr lang="hu-HU" sz="2800" dirty="0">
                <a:solidFill>
                  <a:srgbClr val="FFFF00"/>
                </a:solidFill>
              </a:rPr>
              <a:t> </a:t>
            </a:r>
            <a:r>
              <a:rPr lang="hu-HU" sz="2800" dirty="0" err="1">
                <a:solidFill>
                  <a:srgbClr val="FFFF00"/>
                </a:solidFill>
              </a:rPr>
              <a:t>flavum</a:t>
            </a:r>
            <a:r>
              <a:rPr lang="hu-HU" sz="2800" dirty="0">
                <a:solidFill>
                  <a:srgbClr val="FFFF00"/>
                </a:solidFill>
              </a:rPr>
              <a:t>, </a:t>
            </a:r>
            <a:r>
              <a:rPr lang="hu-HU" sz="2800" dirty="0" err="1">
                <a:solidFill>
                  <a:srgbClr val="FFFF00"/>
                </a:solidFill>
              </a:rPr>
              <a:t>lig</a:t>
            </a:r>
            <a:r>
              <a:rPr lang="hu-HU" sz="2800" dirty="0">
                <a:solidFill>
                  <a:srgbClr val="FFFF00"/>
                </a:solidFill>
              </a:rPr>
              <a:t>. </a:t>
            </a:r>
            <a:r>
              <a:rPr lang="hu-HU" sz="2800" dirty="0" err="1">
                <a:solidFill>
                  <a:srgbClr val="FFFF00"/>
                </a:solidFill>
              </a:rPr>
              <a:t>Longitudionale</a:t>
            </a:r>
            <a:r>
              <a:rPr lang="hu-HU" sz="2800" dirty="0">
                <a:solidFill>
                  <a:srgbClr val="FFFF00"/>
                </a:solidFill>
              </a:rPr>
              <a:t> </a:t>
            </a:r>
            <a:r>
              <a:rPr lang="hu-HU" sz="2800" dirty="0" err="1">
                <a:solidFill>
                  <a:srgbClr val="FFFF00"/>
                </a:solidFill>
              </a:rPr>
              <a:t>posterior</a:t>
            </a:r>
            <a:r>
              <a:rPr lang="hu-HU" sz="2800" dirty="0">
                <a:solidFill>
                  <a:srgbClr val="FFFF00"/>
                </a:solidFill>
              </a:rPr>
              <a:t> megvastagodás</a:t>
            </a:r>
          </a:p>
          <a:p>
            <a:endParaRPr lang="hu-HU" sz="2800" dirty="0">
              <a:solidFill>
                <a:srgbClr val="FFFF00"/>
              </a:solidFill>
            </a:endParaRPr>
          </a:p>
          <a:p>
            <a:r>
              <a:rPr lang="hu-HU" sz="2800" dirty="0">
                <a:solidFill>
                  <a:srgbClr val="FFFF00"/>
                </a:solidFill>
              </a:rPr>
              <a:t>Következmény: </a:t>
            </a:r>
            <a:r>
              <a:rPr lang="hu-HU" sz="2400" dirty="0" err="1">
                <a:solidFill>
                  <a:srgbClr val="FFFF00"/>
                </a:solidFill>
              </a:rPr>
              <a:t>osteophyta</a:t>
            </a:r>
            <a:r>
              <a:rPr lang="hu-HU" sz="2400" dirty="0">
                <a:solidFill>
                  <a:srgbClr val="FFFF00"/>
                </a:solidFill>
              </a:rPr>
              <a:t> képződés, kapocsképződés</a:t>
            </a:r>
          </a:p>
          <a:p>
            <a:r>
              <a:rPr lang="hu-HU" sz="2400" dirty="0">
                <a:solidFill>
                  <a:srgbClr val="FFFF00"/>
                </a:solidFill>
              </a:rPr>
              <a:t>                        </a:t>
            </a:r>
            <a:r>
              <a:rPr lang="hu-HU" sz="2400" dirty="0" err="1">
                <a:solidFill>
                  <a:srgbClr val="FFFF00"/>
                </a:solidFill>
              </a:rPr>
              <a:t>polydiscopathia</a:t>
            </a:r>
            <a:endParaRPr lang="hu-HU" sz="2400" dirty="0">
              <a:solidFill>
                <a:srgbClr val="FFFF00"/>
              </a:solidFill>
            </a:endParaRPr>
          </a:p>
          <a:p>
            <a:r>
              <a:rPr lang="hu-HU" sz="2400" dirty="0">
                <a:solidFill>
                  <a:srgbClr val="FFFF00"/>
                </a:solidFill>
              </a:rPr>
              <a:t>                        gerinccsatorna </a:t>
            </a:r>
            <a:r>
              <a:rPr lang="hu-HU" sz="2400" dirty="0" err="1">
                <a:solidFill>
                  <a:srgbClr val="FFFF00"/>
                </a:solidFill>
              </a:rPr>
              <a:t>funkcionalis</a:t>
            </a:r>
            <a:r>
              <a:rPr lang="hu-HU" sz="2400" dirty="0">
                <a:solidFill>
                  <a:srgbClr val="FFFF00"/>
                </a:solidFill>
              </a:rPr>
              <a:t> átmérőjének csökkenése</a:t>
            </a:r>
          </a:p>
          <a:p>
            <a:r>
              <a:rPr lang="hu-HU" sz="2400" dirty="0">
                <a:solidFill>
                  <a:srgbClr val="FFFF00"/>
                </a:solidFill>
              </a:rPr>
              <a:t>                        </a:t>
            </a:r>
            <a:r>
              <a:rPr lang="hu-HU" sz="2400" dirty="0" err="1">
                <a:solidFill>
                  <a:srgbClr val="FFFF00"/>
                </a:solidFill>
              </a:rPr>
              <a:t>recessus</a:t>
            </a:r>
            <a:r>
              <a:rPr lang="hu-HU" sz="2400" dirty="0">
                <a:solidFill>
                  <a:srgbClr val="FFFF00"/>
                </a:solidFill>
              </a:rPr>
              <a:t> </a:t>
            </a:r>
            <a:r>
              <a:rPr lang="hu-HU" sz="2400" dirty="0" err="1">
                <a:solidFill>
                  <a:srgbClr val="FFFF00"/>
                </a:solidFill>
              </a:rPr>
              <a:t>stenosis</a:t>
            </a:r>
            <a:r>
              <a:rPr lang="hu-HU" sz="2400" dirty="0">
                <a:solidFill>
                  <a:srgbClr val="FFFF00"/>
                </a:solidFill>
              </a:rPr>
              <a:t>, </a:t>
            </a:r>
            <a:r>
              <a:rPr lang="hu-HU" sz="2400" dirty="0" err="1">
                <a:solidFill>
                  <a:srgbClr val="FFFF00"/>
                </a:solidFill>
              </a:rPr>
              <a:t>spondylarthritis</a:t>
            </a:r>
            <a:endParaRPr lang="hu-HU" sz="2400" dirty="0">
              <a:solidFill>
                <a:srgbClr val="FFFF00"/>
              </a:solidFill>
            </a:endParaRPr>
          </a:p>
          <a:p>
            <a:r>
              <a:rPr lang="hu-HU" sz="2400" dirty="0">
                <a:solidFill>
                  <a:srgbClr val="FFFF00"/>
                </a:solidFill>
              </a:rPr>
              <a:t>                        </a:t>
            </a:r>
            <a:r>
              <a:rPr lang="hu-HU" sz="2400" dirty="0" err="1">
                <a:solidFill>
                  <a:srgbClr val="FFFF00"/>
                </a:solidFill>
              </a:rPr>
              <a:t>funkcionalis</a:t>
            </a:r>
            <a:r>
              <a:rPr lang="hu-HU" sz="2400" dirty="0">
                <a:solidFill>
                  <a:srgbClr val="FFFF00"/>
                </a:solidFill>
              </a:rPr>
              <a:t> </a:t>
            </a:r>
            <a:r>
              <a:rPr lang="hu-HU" sz="2400" dirty="0" err="1">
                <a:solidFill>
                  <a:srgbClr val="FFFF00"/>
                </a:solidFill>
              </a:rPr>
              <a:t>spondylolisthesis</a:t>
            </a:r>
            <a:r>
              <a:rPr lang="hu-HU" sz="2400" dirty="0">
                <a:solidFill>
                  <a:srgbClr val="FFFF00"/>
                </a:solidFill>
              </a:rPr>
              <a:t> (</a:t>
            </a:r>
            <a:r>
              <a:rPr lang="hu-HU" sz="2400" dirty="0" err="1">
                <a:solidFill>
                  <a:srgbClr val="FFFF00"/>
                </a:solidFill>
              </a:rPr>
              <a:t>anterograd</a:t>
            </a:r>
            <a:r>
              <a:rPr lang="hu-HU" sz="2400" dirty="0">
                <a:solidFill>
                  <a:srgbClr val="FFFF00"/>
                </a:solidFill>
              </a:rPr>
              <a:t>, </a:t>
            </a:r>
            <a:r>
              <a:rPr lang="hu-HU" sz="2400" dirty="0" err="1">
                <a:solidFill>
                  <a:srgbClr val="FFFF00"/>
                </a:solidFill>
              </a:rPr>
              <a:t>retrograd</a:t>
            </a:r>
            <a:r>
              <a:rPr lang="hu-HU" sz="2400" dirty="0">
                <a:solidFill>
                  <a:srgbClr val="FFFF00"/>
                </a:solidFill>
              </a:rPr>
              <a:t>)</a:t>
            </a:r>
          </a:p>
          <a:p>
            <a:r>
              <a:rPr lang="hu-HU" sz="2800" dirty="0">
                <a:solidFill>
                  <a:srgbClr val="FFFF00"/>
                </a:solidFill>
              </a:rPr>
              <a:t>           </a:t>
            </a:r>
            <a:r>
              <a:rPr lang="hu-HU" sz="2400" dirty="0">
                <a:solidFill>
                  <a:srgbClr val="FFFF00"/>
                </a:solidFill>
              </a:rPr>
              <a:t>Kilépő gyökök, vagy a </a:t>
            </a:r>
            <a:r>
              <a:rPr lang="hu-HU" sz="2400" dirty="0" err="1">
                <a:solidFill>
                  <a:srgbClr val="FFFF00"/>
                </a:solidFill>
              </a:rPr>
              <a:t>myelon</a:t>
            </a:r>
            <a:r>
              <a:rPr lang="hu-HU" sz="2400" dirty="0">
                <a:solidFill>
                  <a:srgbClr val="FFFF00"/>
                </a:solidFill>
              </a:rPr>
              <a:t> nyomás alá kerül egy vagy</a:t>
            </a:r>
          </a:p>
          <a:p>
            <a:r>
              <a:rPr lang="hu-HU" sz="2400" dirty="0">
                <a:solidFill>
                  <a:srgbClr val="FFFF00"/>
                </a:solidFill>
              </a:rPr>
              <a:t>             több szinten            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8072462" y="121442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2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hu-HU">
              <a:effectLst/>
              <a:latin typeface="Garamond" pitchFamily="18" charset="0"/>
            </a:endParaRPr>
          </a:p>
        </p:txBody>
      </p:sp>
      <p:sp>
        <p:nvSpPr>
          <p:cNvPr id="37892" name="Szövegdoboz 3"/>
          <p:cNvSpPr txBox="1">
            <a:spLocks noChangeArrowheads="1"/>
          </p:cNvSpPr>
          <p:nvPr/>
        </p:nvSpPr>
        <p:spPr bwMode="auto">
          <a:xfrm>
            <a:off x="285750" y="428625"/>
            <a:ext cx="805002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 dirty="0" err="1">
                <a:solidFill>
                  <a:srgbClr val="FFFF00"/>
                </a:solidFill>
              </a:rPr>
              <a:t>Degeneratív</a:t>
            </a:r>
            <a:r>
              <a:rPr lang="hu-HU" b="1" dirty="0">
                <a:solidFill>
                  <a:srgbClr val="FFFF00"/>
                </a:solidFill>
              </a:rPr>
              <a:t> gerincelváltozások</a:t>
            </a:r>
          </a:p>
          <a:p>
            <a:endParaRPr lang="hu-HU" b="1" dirty="0">
              <a:solidFill>
                <a:srgbClr val="FFFF00"/>
              </a:solidFill>
            </a:endParaRPr>
          </a:p>
          <a:p>
            <a:r>
              <a:rPr lang="hu-HU" b="1" dirty="0">
                <a:solidFill>
                  <a:srgbClr val="FFFF00"/>
                </a:solidFill>
              </a:rPr>
              <a:t>Klinikai tünetei </a:t>
            </a:r>
            <a:r>
              <a:rPr lang="hu-HU" dirty="0">
                <a:solidFill>
                  <a:srgbClr val="FFFF00"/>
                </a:solidFill>
              </a:rPr>
              <a:t>(függenek a </a:t>
            </a:r>
            <a:r>
              <a:rPr lang="hu-HU" dirty="0" err="1">
                <a:solidFill>
                  <a:srgbClr val="FFFF00"/>
                </a:solidFill>
              </a:rPr>
              <a:t>canalis</a:t>
            </a:r>
            <a:r>
              <a:rPr lang="hu-HU" dirty="0">
                <a:solidFill>
                  <a:srgbClr val="FFFF00"/>
                </a:solidFill>
              </a:rPr>
              <a:t> </a:t>
            </a:r>
            <a:r>
              <a:rPr lang="hu-HU" dirty="0" err="1">
                <a:solidFill>
                  <a:srgbClr val="FFFF00"/>
                </a:solidFill>
              </a:rPr>
              <a:t>spinalis</a:t>
            </a:r>
            <a:r>
              <a:rPr lang="hu-HU" dirty="0">
                <a:solidFill>
                  <a:srgbClr val="FFFF00"/>
                </a:solidFill>
              </a:rPr>
              <a:t> </a:t>
            </a:r>
          </a:p>
          <a:p>
            <a:r>
              <a:rPr lang="hu-HU" dirty="0" err="1">
                <a:solidFill>
                  <a:srgbClr val="FFFF00"/>
                </a:solidFill>
              </a:rPr>
              <a:t>stenosis</a:t>
            </a:r>
            <a:r>
              <a:rPr lang="hu-HU" dirty="0">
                <a:solidFill>
                  <a:srgbClr val="FFFF00"/>
                </a:solidFill>
              </a:rPr>
              <a:t> kiterjedésétől, magasságától)</a:t>
            </a:r>
          </a:p>
          <a:p>
            <a:endParaRPr lang="hu-HU" dirty="0">
              <a:solidFill>
                <a:srgbClr val="FFFF00"/>
              </a:solidFill>
            </a:endParaRPr>
          </a:p>
          <a:p>
            <a:r>
              <a:rPr lang="hu-HU" dirty="0">
                <a:solidFill>
                  <a:srgbClr val="FFFF00"/>
                </a:solidFill>
              </a:rPr>
              <a:t>Ágyéki gerincfájdalom (</a:t>
            </a:r>
            <a:r>
              <a:rPr lang="hu-HU" dirty="0" err="1">
                <a:solidFill>
                  <a:srgbClr val="FFFF00"/>
                </a:solidFill>
              </a:rPr>
              <a:t>lumbago</a:t>
            </a:r>
            <a:r>
              <a:rPr lang="hu-HU" dirty="0">
                <a:solidFill>
                  <a:srgbClr val="FFFF00"/>
                </a:solidFill>
              </a:rPr>
              <a:t>)</a:t>
            </a:r>
          </a:p>
          <a:p>
            <a:r>
              <a:rPr lang="hu-HU" dirty="0">
                <a:solidFill>
                  <a:srgbClr val="FFFF00"/>
                </a:solidFill>
              </a:rPr>
              <a:t>Ágyéki gerincfájdalom+ végtagokba sugárzó</a:t>
            </a:r>
          </a:p>
          <a:p>
            <a:r>
              <a:rPr lang="hu-HU" dirty="0">
                <a:solidFill>
                  <a:srgbClr val="FFFF00"/>
                </a:solidFill>
              </a:rPr>
              <a:t> rendszerint diffúz idegfájdalom (</a:t>
            </a:r>
            <a:r>
              <a:rPr lang="hu-HU" dirty="0" err="1">
                <a:solidFill>
                  <a:srgbClr val="FFFF00"/>
                </a:solidFill>
              </a:rPr>
              <a:t>lumboischialgia</a:t>
            </a:r>
            <a:r>
              <a:rPr lang="hu-HU" dirty="0">
                <a:solidFill>
                  <a:srgbClr val="FFFF00"/>
                </a:solidFill>
              </a:rPr>
              <a:t>)</a:t>
            </a:r>
          </a:p>
          <a:p>
            <a:r>
              <a:rPr lang="hu-HU" dirty="0">
                <a:solidFill>
                  <a:srgbClr val="FFFF00"/>
                </a:solidFill>
              </a:rPr>
              <a:t>Nehezített állás, homorítás</a:t>
            </a:r>
          </a:p>
          <a:p>
            <a:r>
              <a:rPr lang="hu-HU" dirty="0" err="1">
                <a:solidFill>
                  <a:srgbClr val="FFFF00"/>
                </a:solidFill>
              </a:rPr>
              <a:t>Claudicatio</a:t>
            </a:r>
            <a:r>
              <a:rPr lang="hu-HU" dirty="0">
                <a:solidFill>
                  <a:srgbClr val="FFFF00"/>
                </a:solidFill>
              </a:rPr>
              <a:t> </a:t>
            </a:r>
            <a:r>
              <a:rPr lang="hu-HU" dirty="0" err="1">
                <a:solidFill>
                  <a:srgbClr val="FFFF00"/>
                </a:solidFill>
              </a:rPr>
              <a:t>nervosa</a:t>
            </a:r>
            <a:endParaRPr lang="hu-HU" dirty="0">
              <a:solidFill>
                <a:srgbClr val="FFFF00"/>
              </a:solidFill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8286776" y="2143116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5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hu-HU">
              <a:effectLst/>
              <a:latin typeface="Garamond" pitchFamily="18" charset="0"/>
            </a:endParaRPr>
          </a:p>
        </p:txBody>
      </p:sp>
      <p:sp>
        <p:nvSpPr>
          <p:cNvPr id="36867" name="Rectangle 3" descr="DSCN4841"/>
          <p:cNvSpPr>
            <a:spLocks noGrp="1" noChangeAspect="1" noChangeArrowheads="1"/>
          </p:cNvSpPr>
          <p:nvPr isPhoto="1"/>
        </p:nvSpPr>
        <p:spPr bwMode="auto">
          <a:xfrm>
            <a:off x="357158" y="1802662"/>
            <a:ext cx="3506817" cy="483943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36868" name="Rectangle 4" descr="DSCN4829"/>
          <p:cNvSpPr>
            <a:spLocks noGrp="1" noChangeAspect="1" noChangeArrowheads="1"/>
          </p:cNvSpPr>
          <p:nvPr isPhoto="1"/>
        </p:nvSpPr>
        <p:spPr bwMode="auto">
          <a:xfrm>
            <a:off x="5000560" y="2000240"/>
            <a:ext cx="3027427" cy="464186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71438" y="214313"/>
            <a:ext cx="885825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2800" dirty="0" err="1">
                <a:solidFill>
                  <a:srgbClr val="FFFF00"/>
                </a:solidFill>
                <a:latin typeface="Arial" charset="0"/>
              </a:rPr>
              <a:t>Degeneratív</a:t>
            </a:r>
            <a:r>
              <a:rPr lang="hu-HU" sz="2800" dirty="0">
                <a:solidFill>
                  <a:srgbClr val="FFFF00"/>
                </a:solidFill>
                <a:latin typeface="Arial" charset="0"/>
              </a:rPr>
              <a:t> gerincelváltozások:</a:t>
            </a:r>
          </a:p>
          <a:p>
            <a:r>
              <a:rPr lang="hu-HU" sz="2800" dirty="0" err="1">
                <a:solidFill>
                  <a:srgbClr val="FFFF00"/>
                </a:solidFill>
                <a:latin typeface="Arial" charset="0"/>
              </a:rPr>
              <a:t>Polydiscopathia</a:t>
            </a:r>
            <a:r>
              <a:rPr lang="hu-HU" sz="2800" dirty="0">
                <a:solidFill>
                  <a:srgbClr val="FFFF00"/>
                </a:solidFill>
                <a:latin typeface="Arial" charset="0"/>
              </a:rPr>
              <a:t>, beszűkült </a:t>
            </a:r>
            <a:r>
              <a:rPr lang="hu-HU" sz="2800" dirty="0" err="1">
                <a:solidFill>
                  <a:srgbClr val="FFFF00"/>
                </a:solidFill>
                <a:latin typeface="Arial" charset="0"/>
              </a:rPr>
              <a:t>intervertebralis</a:t>
            </a:r>
            <a:r>
              <a:rPr lang="hu-HU" sz="2800" dirty="0">
                <a:solidFill>
                  <a:srgbClr val="FFFF00"/>
                </a:solidFill>
                <a:latin typeface="Arial" charset="0"/>
              </a:rPr>
              <a:t> rés, </a:t>
            </a:r>
          </a:p>
          <a:p>
            <a:r>
              <a:rPr lang="hu-HU" sz="2800" dirty="0">
                <a:solidFill>
                  <a:srgbClr val="FFFF00"/>
                </a:solidFill>
                <a:latin typeface="Arial" charset="0"/>
              </a:rPr>
              <a:t>Kezdődő kapocsképződés, </a:t>
            </a:r>
            <a:r>
              <a:rPr lang="hu-HU" sz="2800" dirty="0" err="1">
                <a:solidFill>
                  <a:srgbClr val="FFFF00"/>
                </a:solidFill>
                <a:latin typeface="Arial" charset="0"/>
              </a:rPr>
              <a:t>lig</a:t>
            </a:r>
            <a:r>
              <a:rPr lang="hu-HU" sz="2800" dirty="0">
                <a:solidFill>
                  <a:srgbClr val="FFFF00"/>
                </a:solidFill>
                <a:latin typeface="Arial" charset="0"/>
              </a:rPr>
              <a:t>. </a:t>
            </a:r>
            <a:r>
              <a:rPr lang="hu-HU" sz="2800" dirty="0" err="1">
                <a:solidFill>
                  <a:srgbClr val="FFFF00"/>
                </a:solidFill>
                <a:latin typeface="Arial" charset="0"/>
              </a:rPr>
              <a:t>long</a:t>
            </a:r>
            <a:r>
              <a:rPr lang="hu-HU" sz="2800" dirty="0">
                <a:solidFill>
                  <a:srgbClr val="FFFF00"/>
                </a:solidFill>
                <a:latin typeface="Arial" charset="0"/>
              </a:rPr>
              <a:t>. </a:t>
            </a:r>
            <a:r>
              <a:rPr lang="hu-HU" sz="2800" dirty="0" err="1">
                <a:solidFill>
                  <a:srgbClr val="FFFF00"/>
                </a:solidFill>
                <a:latin typeface="Arial" charset="0"/>
              </a:rPr>
              <a:t>ant</a:t>
            </a:r>
            <a:r>
              <a:rPr lang="hu-HU" sz="2800" dirty="0">
                <a:solidFill>
                  <a:srgbClr val="FFFF00"/>
                </a:solidFill>
                <a:latin typeface="Arial" charset="0"/>
              </a:rPr>
              <a:t> vastagodás</a:t>
            </a:r>
          </a:p>
        </p:txBody>
      </p:sp>
      <p:cxnSp>
        <p:nvCxnSpPr>
          <p:cNvPr id="7" name="Egyenes összekötő nyíllal 6"/>
          <p:cNvCxnSpPr/>
          <p:nvPr/>
        </p:nvCxnSpPr>
        <p:spPr>
          <a:xfrm rot="5400000">
            <a:off x="1607323" y="2821777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 rot="10800000" flipV="1">
            <a:off x="1643042" y="4071942"/>
            <a:ext cx="71438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>
          <a:xfrm rot="5400000">
            <a:off x="1285852" y="2143116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cxnSp>
        <p:nvCxnSpPr>
          <p:cNvPr id="13" name="Egyenes összekötő nyíllal 12"/>
          <p:cNvCxnSpPr/>
          <p:nvPr/>
        </p:nvCxnSpPr>
        <p:spPr>
          <a:xfrm rot="10800000" flipV="1">
            <a:off x="1714480" y="4786322"/>
            <a:ext cx="64294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/>
          <p:cNvCxnSpPr/>
          <p:nvPr/>
        </p:nvCxnSpPr>
        <p:spPr>
          <a:xfrm rot="5400000" flipH="1" flipV="1">
            <a:off x="1535885" y="5107793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hu-HU">
              <a:effectLst/>
              <a:latin typeface="Garamond" pitchFamily="18" charset="0"/>
            </a:endParaRPr>
          </a:p>
        </p:txBody>
      </p:sp>
      <p:sp>
        <p:nvSpPr>
          <p:cNvPr id="37891" name="Rectangle 3" descr="DSCN4815"/>
          <p:cNvSpPr>
            <a:spLocks noGrp="1" noChangeAspect="1" noChangeArrowheads="1"/>
          </p:cNvSpPr>
          <p:nvPr isPhoto="1"/>
        </p:nvSpPr>
        <p:spPr bwMode="auto">
          <a:xfrm>
            <a:off x="785813" y="1214438"/>
            <a:ext cx="7358062" cy="536892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37892" name="Szövegdoboz 3"/>
          <p:cNvSpPr txBox="1">
            <a:spLocks noChangeArrowheads="1"/>
          </p:cNvSpPr>
          <p:nvPr/>
        </p:nvSpPr>
        <p:spPr bwMode="auto">
          <a:xfrm>
            <a:off x="285750" y="428625"/>
            <a:ext cx="83708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Degeneratív jelek kétirányú ágyéki gerinc rtg-n</a:t>
            </a: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hu-HU" dirty="0">
                <a:effectLst/>
                <a:latin typeface="Garamond" pitchFamily="18" charset="0"/>
              </a:rPr>
              <a:t> </a:t>
            </a:r>
          </a:p>
        </p:txBody>
      </p:sp>
      <p:sp>
        <p:nvSpPr>
          <p:cNvPr id="38915" name="Rectangle 3" descr="DSCN4817"/>
          <p:cNvSpPr>
            <a:spLocks noGrp="1" noChangeAspect="1" noChangeArrowheads="1"/>
          </p:cNvSpPr>
          <p:nvPr isPhoto="1"/>
        </p:nvSpPr>
        <p:spPr bwMode="auto">
          <a:xfrm>
            <a:off x="323850" y="2852738"/>
            <a:ext cx="4206875" cy="38973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38916" name="Rectangle 4" descr="DSCN4819"/>
          <p:cNvSpPr>
            <a:spLocks noGrp="1" noChangeAspect="1" noChangeArrowheads="1"/>
          </p:cNvSpPr>
          <p:nvPr isPhoto="1"/>
        </p:nvSpPr>
        <p:spPr bwMode="auto">
          <a:xfrm>
            <a:off x="4781550" y="2852738"/>
            <a:ext cx="4038600" cy="391636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095375" y="323850"/>
            <a:ext cx="81355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dirty="0" err="1">
                <a:solidFill>
                  <a:srgbClr val="FFFF00"/>
                </a:solidFill>
                <a:latin typeface="Arial" charset="0"/>
              </a:rPr>
              <a:t>Canalis</a:t>
            </a:r>
            <a:r>
              <a:rPr lang="hu-HU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dirty="0" err="1">
                <a:solidFill>
                  <a:srgbClr val="FFFF00"/>
                </a:solidFill>
                <a:latin typeface="Arial" charset="0"/>
              </a:rPr>
              <a:t>spinalis</a:t>
            </a:r>
            <a:r>
              <a:rPr lang="hu-HU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dirty="0" err="1">
                <a:solidFill>
                  <a:srgbClr val="FFFF00"/>
                </a:solidFill>
                <a:latin typeface="Arial" charset="0"/>
              </a:rPr>
              <a:t>stenosis</a:t>
            </a:r>
            <a:r>
              <a:rPr lang="hu-HU" dirty="0">
                <a:solidFill>
                  <a:srgbClr val="FFFF00"/>
                </a:solidFill>
                <a:latin typeface="Arial" charset="0"/>
              </a:rPr>
              <a:t>, </a:t>
            </a:r>
            <a:r>
              <a:rPr lang="hu-HU" dirty="0" err="1">
                <a:solidFill>
                  <a:srgbClr val="FFFF00"/>
                </a:solidFill>
                <a:latin typeface="Arial" charset="0"/>
              </a:rPr>
              <a:t>recessus</a:t>
            </a:r>
            <a:r>
              <a:rPr lang="hu-HU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dirty="0" err="1">
                <a:solidFill>
                  <a:srgbClr val="FFFF00"/>
                </a:solidFill>
                <a:latin typeface="Arial" charset="0"/>
              </a:rPr>
              <a:t>stenosis</a:t>
            </a:r>
            <a:endParaRPr lang="hu-HU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142844" y="2143116"/>
            <a:ext cx="76777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/>
              <a:t>Megközelítőleg normál viszonyok      masszív </a:t>
            </a:r>
            <a:r>
              <a:rPr lang="hu-HU" sz="2800" dirty="0" err="1"/>
              <a:t>stenosis</a:t>
            </a:r>
            <a:endParaRPr lang="hu-HU" sz="2800" dirty="0"/>
          </a:p>
        </p:txBody>
      </p:sp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714876" y="150017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7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-1214438" y="142875"/>
            <a:ext cx="8229601" cy="1143000"/>
          </a:xfrm>
          <a:noFill/>
        </p:spPr>
        <p:txBody>
          <a:bodyPr/>
          <a:lstStyle/>
          <a:p>
            <a:r>
              <a:rPr lang="hu-HU" sz="3600">
                <a:solidFill>
                  <a:srgbClr val="FFFF00"/>
                </a:solidFill>
                <a:effectLst/>
              </a:rPr>
              <a:t>Foraminalis</a:t>
            </a:r>
            <a:br>
              <a:rPr lang="hu-HU" sz="3600">
                <a:solidFill>
                  <a:srgbClr val="FFFF00"/>
                </a:solidFill>
                <a:effectLst/>
              </a:rPr>
            </a:br>
            <a:r>
              <a:rPr lang="hu-HU" sz="3600">
                <a:solidFill>
                  <a:srgbClr val="FFFF00"/>
                </a:solidFill>
                <a:effectLst/>
              </a:rPr>
              <a:t> stenosis,</a:t>
            </a:r>
            <a:br>
              <a:rPr lang="hu-HU" sz="3600">
                <a:solidFill>
                  <a:srgbClr val="FFFF00"/>
                </a:solidFill>
                <a:effectLst/>
              </a:rPr>
            </a:br>
            <a:r>
              <a:rPr lang="hu-HU" sz="3600">
                <a:solidFill>
                  <a:srgbClr val="FFFF00"/>
                </a:solidFill>
                <a:effectLst/>
              </a:rPr>
              <a:t>polydiscopathia</a:t>
            </a:r>
          </a:p>
        </p:txBody>
      </p:sp>
      <p:pic>
        <p:nvPicPr>
          <p:cNvPr id="39939" name="Picture 4" descr="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2781300"/>
            <a:ext cx="4673600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5" descr="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1700213"/>
            <a:ext cx="3082925" cy="417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7" descr="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363" y="260350"/>
            <a:ext cx="3905250" cy="31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Egyenes összekötő nyíllal 6"/>
          <p:cNvCxnSpPr/>
          <p:nvPr/>
        </p:nvCxnSpPr>
        <p:spPr>
          <a:xfrm rot="5400000">
            <a:off x="6643702" y="4572008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 rot="16200000" flipH="1">
            <a:off x="6286512" y="1643050"/>
            <a:ext cx="428628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>
          <a:xfrm rot="5400000">
            <a:off x="7179487" y="1678769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3857620" y="228599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9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484313"/>
            <a:ext cx="4037013" cy="494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2143108" y="357166"/>
            <a:ext cx="36279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Canalis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spinalis</a:t>
            </a:r>
            <a:r>
              <a:rPr lang="hu-HU" sz="2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hu-HU" sz="2400" dirty="0" err="1">
                <a:solidFill>
                  <a:srgbClr val="FFFF00"/>
                </a:solidFill>
                <a:latin typeface="Arial" charset="0"/>
              </a:rPr>
              <a:t>stenosis</a:t>
            </a:r>
            <a:endParaRPr lang="hu-HU" sz="24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950913" y="2809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 sz="1800">
              <a:latin typeface="Arial" charset="0"/>
            </a:endParaRPr>
          </a:p>
        </p:txBody>
      </p:sp>
      <p:pic>
        <p:nvPicPr>
          <p:cNvPr id="40965" name="Picture 5" descr="24-6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1052513"/>
            <a:ext cx="4000500" cy="271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6" descr="24-6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363" y="3860800"/>
            <a:ext cx="3681412" cy="28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hu-HU">
              <a:effectLst/>
              <a:latin typeface="Garamond" pitchFamily="18" charset="0"/>
            </a:endParaRPr>
          </a:p>
        </p:txBody>
      </p:sp>
      <p:sp>
        <p:nvSpPr>
          <p:cNvPr id="41987" name="Rectangle 3" descr="DSCN4820"/>
          <p:cNvSpPr>
            <a:spLocks noGrp="1" noChangeAspect="1" noChangeArrowheads="1"/>
          </p:cNvSpPr>
          <p:nvPr isPhoto="1"/>
        </p:nvSpPr>
        <p:spPr bwMode="auto">
          <a:xfrm>
            <a:off x="3000375" y="1500188"/>
            <a:ext cx="3362325" cy="51435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41988" name="Szövegdoboz 3"/>
          <p:cNvSpPr txBox="1">
            <a:spLocks noChangeArrowheads="1"/>
          </p:cNvSpPr>
          <p:nvPr/>
        </p:nvSpPr>
        <p:spPr bwMode="auto">
          <a:xfrm>
            <a:off x="1285875" y="428625"/>
            <a:ext cx="5588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Degeneratív spondylolisthesis: </a:t>
            </a:r>
          </a:p>
          <a:p>
            <a:r>
              <a:rPr lang="hu-HU" b="1">
                <a:solidFill>
                  <a:srgbClr val="FFFF00"/>
                </a:solidFill>
              </a:rPr>
              <a:t>gerinc instabilitás jele</a:t>
            </a:r>
          </a:p>
        </p:txBody>
      </p:sp>
      <p:cxnSp>
        <p:nvCxnSpPr>
          <p:cNvPr id="6" name="Egyenes összekötő nyíllal 5"/>
          <p:cNvCxnSpPr/>
          <p:nvPr/>
        </p:nvCxnSpPr>
        <p:spPr>
          <a:xfrm>
            <a:off x="4429124" y="4357694"/>
            <a:ext cx="78581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nyíllal 7"/>
          <p:cNvCxnSpPr/>
          <p:nvPr/>
        </p:nvCxnSpPr>
        <p:spPr>
          <a:xfrm rot="5400000" flipH="1" flipV="1">
            <a:off x="4893471" y="4964917"/>
            <a:ext cx="71438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7358082" y="342900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hu-HU">
              <a:effectLst/>
              <a:latin typeface="Garamond" pitchFamily="18" charset="0"/>
            </a:endParaRPr>
          </a:p>
        </p:txBody>
      </p:sp>
      <p:sp>
        <p:nvSpPr>
          <p:cNvPr id="43011" name="Rectangle 3" descr="DSCN4814"/>
          <p:cNvSpPr>
            <a:spLocks noGrp="1" noChangeAspect="1" noChangeArrowheads="1"/>
          </p:cNvSpPr>
          <p:nvPr isPhoto="1"/>
        </p:nvSpPr>
        <p:spPr bwMode="auto">
          <a:xfrm>
            <a:off x="642938" y="1928813"/>
            <a:ext cx="8286750" cy="435133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43012" name="Szövegdoboz 3"/>
          <p:cNvSpPr txBox="1">
            <a:spLocks noChangeArrowheads="1"/>
          </p:cNvSpPr>
          <p:nvPr/>
        </p:nvSpPr>
        <p:spPr bwMode="auto">
          <a:xfrm>
            <a:off x="357188" y="357188"/>
            <a:ext cx="702627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Degeneratív elzáltozások, osteoporosis,</a:t>
            </a:r>
          </a:p>
          <a:p>
            <a:r>
              <a:rPr lang="hu-HU" b="1">
                <a:solidFill>
                  <a:srgbClr val="FFFF00"/>
                </a:solidFill>
              </a:rPr>
              <a:t> kapocsképződés</a:t>
            </a: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7643834" y="121442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6">
            <a:extLst>
              <a:ext uri="{FF2B5EF4-FFF2-40B4-BE49-F238E27FC236}">
                <a16:creationId xmlns:a16="http://schemas.microsoft.com/office/drawing/2014/main" id="{B061FE31-69E4-E74F-BA61-9F97BEA52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836712"/>
            <a:ext cx="7848872" cy="468052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6588224" y="5765002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Source: </a:t>
            </a:r>
            <a:r>
              <a:rPr lang="de-DE" sz="1000" dirty="0" err="1"/>
              <a:t>Jandial</a:t>
            </a:r>
            <a:r>
              <a:rPr lang="de-DE" sz="1000" dirty="0"/>
              <a:t> / </a:t>
            </a:r>
            <a:r>
              <a:rPr lang="de-DE" sz="1000" dirty="0" err="1"/>
              <a:t>Garfin</a:t>
            </a:r>
            <a:r>
              <a:rPr lang="hu-HU" sz="1000" dirty="0"/>
              <a:t>, Jeszenszky </a:t>
            </a:r>
            <a:r>
              <a:rPr lang="hu-HU" sz="1000" dirty="0" err="1"/>
              <a:t>dr</a:t>
            </a:r>
            <a:r>
              <a:rPr lang="hu-HU" sz="1000" dirty="0"/>
              <a:t> szívességéből</a:t>
            </a:r>
            <a:endParaRPr lang="en-US" sz="1000" dirty="0"/>
          </a:p>
        </p:txBody>
      </p:sp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642910" y="6000768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9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hu-HU">
              <a:effectLst/>
              <a:latin typeface="Garamond" pitchFamily="18" charset="0"/>
            </a:endParaRPr>
          </a:p>
        </p:txBody>
      </p:sp>
      <p:sp>
        <p:nvSpPr>
          <p:cNvPr id="44035" name="Rectangle 3" descr="DSCN4794"/>
          <p:cNvSpPr>
            <a:spLocks noGrp="1" noChangeAspect="1" noChangeArrowheads="1"/>
          </p:cNvSpPr>
          <p:nvPr isPhoto="1"/>
        </p:nvSpPr>
        <p:spPr bwMode="auto">
          <a:xfrm>
            <a:off x="2428875" y="1487488"/>
            <a:ext cx="3557588" cy="53705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44036" name="Szövegdoboz 3"/>
          <p:cNvSpPr txBox="1">
            <a:spLocks noChangeArrowheads="1"/>
          </p:cNvSpPr>
          <p:nvPr/>
        </p:nvSpPr>
        <p:spPr bwMode="auto">
          <a:xfrm>
            <a:off x="928688" y="571500"/>
            <a:ext cx="4911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Kapocsképződés folyamata</a:t>
            </a:r>
          </a:p>
        </p:txBody>
      </p:sp>
      <p:cxnSp>
        <p:nvCxnSpPr>
          <p:cNvPr id="6" name="Egyenes összekötő nyíllal 5"/>
          <p:cNvCxnSpPr/>
          <p:nvPr/>
        </p:nvCxnSpPr>
        <p:spPr>
          <a:xfrm>
            <a:off x="3357554" y="3143248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nyíllal 7"/>
          <p:cNvCxnSpPr/>
          <p:nvPr/>
        </p:nvCxnSpPr>
        <p:spPr>
          <a:xfrm>
            <a:off x="3214678" y="4572008"/>
            <a:ext cx="642942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nyíllal 9"/>
          <p:cNvCxnSpPr/>
          <p:nvPr/>
        </p:nvCxnSpPr>
        <p:spPr>
          <a:xfrm>
            <a:off x="3071802" y="6072206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7215206" y="328612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0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hu-HU">
              <a:effectLst/>
              <a:latin typeface="Garamond" pitchFamily="18" charset="0"/>
            </a:endParaRPr>
          </a:p>
        </p:txBody>
      </p:sp>
      <p:sp>
        <p:nvSpPr>
          <p:cNvPr id="45059" name="Rectangle 3" descr="DSCN4839"/>
          <p:cNvSpPr>
            <a:spLocks noGrp="1" noChangeAspect="1" noChangeArrowheads="1"/>
          </p:cNvSpPr>
          <p:nvPr isPhoto="1"/>
        </p:nvSpPr>
        <p:spPr bwMode="auto">
          <a:xfrm>
            <a:off x="1524000" y="1714500"/>
            <a:ext cx="6691313" cy="501808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45060" name="Szövegdoboz 3"/>
          <p:cNvSpPr txBox="1">
            <a:spLocks noChangeArrowheads="1"/>
          </p:cNvSpPr>
          <p:nvPr/>
        </p:nvSpPr>
        <p:spPr bwMode="auto">
          <a:xfrm>
            <a:off x="1428750" y="500063"/>
            <a:ext cx="745013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Degeneratív elváltozások Rekonstrukciós </a:t>
            </a:r>
          </a:p>
          <a:p>
            <a:r>
              <a:rPr lang="hu-HU" b="1">
                <a:solidFill>
                  <a:srgbClr val="FFFF00"/>
                </a:solidFill>
              </a:rPr>
              <a:t>CT felvételeken</a:t>
            </a:r>
          </a:p>
        </p:txBody>
      </p:sp>
      <p:cxnSp>
        <p:nvCxnSpPr>
          <p:cNvPr id="6" name="Egyenes összekötő nyíllal 5"/>
          <p:cNvCxnSpPr/>
          <p:nvPr/>
        </p:nvCxnSpPr>
        <p:spPr>
          <a:xfrm rot="5400000" flipH="1" flipV="1">
            <a:off x="2928926" y="4929198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nyíllal 7"/>
          <p:cNvCxnSpPr/>
          <p:nvPr/>
        </p:nvCxnSpPr>
        <p:spPr>
          <a:xfrm rot="10800000" flipV="1">
            <a:off x="3428992" y="1785926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8358214" y="128586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 hidden="1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endParaRPr lang="hu-HU">
              <a:effectLst/>
              <a:latin typeface="Garamond" pitchFamily="18" charset="0"/>
            </a:endParaRPr>
          </a:p>
        </p:txBody>
      </p:sp>
      <p:sp>
        <p:nvSpPr>
          <p:cNvPr id="44036" name="Szövegdoboz 3"/>
          <p:cNvSpPr txBox="1">
            <a:spLocks noChangeArrowheads="1"/>
          </p:cNvSpPr>
          <p:nvPr/>
        </p:nvSpPr>
        <p:spPr bwMode="auto">
          <a:xfrm>
            <a:off x="928688" y="571500"/>
            <a:ext cx="7588296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 dirty="0" err="1">
                <a:solidFill>
                  <a:srgbClr val="FFFF00"/>
                </a:solidFill>
              </a:rPr>
              <a:t>Degeneratív</a:t>
            </a:r>
            <a:r>
              <a:rPr lang="hu-HU" b="1" dirty="0">
                <a:solidFill>
                  <a:srgbClr val="FFFF00"/>
                </a:solidFill>
              </a:rPr>
              <a:t> gerincbetegségek kezelése</a:t>
            </a:r>
          </a:p>
          <a:p>
            <a:endParaRPr lang="hu-HU" b="1" dirty="0">
              <a:solidFill>
                <a:srgbClr val="FFFF00"/>
              </a:solidFill>
            </a:endParaRPr>
          </a:p>
          <a:p>
            <a:r>
              <a:rPr lang="hu-HU" b="1" dirty="0">
                <a:solidFill>
                  <a:srgbClr val="FFFF00"/>
                </a:solidFill>
              </a:rPr>
              <a:t>Konzervatív: </a:t>
            </a:r>
            <a:r>
              <a:rPr lang="hu-HU" sz="2800" dirty="0">
                <a:solidFill>
                  <a:srgbClr val="FFFF00"/>
                </a:solidFill>
              </a:rPr>
              <a:t>kezdetben NSAID, pihenés</a:t>
            </a:r>
          </a:p>
          <a:p>
            <a:r>
              <a:rPr lang="hu-HU" sz="2800" dirty="0">
                <a:solidFill>
                  <a:srgbClr val="FFFF00"/>
                </a:solidFill>
              </a:rPr>
              <a:t>                       infúziók, </a:t>
            </a:r>
            <a:r>
              <a:rPr lang="hu-HU" sz="2800" dirty="0" err="1">
                <a:solidFill>
                  <a:srgbClr val="FFFF00"/>
                </a:solidFill>
              </a:rPr>
              <a:t>paravert</a:t>
            </a:r>
            <a:r>
              <a:rPr lang="hu-HU" sz="2800" dirty="0">
                <a:solidFill>
                  <a:srgbClr val="FFFF00"/>
                </a:solidFill>
              </a:rPr>
              <a:t> injekciók</a:t>
            </a:r>
          </a:p>
          <a:p>
            <a:r>
              <a:rPr lang="hu-HU" sz="2800" dirty="0">
                <a:solidFill>
                  <a:srgbClr val="FFFF00"/>
                </a:solidFill>
              </a:rPr>
              <a:t>                      Később: </a:t>
            </a:r>
            <a:r>
              <a:rPr lang="hu-HU" sz="2800" dirty="0" err="1">
                <a:solidFill>
                  <a:srgbClr val="FFFF00"/>
                </a:solidFill>
              </a:rPr>
              <a:t>fizikóterápia</a:t>
            </a:r>
            <a:r>
              <a:rPr lang="hu-HU" sz="2800" dirty="0">
                <a:solidFill>
                  <a:srgbClr val="FFFF00"/>
                </a:solidFill>
              </a:rPr>
              <a:t>, </a:t>
            </a:r>
          </a:p>
          <a:p>
            <a:r>
              <a:rPr lang="hu-HU" sz="2800" dirty="0">
                <a:solidFill>
                  <a:srgbClr val="FFFF00"/>
                </a:solidFill>
              </a:rPr>
              <a:t>                                     gyógytorna</a:t>
            </a:r>
          </a:p>
          <a:p>
            <a:endParaRPr lang="hu-HU" sz="2800" dirty="0">
              <a:solidFill>
                <a:srgbClr val="FFFF00"/>
              </a:solidFill>
            </a:endParaRPr>
          </a:p>
          <a:p>
            <a:r>
              <a:rPr lang="hu-HU" sz="2800" b="1" dirty="0">
                <a:solidFill>
                  <a:srgbClr val="FFFF00"/>
                </a:solidFill>
              </a:rPr>
              <a:t>Operatív:</a:t>
            </a:r>
            <a:r>
              <a:rPr lang="hu-HU" sz="2800" dirty="0">
                <a:solidFill>
                  <a:srgbClr val="FFFF00"/>
                </a:solidFill>
              </a:rPr>
              <a:t> </a:t>
            </a:r>
            <a:r>
              <a:rPr lang="hu-HU" sz="2800" dirty="0" err="1">
                <a:solidFill>
                  <a:srgbClr val="FFFF00"/>
                </a:solidFill>
              </a:rPr>
              <a:t>recanalisatio</a:t>
            </a:r>
            <a:r>
              <a:rPr lang="hu-HU" sz="2800" dirty="0">
                <a:solidFill>
                  <a:srgbClr val="FFFF00"/>
                </a:solidFill>
              </a:rPr>
              <a:t> és/vagy csigolyatestek fúziója</a:t>
            </a:r>
            <a:endParaRPr lang="hu-HU" dirty="0">
              <a:solidFill>
                <a:srgbClr val="FFFF00"/>
              </a:solidFill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4786314" y="507207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 sz="quarter"/>
          </p:nvPr>
        </p:nvSpPr>
        <p:spPr>
          <a:xfrm>
            <a:off x="642938" y="214313"/>
            <a:ext cx="7772400" cy="1920875"/>
          </a:xfrm>
        </p:spPr>
        <p:txBody>
          <a:bodyPr/>
          <a:lstStyle/>
          <a:p>
            <a:pPr>
              <a:defRPr/>
            </a:pPr>
            <a:r>
              <a:rPr lang="hu-HU" sz="4400" dirty="0">
                <a:solidFill>
                  <a:srgbClr val="FFFF00"/>
                </a:solidFill>
              </a:rPr>
              <a:t>Osteoporosis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sz="quarter" idx="1"/>
          </p:nvPr>
        </p:nvSpPr>
        <p:spPr>
          <a:xfrm>
            <a:off x="428625" y="1643063"/>
            <a:ext cx="8429625" cy="1752600"/>
          </a:xfrm>
        </p:spPr>
        <p:txBody>
          <a:bodyPr/>
          <a:lstStyle/>
          <a:p>
            <a:pPr algn="l">
              <a:defRPr/>
            </a:pPr>
            <a:r>
              <a:rPr lang="hu-HU" dirty="0" err="1">
                <a:solidFill>
                  <a:srgbClr val="FFFF00"/>
                </a:solidFill>
              </a:rPr>
              <a:t>Definició</a:t>
            </a:r>
            <a:r>
              <a:rPr lang="hu-HU" dirty="0">
                <a:solidFill>
                  <a:srgbClr val="FFFF00"/>
                </a:solidFill>
              </a:rPr>
              <a:t>: </a:t>
            </a:r>
            <a:r>
              <a:rPr lang="hu-HU" sz="2800" dirty="0">
                <a:solidFill>
                  <a:srgbClr val="FFFF00"/>
                </a:solidFill>
              </a:rPr>
              <a:t>generalizált, progresszív </a:t>
            </a:r>
            <a:r>
              <a:rPr lang="hu-HU" sz="2800" dirty="0" err="1">
                <a:solidFill>
                  <a:srgbClr val="FFFF00"/>
                </a:solidFill>
              </a:rPr>
              <a:t>osteopeniás</a:t>
            </a:r>
            <a:r>
              <a:rPr lang="hu-HU" sz="2800" dirty="0">
                <a:solidFill>
                  <a:srgbClr val="FFFF00"/>
                </a:solidFill>
              </a:rPr>
              <a:t> állapot, melyre jellemző a csonttömeg fogyása, csont </a:t>
            </a:r>
            <a:r>
              <a:rPr lang="hu-HU" sz="2800" dirty="0" err="1">
                <a:solidFill>
                  <a:srgbClr val="FFFF00"/>
                </a:solidFill>
              </a:rPr>
              <a:t>trabeculak</a:t>
            </a:r>
            <a:r>
              <a:rPr lang="hu-HU" sz="2800" dirty="0">
                <a:solidFill>
                  <a:srgbClr val="FFFF00"/>
                </a:solidFill>
              </a:rPr>
              <a:t> felszívódása, csont szilárdság csökkenése, kóros törékenység </a:t>
            </a:r>
          </a:p>
          <a:p>
            <a:pPr algn="l">
              <a:defRPr/>
            </a:pPr>
            <a:r>
              <a:rPr lang="hu-HU" dirty="0" err="1">
                <a:solidFill>
                  <a:srgbClr val="FFFF00"/>
                </a:solidFill>
              </a:rPr>
              <a:t>Etiopathológia</a:t>
            </a:r>
            <a:r>
              <a:rPr lang="hu-HU" sz="2800" dirty="0">
                <a:solidFill>
                  <a:srgbClr val="FFFF00"/>
                </a:solidFill>
              </a:rPr>
              <a:t>: </a:t>
            </a:r>
            <a:r>
              <a:rPr lang="hu-HU" sz="2800" dirty="0" err="1">
                <a:solidFill>
                  <a:srgbClr val="FFFF00"/>
                </a:solidFill>
              </a:rPr>
              <a:t>-csontvédő</a:t>
            </a:r>
            <a:r>
              <a:rPr lang="hu-HU" sz="2800" dirty="0">
                <a:solidFill>
                  <a:srgbClr val="FFFF00"/>
                </a:solidFill>
              </a:rPr>
              <a:t> </a:t>
            </a:r>
            <a:r>
              <a:rPr lang="hu-HU" sz="2800" dirty="0" err="1">
                <a:solidFill>
                  <a:srgbClr val="FFFF00"/>
                </a:solidFill>
              </a:rPr>
              <a:t>oestrogen</a:t>
            </a:r>
            <a:r>
              <a:rPr lang="hu-HU" sz="2800" dirty="0">
                <a:solidFill>
                  <a:srgbClr val="FFFF00"/>
                </a:solidFill>
              </a:rPr>
              <a:t> és </a:t>
            </a:r>
            <a:r>
              <a:rPr lang="hu-HU" sz="2800" dirty="0" err="1">
                <a:solidFill>
                  <a:srgbClr val="FFFF00"/>
                </a:solidFill>
              </a:rPr>
              <a:t>gesztagén</a:t>
            </a:r>
            <a:r>
              <a:rPr lang="hu-HU" sz="2800" dirty="0">
                <a:solidFill>
                  <a:srgbClr val="FFFF00"/>
                </a:solidFill>
              </a:rPr>
              <a:t> hormontermelés csökkenése</a:t>
            </a:r>
          </a:p>
          <a:p>
            <a:pPr algn="l">
              <a:defRPr/>
            </a:pPr>
            <a:endParaRPr lang="hu-HU" dirty="0">
              <a:solidFill>
                <a:srgbClr val="FFFF00"/>
              </a:solidFill>
            </a:endParaRPr>
          </a:p>
          <a:p>
            <a:pPr algn="l">
              <a:defRPr/>
            </a:pPr>
            <a:r>
              <a:rPr lang="hu-HU" sz="2800" b="1" dirty="0">
                <a:solidFill>
                  <a:srgbClr val="FFFF00"/>
                </a:solidFill>
              </a:rPr>
              <a:t>Rizikófaktorok:</a:t>
            </a:r>
            <a:r>
              <a:rPr lang="hu-HU" sz="2800" dirty="0">
                <a:solidFill>
                  <a:srgbClr val="FFFF00"/>
                </a:solidFill>
              </a:rPr>
              <a:t> mozgáshiány, dohányzás, alacsony </a:t>
            </a:r>
            <a:r>
              <a:rPr lang="hu-HU" sz="2800" dirty="0" err="1">
                <a:solidFill>
                  <a:srgbClr val="FFFF00"/>
                </a:solidFill>
              </a:rPr>
              <a:t>Ca</a:t>
            </a:r>
            <a:r>
              <a:rPr lang="hu-HU" sz="2800" dirty="0">
                <a:solidFill>
                  <a:srgbClr val="FFFF00"/>
                </a:solidFill>
              </a:rPr>
              <a:t> bevitel, szteroidok-, </a:t>
            </a:r>
            <a:r>
              <a:rPr lang="hu-HU" sz="2800" dirty="0" err="1">
                <a:solidFill>
                  <a:srgbClr val="FFFF00"/>
                </a:solidFill>
              </a:rPr>
              <a:t>antikoagulánsok</a:t>
            </a:r>
            <a:r>
              <a:rPr lang="hu-HU" sz="2800" dirty="0">
                <a:solidFill>
                  <a:srgbClr val="FFFF00"/>
                </a:solidFill>
              </a:rPr>
              <a:t> tartós szedése</a:t>
            </a:r>
            <a:endParaRPr lang="hu-HU" dirty="0">
              <a:solidFill>
                <a:srgbClr val="FFFF00"/>
              </a:solidFill>
            </a:endParaRPr>
          </a:p>
          <a:p>
            <a:pPr algn="l">
              <a:defRPr/>
            </a:pPr>
            <a:endParaRPr lang="hu-HU" dirty="0"/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8072462" y="400050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663" y="2708275"/>
            <a:ext cx="4264025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5" descr="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5500" y="2708275"/>
            <a:ext cx="4264025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Text Box 6"/>
          <p:cNvSpPr txBox="1">
            <a:spLocks noChangeArrowheads="1"/>
          </p:cNvSpPr>
          <p:nvPr/>
        </p:nvSpPr>
        <p:spPr bwMode="auto">
          <a:xfrm>
            <a:off x="969963" y="347663"/>
            <a:ext cx="71532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sz="3600" b="1">
                <a:solidFill>
                  <a:srgbClr val="FFFF00"/>
                </a:solidFill>
              </a:rPr>
              <a:t>Normál és poroticus csontstruktúra</a:t>
            </a: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5929322" y="200024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2750" y="2311400"/>
            <a:ext cx="4222750" cy="40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5" descr="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1263" y="1557338"/>
            <a:ext cx="3730625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Téglalap 4"/>
          <p:cNvSpPr>
            <a:spLocks noChangeArrowheads="1"/>
          </p:cNvSpPr>
          <p:nvPr/>
        </p:nvSpPr>
        <p:spPr bwMode="auto">
          <a:xfrm>
            <a:off x="714375" y="357188"/>
            <a:ext cx="70723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Normál és poroticus csontstruktúra</a:t>
            </a: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7643834" y="78579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3250" y="2603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hu-HU" dirty="0">
                <a:solidFill>
                  <a:srgbClr val="FFFF00"/>
                </a:solidFill>
              </a:rPr>
              <a:t>Osteoporosis- klasszifikáció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3250" y="1125538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hu-HU" sz="2400" b="1" dirty="0">
                <a:solidFill>
                  <a:srgbClr val="FFFF00"/>
                </a:solidFill>
              </a:rPr>
              <a:t>Lokalizált </a:t>
            </a:r>
            <a:r>
              <a:rPr lang="hu-HU" sz="2400" b="1" dirty="0" err="1">
                <a:solidFill>
                  <a:srgbClr val="FFFF00"/>
                </a:solidFill>
              </a:rPr>
              <a:t>osteopenia</a:t>
            </a:r>
            <a:endParaRPr lang="hu-HU" sz="2400" b="1"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hu-HU" sz="2400" dirty="0">
                <a:solidFill>
                  <a:srgbClr val="FFFF00"/>
                </a:solidFill>
              </a:rPr>
              <a:t>  </a:t>
            </a:r>
            <a:r>
              <a:rPr lang="hu-HU" sz="2400" dirty="0" err="1">
                <a:solidFill>
                  <a:srgbClr val="FFFF00"/>
                </a:solidFill>
              </a:rPr>
              <a:t>-inaktivitás</a:t>
            </a:r>
            <a:r>
              <a:rPr lang="hu-HU" sz="2400" dirty="0">
                <a:solidFill>
                  <a:srgbClr val="FFFF00"/>
                </a:solidFill>
              </a:rPr>
              <a:t> okozta (gipszrögzítés)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hu-HU" sz="2400" dirty="0">
                <a:solidFill>
                  <a:srgbClr val="FFFF00"/>
                </a:solidFill>
              </a:rPr>
              <a:t>  (amputációs csonkban, ha nem terheljük a végtagot,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hu-HU" sz="2400" dirty="0">
                <a:solidFill>
                  <a:srgbClr val="FFFF00"/>
                </a:solidFill>
              </a:rPr>
              <a:t>  </a:t>
            </a:r>
            <a:r>
              <a:rPr lang="hu-HU" sz="2400" dirty="0" err="1">
                <a:solidFill>
                  <a:srgbClr val="FFFF00"/>
                </a:solidFill>
              </a:rPr>
              <a:t>infefciók</a:t>
            </a:r>
            <a:r>
              <a:rPr lang="hu-HU" sz="2400" dirty="0">
                <a:solidFill>
                  <a:srgbClr val="FFFF00"/>
                </a:solidFill>
              </a:rPr>
              <a:t>, bénulás esetén pl. </a:t>
            </a:r>
            <a:r>
              <a:rPr lang="hu-HU" sz="2400" dirty="0" err="1">
                <a:solidFill>
                  <a:srgbClr val="FFFF00"/>
                </a:solidFill>
              </a:rPr>
              <a:t>Heine-Medin</a:t>
            </a:r>
            <a:r>
              <a:rPr lang="hu-HU" sz="2400" dirty="0">
                <a:solidFill>
                  <a:srgbClr val="FFFF00"/>
                </a:solidFill>
              </a:rPr>
              <a:t> betegség)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hu-HU" sz="2400" dirty="0">
                <a:solidFill>
                  <a:srgbClr val="FFFF00"/>
                </a:solidFill>
              </a:rPr>
              <a:t>  </a:t>
            </a:r>
            <a:r>
              <a:rPr lang="hu-HU" sz="2400" dirty="0" err="1">
                <a:solidFill>
                  <a:srgbClr val="FFFF00"/>
                </a:solidFill>
              </a:rPr>
              <a:t>-fibrosus</a:t>
            </a:r>
            <a:r>
              <a:rPr lang="hu-HU" sz="2400" dirty="0">
                <a:solidFill>
                  <a:srgbClr val="FFFF00"/>
                </a:solidFill>
              </a:rPr>
              <a:t> </a:t>
            </a:r>
            <a:r>
              <a:rPr lang="hu-HU" sz="2400" dirty="0" err="1">
                <a:solidFill>
                  <a:srgbClr val="FFFF00"/>
                </a:solidFill>
              </a:rPr>
              <a:t>dysplasia</a:t>
            </a:r>
            <a:endParaRPr lang="hu-HU" sz="2400"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hu-HU" sz="2400" dirty="0">
                <a:solidFill>
                  <a:srgbClr val="FFFF00"/>
                </a:solidFill>
              </a:rPr>
              <a:t>  </a:t>
            </a:r>
            <a:r>
              <a:rPr lang="hu-HU" sz="2400" dirty="0" err="1">
                <a:solidFill>
                  <a:srgbClr val="FFFF00"/>
                </a:solidFill>
              </a:rPr>
              <a:t>-tumor</a:t>
            </a:r>
            <a:endParaRPr lang="hu-HU" sz="2400"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hu-HU" sz="2400" dirty="0">
                <a:solidFill>
                  <a:srgbClr val="FFFF00"/>
                </a:solidFill>
              </a:rPr>
              <a:t>  </a:t>
            </a:r>
            <a:r>
              <a:rPr lang="hu-HU" sz="2400" dirty="0" err="1">
                <a:solidFill>
                  <a:srgbClr val="FFFF00"/>
                </a:solidFill>
              </a:rPr>
              <a:t>-Sudeck’s</a:t>
            </a:r>
            <a:r>
              <a:rPr lang="hu-HU" sz="2400" dirty="0">
                <a:solidFill>
                  <a:srgbClr val="FFFF00"/>
                </a:solidFill>
              </a:rPr>
              <a:t> </a:t>
            </a:r>
            <a:r>
              <a:rPr lang="hu-HU" sz="2400" dirty="0" err="1">
                <a:solidFill>
                  <a:srgbClr val="FFFF00"/>
                </a:solidFill>
              </a:rPr>
              <a:t>distrophia</a:t>
            </a:r>
            <a:r>
              <a:rPr lang="hu-HU" sz="2400" dirty="0">
                <a:solidFill>
                  <a:srgbClr val="FFFF00"/>
                </a:solidFill>
              </a:rPr>
              <a:t> (</a:t>
            </a:r>
            <a:r>
              <a:rPr lang="hu-HU" sz="2400" dirty="0" err="1">
                <a:solidFill>
                  <a:srgbClr val="FFFF00"/>
                </a:solidFill>
              </a:rPr>
              <a:t>algodystrophia</a:t>
            </a:r>
            <a:r>
              <a:rPr lang="hu-HU" sz="2400" dirty="0">
                <a:solidFill>
                  <a:srgbClr val="FFFF00"/>
                </a:solidFill>
              </a:rPr>
              <a:t>)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hu-HU" sz="2400" dirty="0">
                <a:solidFill>
                  <a:srgbClr val="FFFF00"/>
                </a:solidFill>
              </a:rPr>
              <a:t>˙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hu-HU" sz="2400" b="1" dirty="0">
                <a:solidFill>
                  <a:srgbClr val="FFFF00"/>
                </a:solidFill>
              </a:rPr>
              <a:t>Generalizált </a:t>
            </a:r>
            <a:r>
              <a:rPr lang="hu-HU" sz="2400" b="1" dirty="0" err="1">
                <a:solidFill>
                  <a:srgbClr val="FFFF00"/>
                </a:solidFill>
              </a:rPr>
              <a:t>osteopenia</a:t>
            </a:r>
            <a:endParaRPr lang="hu-HU" sz="2400" b="1"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hu-HU" sz="2400" dirty="0">
                <a:solidFill>
                  <a:srgbClr val="FFFF00"/>
                </a:solidFill>
              </a:rPr>
              <a:t> </a:t>
            </a:r>
            <a:r>
              <a:rPr lang="hu-HU" sz="2400" dirty="0" err="1">
                <a:solidFill>
                  <a:srgbClr val="FFFF00"/>
                </a:solidFill>
              </a:rPr>
              <a:t>-osteoporosis</a:t>
            </a:r>
            <a:endParaRPr lang="hu-HU" sz="2400"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hu-HU" sz="2400" dirty="0">
                <a:solidFill>
                  <a:srgbClr val="FFFF00"/>
                </a:solidFill>
              </a:rPr>
              <a:t> </a:t>
            </a:r>
            <a:r>
              <a:rPr lang="hu-HU" sz="2400" dirty="0" err="1">
                <a:solidFill>
                  <a:srgbClr val="FFFF00"/>
                </a:solidFill>
              </a:rPr>
              <a:t>-osteomalacia</a:t>
            </a:r>
            <a:r>
              <a:rPr lang="hu-HU" sz="2400" dirty="0">
                <a:solidFill>
                  <a:srgbClr val="FFFF00"/>
                </a:solidFill>
              </a:rPr>
              <a:t>, rachitis, </a:t>
            </a:r>
            <a:r>
              <a:rPr lang="hu-HU" sz="2400" dirty="0" err="1">
                <a:solidFill>
                  <a:srgbClr val="FFFF00"/>
                </a:solidFill>
              </a:rPr>
              <a:t>osteoporomalacia</a:t>
            </a:r>
            <a:endParaRPr lang="hu-HU" sz="2400"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hu-HU" sz="2400" dirty="0">
                <a:solidFill>
                  <a:srgbClr val="FFFF00"/>
                </a:solidFill>
              </a:rPr>
              <a:t> </a:t>
            </a:r>
            <a:r>
              <a:rPr lang="hu-HU" sz="2400" dirty="0" err="1">
                <a:solidFill>
                  <a:srgbClr val="FFFF00"/>
                </a:solidFill>
              </a:rPr>
              <a:t>-egyes</a:t>
            </a:r>
            <a:r>
              <a:rPr lang="hu-HU" sz="2400" dirty="0">
                <a:solidFill>
                  <a:srgbClr val="FFFF00"/>
                </a:solidFill>
              </a:rPr>
              <a:t> </a:t>
            </a:r>
            <a:r>
              <a:rPr lang="hu-HU" sz="2400" dirty="0" err="1">
                <a:solidFill>
                  <a:srgbClr val="FFFF00"/>
                </a:solidFill>
              </a:rPr>
              <a:t>csontdysplasiák</a:t>
            </a:r>
            <a:r>
              <a:rPr lang="hu-HU" sz="2400" dirty="0">
                <a:solidFill>
                  <a:srgbClr val="FFFF00"/>
                </a:solidFill>
              </a:rPr>
              <a:t> (</a:t>
            </a:r>
            <a:r>
              <a:rPr lang="hu-HU" sz="2400" dirty="0" err="1">
                <a:solidFill>
                  <a:srgbClr val="FFFF00"/>
                </a:solidFill>
              </a:rPr>
              <a:t>osteogenesis</a:t>
            </a:r>
            <a:r>
              <a:rPr lang="hu-HU" sz="2400" dirty="0">
                <a:solidFill>
                  <a:srgbClr val="FFFF00"/>
                </a:solidFill>
              </a:rPr>
              <a:t> </a:t>
            </a:r>
            <a:r>
              <a:rPr lang="hu-HU" sz="2400" dirty="0" err="1">
                <a:solidFill>
                  <a:srgbClr val="FFFF00"/>
                </a:solidFill>
              </a:rPr>
              <a:t>imperfecta</a:t>
            </a:r>
            <a:r>
              <a:rPr lang="hu-HU" sz="2400" dirty="0">
                <a:solidFill>
                  <a:srgbClr val="FFFF00"/>
                </a:solidFill>
              </a:rPr>
              <a:t>, stb.)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hu-HU" sz="2400" dirty="0" err="1">
                <a:solidFill>
                  <a:srgbClr val="FFFF00"/>
                </a:solidFill>
              </a:rPr>
              <a:t>-csontanyagcsere</a:t>
            </a:r>
            <a:r>
              <a:rPr lang="hu-HU" sz="2400" dirty="0">
                <a:solidFill>
                  <a:srgbClr val="FFFF00"/>
                </a:solidFill>
              </a:rPr>
              <a:t> zavarok (</a:t>
            </a:r>
            <a:r>
              <a:rPr lang="hu-HU" sz="2400" dirty="0" err="1">
                <a:solidFill>
                  <a:srgbClr val="FFFF00"/>
                </a:solidFill>
              </a:rPr>
              <a:t>hyperthyreoidismus</a:t>
            </a:r>
            <a:r>
              <a:rPr lang="hu-HU" sz="2400" dirty="0">
                <a:solidFill>
                  <a:srgbClr val="FFFF00"/>
                </a:solidFill>
              </a:rPr>
              <a:t>, </a:t>
            </a:r>
            <a:r>
              <a:rPr lang="hu-HU" sz="2400" dirty="0" err="1">
                <a:solidFill>
                  <a:srgbClr val="FFFF00"/>
                </a:solidFill>
              </a:rPr>
              <a:t>-parathyreoidismus</a:t>
            </a:r>
            <a:r>
              <a:rPr lang="hu-HU" sz="2400" dirty="0">
                <a:solidFill>
                  <a:srgbClr val="FFFF00"/>
                </a:solidFill>
              </a:rPr>
              <a:t>,  stb. )</a:t>
            </a:r>
            <a:r>
              <a:rPr lang="hu-HU" sz="1600" dirty="0"/>
              <a:t> 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hu-HU" sz="1800" dirty="0"/>
              <a:t>- </a:t>
            </a:r>
            <a:r>
              <a:rPr lang="hu-HU" sz="2400" dirty="0">
                <a:solidFill>
                  <a:srgbClr val="FFFF00"/>
                </a:solidFill>
              </a:rPr>
              <a:t>alultápláltság,tumor (</a:t>
            </a:r>
            <a:r>
              <a:rPr lang="hu-HU" sz="2400" dirty="0" err="1">
                <a:solidFill>
                  <a:srgbClr val="FFFF00"/>
                </a:solidFill>
              </a:rPr>
              <a:t>myeloma</a:t>
            </a:r>
            <a:r>
              <a:rPr lang="hu-HU" sz="2400" dirty="0">
                <a:solidFill>
                  <a:srgbClr val="FFFF00"/>
                </a:solidFill>
              </a:rPr>
              <a:t> multiplex, </a:t>
            </a:r>
            <a:r>
              <a:rPr lang="hu-HU" sz="2400" dirty="0" err="1">
                <a:solidFill>
                  <a:srgbClr val="FFFF00"/>
                </a:solidFill>
              </a:rPr>
              <a:t>leukaemia</a:t>
            </a:r>
            <a:r>
              <a:rPr lang="hu-HU" sz="2400" dirty="0">
                <a:solidFill>
                  <a:srgbClr val="FFFF00"/>
                </a:solidFill>
              </a:rPr>
              <a:t>, </a:t>
            </a:r>
            <a:r>
              <a:rPr lang="hu-HU" sz="2400" dirty="0" err="1">
                <a:solidFill>
                  <a:srgbClr val="FFFF00"/>
                </a:solidFill>
              </a:rPr>
              <a:t>angiosarcoma</a:t>
            </a:r>
            <a:r>
              <a:rPr lang="hu-HU" sz="2400" dirty="0">
                <a:solidFill>
                  <a:srgbClr val="FFFF00"/>
                </a:solidFill>
              </a:rPr>
              <a:t>, stb.)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8215338" y="364331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1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 sz="quarter"/>
          </p:nvPr>
        </p:nvSpPr>
        <p:spPr>
          <a:xfrm>
            <a:off x="642938" y="0"/>
            <a:ext cx="7772400" cy="1920875"/>
          </a:xfrm>
        </p:spPr>
        <p:txBody>
          <a:bodyPr/>
          <a:lstStyle/>
          <a:p>
            <a:pPr>
              <a:defRPr/>
            </a:pPr>
            <a:r>
              <a:rPr lang="hu-HU" sz="4000" dirty="0">
                <a:solidFill>
                  <a:srgbClr val="FFFF00"/>
                </a:solidFill>
              </a:rPr>
              <a:t>Osteoporosis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sz="quarter" idx="1"/>
          </p:nvPr>
        </p:nvSpPr>
        <p:spPr>
          <a:xfrm>
            <a:off x="785813" y="1357313"/>
            <a:ext cx="6400800" cy="1752600"/>
          </a:xfrm>
        </p:spPr>
        <p:txBody>
          <a:bodyPr/>
          <a:lstStyle/>
          <a:p>
            <a:pPr algn="l">
              <a:defRPr/>
            </a:pPr>
            <a:r>
              <a:rPr lang="hu-HU" dirty="0">
                <a:solidFill>
                  <a:srgbClr val="FFFF00"/>
                </a:solidFill>
              </a:rPr>
              <a:t>Klinikai tünetek</a:t>
            </a:r>
          </a:p>
          <a:p>
            <a:pPr algn="l">
              <a:defRPr/>
            </a:pPr>
            <a:r>
              <a:rPr lang="hu-HU" sz="2800" dirty="0" err="1">
                <a:solidFill>
                  <a:srgbClr val="FFFF00"/>
                </a:solidFill>
              </a:rPr>
              <a:t>-testmagasság</a:t>
            </a:r>
            <a:r>
              <a:rPr lang="hu-HU" sz="2800" dirty="0">
                <a:solidFill>
                  <a:srgbClr val="FFFF00"/>
                </a:solidFill>
              </a:rPr>
              <a:t> csökkenés</a:t>
            </a:r>
          </a:p>
          <a:p>
            <a:pPr algn="l">
              <a:defRPr/>
            </a:pPr>
            <a:r>
              <a:rPr lang="hu-HU" sz="2800" dirty="0" err="1">
                <a:solidFill>
                  <a:srgbClr val="FFFF00"/>
                </a:solidFill>
              </a:rPr>
              <a:t>-lumboischialgia</a:t>
            </a:r>
            <a:r>
              <a:rPr lang="hu-HU" sz="2800" dirty="0">
                <a:solidFill>
                  <a:srgbClr val="FFFF00"/>
                </a:solidFill>
              </a:rPr>
              <a:t>, gerincfájdalom</a:t>
            </a:r>
          </a:p>
          <a:p>
            <a:pPr algn="l">
              <a:defRPr/>
            </a:pPr>
            <a:r>
              <a:rPr lang="hu-HU" sz="2800" dirty="0" err="1">
                <a:solidFill>
                  <a:srgbClr val="FFFF00"/>
                </a:solidFill>
              </a:rPr>
              <a:t>-gerincmozgások</a:t>
            </a:r>
            <a:r>
              <a:rPr lang="hu-HU" sz="2800" dirty="0">
                <a:solidFill>
                  <a:srgbClr val="FFFF00"/>
                </a:solidFill>
              </a:rPr>
              <a:t> beszűkülése</a:t>
            </a:r>
          </a:p>
          <a:p>
            <a:pPr algn="l">
              <a:defRPr/>
            </a:pPr>
            <a:r>
              <a:rPr lang="hu-HU" sz="2800" dirty="0">
                <a:solidFill>
                  <a:srgbClr val="FFFF00"/>
                </a:solidFill>
              </a:rPr>
              <a:t>-”mellkas beleroskad a medencébe”</a:t>
            </a:r>
          </a:p>
          <a:p>
            <a:pPr algn="l">
              <a:defRPr/>
            </a:pPr>
            <a:r>
              <a:rPr lang="hu-HU" sz="2800" dirty="0" err="1">
                <a:solidFill>
                  <a:srgbClr val="FFFF00"/>
                </a:solidFill>
              </a:rPr>
              <a:t>-biconcav</a:t>
            </a:r>
            <a:r>
              <a:rPr lang="hu-HU" sz="2800" dirty="0">
                <a:solidFill>
                  <a:srgbClr val="FFFF00"/>
                </a:solidFill>
              </a:rPr>
              <a:t> </a:t>
            </a:r>
            <a:r>
              <a:rPr lang="hu-HU" sz="2800" dirty="0" err="1">
                <a:solidFill>
                  <a:srgbClr val="FFFF00"/>
                </a:solidFill>
              </a:rPr>
              <a:t>csigolytestek</a:t>
            </a:r>
            <a:endParaRPr lang="hu-HU" sz="2800" dirty="0">
              <a:solidFill>
                <a:srgbClr val="FFFF00"/>
              </a:solidFill>
            </a:endParaRPr>
          </a:p>
          <a:p>
            <a:pPr algn="l">
              <a:defRPr/>
            </a:pPr>
            <a:r>
              <a:rPr lang="hu-HU" sz="2800" dirty="0" err="1">
                <a:solidFill>
                  <a:srgbClr val="FFFF00"/>
                </a:solidFill>
              </a:rPr>
              <a:t>-kompressziós</a:t>
            </a:r>
            <a:r>
              <a:rPr lang="hu-HU" sz="2800" dirty="0">
                <a:solidFill>
                  <a:srgbClr val="FFFF00"/>
                </a:solidFill>
              </a:rPr>
              <a:t> </a:t>
            </a:r>
            <a:r>
              <a:rPr lang="hu-HU" sz="2800" dirty="0" err="1">
                <a:solidFill>
                  <a:srgbClr val="FFFF00"/>
                </a:solidFill>
              </a:rPr>
              <a:t>csigolyafracturák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7429520" y="314324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6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Kép 4" descr="14.-4. ábr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1788" y="3143250"/>
            <a:ext cx="4389437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Szövegdoboz 5"/>
          <p:cNvSpPr txBox="1">
            <a:spLocks noChangeArrowheads="1"/>
          </p:cNvSpPr>
          <p:nvPr/>
        </p:nvSpPr>
        <p:spPr bwMode="auto">
          <a:xfrm>
            <a:off x="142875" y="1214438"/>
            <a:ext cx="50228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Klin megjelenés:</a:t>
            </a:r>
          </a:p>
          <a:p>
            <a:r>
              <a:rPr lang="hu-HU" b="1">
                <a:solidFill>
                  <a:srgbClr val="FFFF00"/>
                </a:solidFill>
              </a:rPr>
              <a:t>-hajlott, domború hát</a:t>
            </a:r>
          </a:p>
          <a:p>
            <a:r>
              <a:rPr lang="hu-HU" b="1">
                <a:solidFill>
                  <a:srgbClr val="FFFF00"/>
                </a:solidFill>
              </a:rPr>
              <a:t>-mellkas medencébe roskad</a:t>
            </a:r>
          </a:p>
        </p:txBody>
      </p:sp>
      <p:sp>
        <p:nvSpPr>
          <p:cNvPr id="52228" name="Szövegdoboz 6"/>
          <p:cNvSpPr txBox="1">
            <a:spLocks noChangeArrowheads="1"/>
          </p:cNvSpPr>
          <p:nvPr/>
        </p:nvSpPr>
        <p:spPr bwMode="auto">
          <a:xfrm>
            <a:off x="5429250" y="2428875"/>
            <a:ext cx="2968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DEXA vizsgálat</a:t>
            </a:r>
          </a:p>
        </p:txBody>
      </p:sp>
      <p:pic>
        <p:nvPicPr>
          <p:cNvPr id="52229" name="Picture 4" descr="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5588" y="2643188"/>
            <a:ext cx="2103437" cy="386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7143768" y="150017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975" y="2357438"/>
            <a:ext cx="1863725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5" descr="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13" y="3429000"/>
            <a:ext cx="2401887" cy="318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2" name="Szövegdoboz 4"/>
          <p:cNvSpPr txBox="1">
            <a:spLocks noChangeArrowheads="1"/>
          </p:cNvSpPr>
          <p:nvPr/>
        </p:nvSpPr>
        <p:spPr bwMode="auto">
          <a:xfrm>
            <a:off x="357188" y="0"/>
            <a:ext cx="78867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b="1">
                <a:solidFill>
                  <a:srgbClr val="FFFF00"/>
                </a:solidFill>
              </a:rPr>
              <a:t>Osteoporosis ortop-traumatol. vonatkozásai:</a:t>
            </a:r>
          </a:p>
          <a:p>
            <a:r>
              <a:rPr lang="hu-HU">
                <a:solidFill>
                  <a:srgbClr val="FFFF00"/>
                </a:solidFill>
              </a:rPr>
              <a:t>Csuklótörés 45-55 év</a:t>
            </a:r>
          </a:p>
          <a:p>
            <a:r>
              <a:rPr lang="hu-HU">
                <a:solidFill>
                  <a:srgbClr val="FFFF00"/>
                </a:solidFill>
              </a:rPr>
              <a:t>Csigolyatest kompressziós törés: 55 év-től</a:t>
            </a:r>
          </a:p>
          <a:p>
            <a:r>
              <a:rPr lang="hu-HU">
                <a:solidFill>
                  <a:srgbClr val="FFFF00"/>
                </a:solidFill>
              </a:rPr>
              <a:t>Tomportáji törés:70 év felett</a:t>
            </a:r>
          </a:p>
        </p:txBody>
      </p:sp>
      <p:pic>
        <p:nvPicPr>
          <p:cNvPr id="53253" name="Kép 5" descr="14.-3.b.ábra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75" y="2428875"/>
            <a:ext cx="3127375" cy="417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7256483" y="2398707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ildergebnis für ao spine pictures anatomy disc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1214422"/>
            <a:ext cx="3857492" cy="464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5868144" y="5949279"/>
            <a:ext cx="4219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ILO’s </a:t>
            </a:r>
            <a:r>
              <a:rPr lang="en-US" sz="1000" dirty="0" err="1"/>
              <a:t>Encyclopaedia</a:t>
            </a:r>
            <a:r>
              <a:rPr lang="hu-HU" sz="1000" dirty="0"/>
              <a:t>, Jeszenszky </a:t>
            </a:r>
            <a:r>
              <a:rPr lang="hu-HU" sz="1000" dirty="0" err="1"/>
              <a:t>dr</a:t>
            </a:r>
            <a:r>
              <a:rPr lang="hu-HU" sz="1000" dirty="0"/>
              <a:t> szívességéből</a:t>
            </a:r>
            <a:endParaRPr lang="en-US" sz="1000" dirty="0"/>
          </a:p>
        </p:txBody>
      </p:sp>
      <p:sp>
        <p:nvSpPr>
          <p:cNvPr id="5" name="Szövegdoboz 4"/>
          <p:cNvSpPr txBox="1"/>
          <p:nvPr/>
        </p:nvSpPr>
        <p:spPr>
          <a:xfrm>
            <a:off x="58499" y="142852"/>
            <a:ext cx="910473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b="1" dirty="0">
                <a:solidFill>
                  <a:srgbClr val="FFFF00"/>
                </a:solidFill>
              </a:rPr>
              <a:t>Az </a:t>
            </a:r>
            <a:r>
              <a:rPr lang="hu-HU" sz="2800" b="1" dirty="0" err="1">
                <a:solidFill>
                  <a:srgbClr val="FFFF00"/>
                </a:solidFill>
              </a:rPr>
              <a:t>anulus</a:t>
            </a:r>
            <a:r>
              <a:rPr lang="hu-HU" sz="2800" b="1" dirty="0">
                <a:solidFill>
                  <a:srgbClr val="FFFF00"/>
                </a:solidFill>
              </a:rPr>
              <a:t> </a:t>
            </a:r>
            <a:r>
              <a:rPr lang="hu-HU" sz="2800" b="1" dirty="0" err="1">
                <a:solidFill>
                  <a:srgbClr val="FFFF00"/>
                </a:solidFill>
              </a:rPr>
              <a:t>fibrosus</a:t>
            </a:r>
            <a:r>
              <a:rPr lang="hu-HU" sz="2800" b="1" dirty="0">
                <a:solidFill>
                  <a:srgbClr val="FFFF00"/>
                </a:solidFill>
              </a:rPr>
              <a:t>, </a:t>
            </a:r>
            <a:r>
              <a:rPr lang="hu-HU" sz="2800" b="1" dirty="0" err="1">
                <a:solidFill>
                  <a:srgbClr val="FFFF00"/>
                </a:solidFill>
              </a:rPr>
              <a:t>nucleus</a:t>
            </a:r>
            <a:r>
              <a:rPr lang="hu-HU" sz="2800" b="1" dirty="0">
                <a:solidFill>
                  <a:srgbClr val="FFFF00"/>
                </a:solidFill>
              </a:rPr>
              <a:t> </a:t>
            </a:r>
            <a:r>
              <a:rPr lang="hu-HU" sz="2800" b="1" dirty="0" err="1">
                <a:solidFill>
                  <a:srgbClr val="FFFF00"/>
                </a:solidFill>
              </a:rPr>
              <a:t>pulposus</a:t>
            </a:r>
            <a:r>
              <a:rPr lang="hu-HU" sz="2800" b="1" dirty="0">
                <a:solidFill>
                  <a:srgbClr val="FFFF00"/>
                </a:solidFill>
              </a:rPr>
              <a:t> és a csigolya</a:t>
            </a:r>
          </a:p>
          <a:p>
            <a:r>
              <a:rPr lang="hu-HU" sz="2800" b="1" dirty="0">
                <a:solidFill>
                  <a:srgbClr val="FFFF00"/>
                </a:solidFill>
              </a:rPr>
              <a:t>véglemez porcának víz-, </a:t>
            </a:r>
            <a:r>
              <a:rPr lang="hu-HU" sz="2800" b="1" dirty="0" err="1">
                <a:solidFill>
                  <a:srgbClr val="FFFF00"/>
                </a:solidFill>
              </a:rPr>
              <a:t>proteoglikán</a:t>
            </a:r>
            <a:r>
              <a:rPr lang="hu-HU" sz="2800" b="1" dirty="0">
                <a:solidFill>
                  <a:srgbClr val="FFFF00"/>
                </a:solidFill>
              </a:rPr>
              <a:t> és kollagén tartalma,</a:t>
            </a:r>
          </a:p>
          <a:p>
            <a:r>
              <a:rPr lang="hu-HU" sz="2800" b="1" dirty="0">
                <a:solidFill>
                  <a:srgbClr val="FFFF00"/>
                </a:solidFill>
              </a:rPr>
              <a:t>Ideggyökök kilépési variációi</a:t>
            </a:r>
          </a:p>
        </p:txBody>
      </p:sp>
      <p:pic>
        <p:nvPicPr>
          <p:cNvPr id="7" name="Grafik 4">
            <a:extLst>
              <a:ext uri="{FF2B5EF4-FFF2-40B4-BE49-F238E27FC236}">
                <a16:creationId xmlns:a16="http://schemas.microsoft.com/office/drawing/2014/main" id="{46E026A4-22B9-F446-B802-54A3C978D6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72" y="1714488"/>
            <a:ext cx="2872083" cy="4834173"/>
          </a:xfrm>
          <a:prstGeom prst="rect">
            <a:avLst/>
          </a:prstGeom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4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1884363" y="5445125"/>
            <a:ext cx="5953125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 eaLnBrk="0" hangingPunct="0">
              <a:spcBef>
                <a:spcPct val="50000"/>
              </a:spcBef>
            </a:pPr>
            <a:r>
              <a:rPr lang="hu-HU" sz="3600" b="1">
                <a:solidFill>
                  <a:srgbClr val="FAFD00"/>
                </a:solidFill>
                <a:latin typeface="Times New Roman" pitchFamily="18" charset="0"/>
              </a:rPr>
              <a:t>Köszönöm a figyelmet!</a:t>
            </a:r>
          </a:p>
        </p:txBody>
      </p:sp>
      <p:pic>
        <p:nvPicPr>
          <p:cNvPr id="54275" name="Picture 3" descr="nemzetimod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609600"/>
            <a:ext cx="84201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9545638" y="1720850"/>
            <a:ext cx="163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 sz="2400">
              <a:latin typeface="Times New Roman" pitchFamily="18" charset="0"/>
            </a:endParaRPr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8286776" y="6000768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23850" y="2708275"/>
            <a:ext cx="8229600" cy="1143000"/>
          </a:xfrm>
          <a:noFill/>
        </p:spPr>
        <p:txBody>
          <a:bodyPr/>
          <a:lstStyle/>
          <a:p>
            <a:pPr algn="l"/>
            <a:r>
              <a:rPr lang="hu-HU" sz="4000">
                <a:solidFill>
                  <a:srgbClr val="FFFF00"/>
                </a:solidFill>
                <a:effectLst/>
              </a:rPr>
              <a:t>A gerinc fő funkciói</a:t>
            </a:r>
            <a:br>
              <a:rPr lang="hu-HU" sz="4000">
                <a:solidFill>
                  <a:srgbClr val="FFFF00"/>
                </a:solidFill>
                <a:effectLst/>
              </a:rPr>
            </a:br>
            <a:br>
              <a:rPr lang="hu-HU" sz="4000">
                <a:solidFill>
                  <a:srgbClr val="FFFF00"/>
                </a:solidFill>
                <a:effectLst/>
              </a:rPr>
            </a:br>
            <a:r>
              <a:rPr lang="hu-HU" sz="4000">
                <a:solidFill>
                  <a:srgbClr val="FFFF00"/>
                </a:solidFill>
                <a:effectLst/>
              </a:rPr>
              <a:t>-stabilitás</a:t>
            </a:r>
            <a:br>
              <a:rPr lang="hu-HU" sz="4000">
                <a:solidFill>
                  <a:srgbClr val="FFFF00"/>
                </a:solidFill>
                <a:effectLst/>
              </a:rPr>
            </a:br>
            <a:r>
              <a:rPr lang="hu-HU" sz="4000">
                <a:solidFill>
                  <a:srgbClr val="FFFF00"/>
                </a:solidFill>
                <a:effectLst/>
              </a:rPr>
              <a:t>-mozgás (tengely körüli rotatio, flexio)</a:t>
            </a:r>
            <a:br>
              <a:rPr lang="hu-HU" sz="4000">
                <a:solidFill>
                  <a:srgbClr val="FFFF00"/>
                </a:solidFill>
                <a:effectLst/>
              </a:rPr>
            </a:br>
            <a:r>
              <a:rPr lang="hu-HU" sz="4000">
                <a:solidFill>
                  <a:srgbClr val="FFFF00"/>
                </a:solidFill>
                <a:effectLst/>
              </a:rPr>
              <a:t>-teherviselés</a:t>
            </a:r>
            <a:br>
              <a:rPr lang="hu-HU" sz="4000">
                <a:solidFill>
                  <a:srgbClr val="FFFF00"/>
                </a:solidFill>
                <a:effectLst/>
              </a:rPr>
            </a:br>
            <a:r>
              <a:rPr lang="hu-HU" sz="4000">
                <a:solidFill>
                  <a:srgbClr val="FFFF00"/>
                </a:solidFill>
                <a:effectLst/>
              </a:rPr>
              <a:t>-rugalmasság, rezgéscsillapítás</a:t>
            </a:r>
            <a:br>
              <a:rPr lang="hu-HU" sz="4000">
                <a:solidFill>
                  <a:srgbClr val="FFFF00"/>
                </a:solidFill>
                <a:effectLst/>
              </a:rPr>
            </a:br>
            <a:r>
              <a:rPr lang="hu-HU" sz="4000">
                <a:solidFill>
                  <a:srgbClr val="FFFF00"/>
                </a:solidFill>
                <a:effectLst/>
              </a:rPr>
              <a:t>-gerincvelő védelme</a:t>
            </a:r>
          </a:p>
        </p:txBody>
      </p:sp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7143768" y="621508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8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0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620713"/>
            <a:ext cx="3640137" cy="269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03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981075"/>
            <a:ext cx="3211513" cy="491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03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33663" y="2781300"/>
            <a:ext cx="251460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572000" y="150017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0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617538"/>
            <a:ext cx="8001000" cy="562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1357290" y="5357826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2_Patak">
  <a:themeElements>
    <a:clrScheme name="Patak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2_Patak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atak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tak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2790</TotalTime>
  <Words>1281</Words>
  <Application>Microsoft Office PowerPoint</Application>
  <PresentationFormat>On-screen Show (4:3)</PresentationFormat>
  <Paragraphs>261</Paragraphs>
  <Slides>60</Slides>
  <Notes>5</Notes>
  <HiddenSlides>0</HiddenSlides>
  <MMClips>61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7" baseType="lpstr">
      <vt:lpstr>Arial</vt:lpstr>
      <vt:lpstr>Calibri</vt:lpstr>
      <vt:lpstr>Garamond</vt:lpstr>
      <vt:lpstr>Roboto</vt:lpstr>
      <vt:lpstr>Times New Roman</vt:lpstr>
      <vt:lpstr>Wingdings</vt:lpstr>
      <vt:lpstr>2_Patak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gerinc fő funkciói  -stabilitás -mozgás (tengely körüli rotatio, flexio) -teherviselés -rugalmasság, rezgéscsillapítás -gerincvelő védelme</vt:lpstr>
      <vt:lpstr>PowerPoint Presentation</vt:lpstr>
      <vt:lpstr>PowerPoint Presentation</vt:lpstr>
      <vt:lpstr>PowerPoint Presentation</vt:lpstr>
      <vt:lpstr>Degeneratív gerinc- betegségek </vt:lpstr>
      <vt:lpstr>PowerPoint Presentation</vt:lpstr>
      <vt:lpstr>PowerPoint Presentation</vt:lpstr>
      <vt:lpstr>PowerPoint Presentation</vt:lpstr>
      <vt:lpstr>PowerPoint Presentation</vt:lpstr>
      <vt:lpstr>Discus hernia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Foraminalis  stenosis, polydiscopathia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Osteoporosis</vt:lpstr>
      <vt:lpstr>PowerPoint Presentation</vt:lpstr>
      <vt:lpstr>PowerPoint Presentation</vt:lpstr>
      <vt:lpstr>Osteoporosis- klasszifikáció</vt:lpstr>
      <vt:lpstr>Osteoporosis</vt:lpstr>
      <vt:lpstr>PowerPoint Presentation</vt:lpstr>
      <vt:lpstr>PowerPoint Presentation</vt:lpstr>
      <vt:lpstr>PowerPoint Presentation</vt:lpstr>
    </vt:vector>
  </TitlesOfParts>
  <Company>HWSW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Minimal Invaziv Technikák az Ortopédiában</dc:title>
  <dc:creator>Roland</dc:creator>
  <cp:lastModifiedBy>György dr Kocsis</cp:lastModifiedBy>
  <cp:revision>143</cp:revision>
  <dcterms:created xsi:type="dcterms:W3CDTF">2004-12-10T19:00:43Z</dcterms:created>
  <dcterms:modified xsi:type="dcterms:W3CDTF">2020-03-26T13:09:54Z</dcterms:modified>
</cp:coreProperties>
</file>