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xlsx" ContentType="application/vnd.openxmlformats-officedocument.spreadsheetml.sheet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vml" ContentType="application/vnd.openxmlformats-officedocument.vmlDrawi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55"/>
  </p:notesMasterIdLst>
  <p:handoutMasterIdLst>
    <p:handoutMasterId r:id="rId56"/>
  </p:handoutMasterIdLst>
  <p:sldIdLst>
    <p:sldId id="513" r:id="rId2"/>
    <p:sldId id="519" r:id="rId3"/>
    <p:sldId id="520" r:id="rId4"/>
    <p:sldId id="521" r:id="rId5"/>
    <p:sldId id="522" r:id="rId6"/>
    <p:sldId id="523" r:id="rId7"/>
    <p:sldId id="341" r:id="rId8"/>
    <p:sldId id="342" r:id="rId9"/>
    <p:sldId id="428" r:id="rId10"/>
    <p:sldId id="429" r:id="rId11"/>
    <p:sldId id="430" r:id="rId12"/>
    <p:sldId id="334" r:id="rId13"/>
    <p:sldId id="346" r:id="rId14"/>
    <p:sldId id="515" r:id="rId15"/>
    <p:sldId id="516" r:id="rId16"/>
    <p:sldId id="517" r:id="rId17"/>
    <p:sldId id="518" r:id="rId18"/>
    <p:sldId id="307" r:id="rId19"/>
    <p:sldId id="432" r:id="rId20"/>
    <p:sldId id="353" r:id="rId21"/>
    <p:sldId id="354" r:id="rId22"/>
    <p:sldId id="349" r:id="rId23"/>
    <p:sldId id="360" r:id="rId24"/>
    <p:sldId id="422" r:id="rId25"/>
    <p:sldId id="379" r:id="rId26"/>
    <p:sldId id="437" r:id="rId27"/>
    <p:sldId id="438" r:id="rId28"/>
    <p:sldId id="338" r:id="rId29"/>
    <p:sldId id="340" r:id="rId30"/>
    <p:sldId id="363" r:id="rId31"/>
    <p:sldId id="364" r:id="rId32"/>
    <p:sldId id="356" r:id="rId33"/>
    <p:sldId id="357" r:id="rId34"/>
    <p:sldId id="358" r:id="rId35"/>
    <p:sldId id="497" r:id="rId36"/>
    <p:sldId id="498" r:id="rId37"/>
    <p:sldId id="499" r:id="rId38"/>
    <p:sldId id="501" r:id="rId39"/>
    <p:sldId id="502" r:id="rId40"/>
    <p:sldId id="503" r:id="rId41"/>
    <p:sldId id="488" r:id="rId42"/>
    <p:sldId id="489" r:id="rId43"/>
    <p:sldId id="490" r:id="rId44"/>
    <p:sldId id="524" r:id="rId45"/>
    <p:sldId id="491" r:id="rId46"/>
    <p:sldId id="492" r:id="rId47"/>
    <p:sldId id="493" r:id="rId48"/>
    <p:sldId id="494" r:id="rId49"/>
    <p:sldId id="495" r:id="rId50"/>
    <p:sldId id="496" r:id="rId51"/>
    <p:sldId id="306" r:id="rId52"/>
    <p:sldId id="268" r:id="rId53"/>
    <p:sldId id="441" r:id="rId54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800" u="sng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800" u="sng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800" u="sng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800" u="sng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800" u="sng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800" u="sng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800" u="sng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800" u="sng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800" u="sng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  <a:srgbClr val="FFE2C5"/>
    <a:srgbClr val="00CCFF"/>
    <a:srgbClr val="FF9900"/>
    <a:srgbClr val="FF7C80"/>
    <a:srgbClr val="FFEEDD"/>
    <a:srgbClr val="3700E8"/>
    <a:srgbClr val="2C2CB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0126" autoAdjust="0"/>
    <p:restoredTop sz="97445" autoAdjust="0"/>
  </p:normalViewPr>
  <p:slideViewPr>
    <p:cSldViewPr>
      <p:cViewPr>
        <p:scale>
          <a:sx n="70" d="100"/>
          <a:sy n="70" d="100"/>
        </p:scale>
        <p:origin x="-1050" y="-96"/>
      </p:cViewPr>
      <p:guideLst>
        <p:guide orient="horz" pos="2160"/>
        <p:guide pos="2880"/>
      </p:guideLst>
    </p:cSldViewPr>
  </p:slideViewPr>
  <p:notesTextViewPr>
    <p:cViewPr>
      <p:scale>
        <a:sx n="20" d="100"/>
        <a:sy n="2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54" d="100"/>
          <a:sy n="54" d="100"/>
        </p:scale>
        <p:origin x="-1770" y="-84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munkalap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munkalap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hu-HU"/>
  <c:chart>
    <c:autoTitleDeleted val="1"/>
    <c:view3D>
      <c:hPercent val="65"/>
      <c:depthPercent val="100"/>
      <c:rAngAx val="1"/>
    </c:view3D>
    <c:floor>
      <c:spPr>
        <a:solidFill>
          <a:srgbClr val="C0C0C0"/>
        </a:solidFill>
        <a:ln w="3175">
          <a:solidFill>
            <a:schemeClr val="tx1"/>
          </a:solidFill>
          <a:prstDash val="solid"/>
        </a:ln>
      </c:spPr>
    </c:floor>
    <c:sideWall>
      <c:spPr>
        <a:noFill/>
        <a:ln w="12700">
          <a:solidFill>
            <a:schemeClr val="tx1"/>
          </a:solidFill>
          <a:prstDash val="solid"/>
        </a:ln>
      </c:spPr>
    </c:sideWall>
    <c:backWall>
      <c:spPr>
        <a:noFill/>
        <a:ln w="12700">
          <a:solidFill>
            <a:schemeClr val="tx1"/>
          </a:solidFill>
          <a:prstDash val="solid"/>
        </a:ln>
      </c:spPr>
    </c:backWall>
    <c:plotArea>
      <c:layout>
        <c:manualLayout>
          <c:layoutTarget val="inner"/>
          <c:xMode val="edge"/>
          <c:yMode val="edge"/>
          <c:x val="6.9841269841269912E-2"/>
          <c:y val="5.5155875299760085E-2"/>
          <c:w val="0.9142857142857147"/>
          <c:h val="0.81294964028776984"/>
        </c:manualLayout>
      </c:layout>
      <c:bar3DChart>
        <c:barDir val="col"/>
        <c:grouping val="clustered"/>
        <c:ser>
          <c:idx val="0"/>
          <c:order val="0"/>
          <c:tx>
            <c:strRef>
              <c:f>Sheet1!$A$2</c:f>
              <c:strCache>
                <c:ptCount val="1"/>
              </c:strCache>
            </c:strRef>
          </c:tx>
          <c:spPr>
            <a:solidFill>
              <a:srgbClr val="FFFF00"/>
            </a:solidFill>
            <a:ln w="22841">
              <a:noFill/>
            </a:ln>
          </c:spPr>
          <c:dLbls>
            <c:dLbl>
              <c:idx val="0"/>
              <c:layout>
                <c:manualLayout>
                  <c:x val="3.4594392515095306E-3"/>
                  <c:y val="-2.9999807128425558E-2"/>
                </c:manualLayout>
              </c:layout>
              <c:spPr>
                <a:solidFill>
                  <a:srgbClr val="000000"/>
                </a:solidFill>
                <a:ln w="22841">
                  <a:noFill/>
                </a:ln>
              </c:spPr>
              <c:txPr>
                <a:bodyPr/>
                <a:lstStyle/>
                <a:p>
                  <a:pPr>
                    <a:defRPr sz="1619" b="1" i="0" u="none" strike="noStrike" baseline="0">
                      <a:solidFill>
                        <a:srgbClr val="FFFFFF"/>
                      </a:solidFill>
                      <a:latin typeface="Times New Roman"/>
                      <a:ea typeface="Times New Roman"/>
                      <a:cs typeface="Times New Roman"/>
                    </a:defRPr>
                  </a:pPr>
                  <a:endParaRPr lang="hu-HU"/>
                </a:p>
              </c:txPr>
              <c:showVal val="1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5.279428567004401E-3"/>
                  <c:y val="-1.5184195725534337E-2"/>
                </c:manualLayout>
              </c:layout>
              <c:spPr>
                <a:solidFill>
                  <a:srgbClr val="000000"/>
                </a:solidFill>
                <a:ln w="22841">
                  <a:noFill/>
                </a:ln>
              </c:spPr>
              <c:txPr>
                <a:bodyPr/>
                <a:lstStyle/>
                <a:p>
                  <a:pPr>
                    <a:defRPr sz="1619" b="1" i="0" u="none" strike="noStrike" baseline="0">
                      <a:solidFill>
                        <a:srgbClr val="FFFFFF"/>
                      </a:solidFill>
                      <a:latin typeface="Times New Roman"/>
                      <a:ea typeface="Times New Roman"/>
                      <a:cs typeface="Times New Roman"/>
                    </a:defRPr>
                  </a:pPr>
                  <a:endParaRPr lang="hu-HU"/>
                </a:p>
              </c:txPr>
              <c:showVal val="1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4.4559297344470552E-3"/>
                  <c:y val="-2.6975261185877113E-2"/>
                </c:manualLayout>
              </c:layout>
              <c:spPr>
                <a:solidFill>
                  <a:srgbClr val="000000"/>
                </a:solidFill>
                <a:ln w="22841">
                  <a:noFill/>
                </a:ln>
              </c:spPr>
              <c:txPr>
                <a:bodyPr/>
                <a:lstStyle/>
                <a:p>
                  <a:pPr>
                    <a:defRPr sz="1619" b="1" i="0" u="none" strike="noStrike" baseline="0">
                      <a:solidFill>
                        <a:srgbClr val="FFFFFF"/>
                      </a:solidFill>
                      <a:latin typeface="Times New Roman"/>
                      <a:ea typeface="Times New Roman"/>
                      <a:cs typeface="Times New Roman"/>
                    </a:defRPr>
                  </a:pPr>
                  <a:endParaRPr lang="hu-HU"/>
                </a:p>
              </c:txPr>
              <c:showVal val="1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5.1919660484919024E-3"/>
                  <c:y val="-1.3005929789351903E-2"/>
                </c:manualLayout>
              </c:layout>
              <c:spPr>
                <a:solidFill>
                  <a:srgbClr val="000000"/>
                </a:solidFill>
                <a:ln w="22841">
                  <a:noFill/>
                </a:ln>
              </c:spPr>
              <c:txPr>
                <a:bodyPr/>
                <a:lstStyle/>
                <a:p>
                  <a:pPr>
                    <a:defRPr sz="1619" b="1" i="0" u="none" strike="noStrike" baseline="0">
                      <a:solidFill>
                        <a:srgbClr val="FFFFFF"/>
                      </a:solidFill>
                      <a:latin typeface="Times New Roman"/>
                      <a:ea typeface="Times New Roman"/>
                      <a:cs typeface="Times New Roman"/>
                    </a:defRPr>
                  </a:pPr>
                  <a:endParaRPr lang="hu-HU"/>
                </a:p>
              </c:txPr>
              <c:showVal val="1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5.9559546207165843E-3"/>
                  <c:y val="-2.3224439121368769E-2"/>
                </c:manualLayout>
              </c:layout>
              <c:spPr>
                <a:solidFill>
                  <a:srgbClr val="000000"/>
                </a:solidFill>
                <a:ln w="22841">
                  <a:noFill/>
                </a:ln>
              </c:spPr>
              <c:txPr>
                <a:bodyPr/>
                <a:lstStyle/>
                <a:p>
                  <a:pPr>
                    <a:defRPr sz="1619" b="1" i="0" u="none" strike="noStrike" baseline="0">
                      <a:solidFill>
                        <a:srgbClr val="FFFFFF"/>
                      </a:solidFill>
                      <a:latin typeface="Times New Roman"/>
                      <a:ea typeface="Times New Roman"/>
                      <a:cs typeface="Times New Roman"/>
                    </a:defRPr>
                  </a:pPr>
                  <a:endParaRPr lang="hu-HU"/>
                </a:p>
              </c:txPr>
              <c:showVal val="1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1.4656451129449513E-2"/>
                  <c:y val="-3.0418683725685281E-2"/>
                </c:manualLayout>
              </c:layout>
              <c:spPr>
                <a:solidFill>
                  <a:srgbClr val="000000"/>
                </a:solidFill>
                <a:ln w="22841">
                  <a:noFill/>
                </a:ln>
              </c:spPr>
              <c:txPr>
                <a:bodyPr/>
                <a:lstStyle/>
                <a:p>
                  <a:pPr>
                    <a:defRPr sz="1619" b="1" i="0" u="none" strike="noStrike" baseline="0">
                      <a:solidFill>
                        <a:srgbClr val="FFFFFF"/>
                      </a:solidFill>
                      <a:latin typeface="Times New Roman"/>
                      <a:ea typeface="Times New Roman"/>
                      <a:cs typeface="Times New Roman"/>
                    </a:defRPr>
                  </a:pPr>
                  <a:endParaRPr lang="hu-HU"/>
                </a:p>
              </c:txPr>
              <c:showVal val="1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9.071047534987383E-3"/>
                  <c:y val="-3.0418683725685281E-2"/>
                </c:manualLayout>
              </c:layout>
              <c:spPr>
                <a:solidFill>
                  <a:srgbClr val="000000"/>
                </a:solidFill>
                <a:ln w="22841">
                  <a:noFill/>
                </a:ln>
              </c:spPr>
              <c:txPr>
                <a:bodyPr/>
                <a:lstStyle/>
                <a:p>
                  <a:pPr>
                    <a:defRPr sz="1619" b="1" i="0" u="none" strike="noStrike" baseline="0">
                      <a:solidFill>
                        <a:srgbClr val="FFFFFF"/>
                      </a:solidFill>
                      <a:latin typeface="Times New Roman"/>
                      <a:ea typeface="Times New Roman"/>
                      <a:cs typeface="Times New Roman"/>
                    </a:defRPr>
                  </a:pPr>
                  <a:endParaRPr lang="hu-HU"/>
                </a:p>
              </c:txPr>
              <c:showVal val="1"/>
              <c:extLst>
                <c:ext xmlns:c15="http://schemas.microsoft.com/office/drawing/2012/chart" uri="{CE6537A1-D6FC-4f65-9D91-7224C49458BB}"/>
              </c:extLst>
            </c:dLbl>
            <c:dLbl>
              <c:idx val="7"/>
              <c:layout>
                <c:manualLayout>
                  <c:x val="1.4596940869117083E-2"/>
                  <c:y val="-2.5622520656140936E-2"/>
                </c:manualLayout>
              </c:layout>
              <c:spPr>
                <a:solidFill>
                  <a:srgbClr val="000000"/>
                </a:solidFill>
                <a:ln w="22841">
                  <a:noFill/>
                </a:ln>
              </c:spPr>
              <c:txPr>
                <a:bodyPr/>
                <a:lstStyle/>
                <a:p>
                  <a:pPr>
                    <a:defRPr sz="1619" b="1" i="0" u="none" strike="noStrike" baseline="0">
                      <a:solidFill>
                        <a:srgbClr val="FFFFFF"/>
                      </a:solidFill>
                      <a:latin typeface="Times New Roman"/>
                      <a:ea typeface="Times New Roman"/>
                      <a:cs typeface="Times New Roman"/>
                    </a:defRPr>
                  </a:pPr>
                  <a:endParaRPr lang="hu-HU"/>
                </a:p>
              </c:txPr>
              <c:showVal val="1"/>
              <c:extLst>
                <c:ext xmlns:c15="http://schemas.microsoft.com/office/drawing/2012/chart" uri="{CE6537A1-D6FC-4f65-9D91-7224C49458BB}"/>
              </c:extLst>
            </c:dLbl>
            <c:spPr>
              <a:solidFill>
                <a:srgbClr val="000000"/>
              </a:solidFill>
              <a:ln w="22841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619" b="1" i="0" u="none" strike="noStrike" baseline="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endParaRPr lang="hu-HU"/>
              </a:p>
            </c:txPr>
            <c:showVal val="1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Sheet1!$B$1:$I$1</c:f>
              <c:numCache>
                <c:formatCode>General</c:formatCode>
                <c:ptCount val="8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</c:numCache>
            </c:numRef>
          </c:cat>
          <c:val>
            <c:numRef>
              <c:f>Sheet1!$B$2:$I$2</c:f>
              <c:numCache>
                <c:formatCode>General</c:formatCode>
                <c:ptCount val="8"/>
                <c:pt idx="0">
                  <c:v>11</c:v>
                </c:pt>
                <c:pt idx="1">
                  <c:v>68</c:v>
                </c:pt>
                <c:pt idx="2">
                  <c:v>16</c:v>
                </c:pt>
                <c:pt idx="3">
                  <c:v>5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</c:numCache>
            </c:numRef>
          </c:val>
        </c:ser>
        <c:gapDepth val="0"/>
        <c:shape val="box"/>
        <c:axId val="134446464"/>
        <c:axId val="134472832"/>
        <c:axId val="0"/>
      </c:bar3DChart>
      <c:catAx>
        <c:axId val="134446464"/>
        <c:scaling>
          <c:orientation val="minMax"/>
        </c:scaling>
        <c:axPos val="b"/>
        <c:numFmt formatCode="General" sourceLinked="1"/>
        <c:tickLblPos val="low"/>
        <c:spPr>
          <a:ln w="2855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619" b="1" i="0" u="none" strike="noStrike" baseline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</a:defRPr>
            </a:pPr>
            <a:endParaRPr lang="hu-HU"/>
          </a:p>
        </c:txPr>
        <c:crossAx val="134472832"/>
        <c:crosses val="autoZero"/>
        <c:auto val="1"/>
        <c:lblAlgn val="ctr"/>
        <c:lblOffset val="100"/>
        <c:tickLblSkip val="1"/>
        <c:tickMarkSkip val="1"/>
      </c:catAx>
      <c:valAx>
        <c:axId val="134472832"/>
        <c:scaling>
          <c:orientation val="minMax"/>
          <c:max val="70"/>
        </c:scaling>
        <c:axPos val="l"/>
        <c:majorGridlines>
          <c:spPr>
            <a:ln w="11420">
              <a:solidFill>
                <a:srgbClr val="FFFFFF"/>
              </a:solidFill>
              <a:prstDash val="solid"/>
            </a:ln>
          </c:spPr>
        </c:majorGridlines>
        <c:numFmt formatCode="General" sourceLinked="1"/>
        <c:tickLblPos val="nextTo"/>
        <c:spPr>
          <a:ln w="11420">
            <a:solidFill>
              <a:srgbClr val="FFFFFF"/>
            </a:solidFill>
            <a:prstDash val="solid"/>
          </a:ln>
        </c:spPr>
        <c:txPr>
          <a:bodyPr rot="0" vert="horz"/>
          <a:lstStyle/>
          <a:p>
            <a:pPr>
              <a:defRPr sz="1619" b="1" i="0" u="none" strike="noStrike" baseline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</a:defRPr>
            </a:pPr>
            <a:endParaRPr lang="hu-HU"/>
          </a:p>
        </c:txPr>
        <c:crossAx val="134446464"/>
        <c:crosses val="autoZero"/>
        <c:crossBetween val="between"/>
      </c:valAx>
      <c:spPr>
        <a:noFill/>
        <a:ln w="22841">
          <a:noFill/>
        </a:ln>
      </c:spPr>
    </c:plotArea>
    <c:plotVisOnly val="1"/>
    <c:dispBlanksAs val="gap"/>
  </c:chart>
  <c:spPr>
    <a:noFill/>
    <a:ln>
      <a:noFill/>
    </a:ln>
  </c:spPr>
  <c:txPr>
    <a:bodyPr/>
    <a:lstStyle/>
    <a:p>
      <a:pPr>
        <a:defRPr sz="1619" b="1" i="0" u="none" strike="noStrike" baseline="0">
          <a:solidFill>
            <a:schemeClr val="tx1"/>
          </a:solidFill>
          <a:latin typeface="Times New Roman"/>
          <a:ea typeface="Times New Roman"/>
          <a:cs typeface="Times New Roman"/>
        </a:defRPr>
      </a:pPr>
      <a:endParaRPr lang="hu-H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hu-HU"/>
  <c:chart>
    <c:autoTitleDeleted val="1"/>
    <c:view3D>
      <c:hPercent val="65"/>
      <c:depthPercent val="100"/>
      <c:rAngAx val="1"/>
    </c:view3D>
    <c:floor>
      <c:spPr>
        <a:solidFill>
          <a:srgbClr val="C0C0C0"/>
        </a:solidFill>
        <a:ln w="3175">
          <a:solidFill>
            <a:schemeClr val="tx1"/>
          </a:solidFill>
          <a:prstDash val="solid"/>
        </a:ln>
      </c:spPr>
    </c:floor>
    <c:sideWall>
      <c:spPr>
        <a:noFill/>
        <a:ln w="12700">
          <a:solidFill>
            <a:schemeClr val="tx1"/>
          </a:solidFill>
          <a:prstDash val="solid"/>
        </a:ln>
      </c:spPr>
    </c:sideWall>
    <c:backWall>
      <c:spPr>
        <a:noFill/>
        <a:ln w="12700">
          <a:solidFill>
            <a:schemeClr val="tx1"/>
          </a:solidFill>
          <a:prstDash val="solid"/>
        </a:ln>
      </c:spPr>
    </c:backWall>
    <c:plotArea>
      <c:layout>
        <c:manualLayout>
          <c:layoutTarget val="inner"/>
          <c:xMode val="edge"/>
          <c:yMode val="edge"/>
          <c:x val="6.9841269841269843E-2"/>
          <c:y val="5.0359712230215833E-2"/>
          <c:w val="0.9142857142857147"/>
          <c:h val="0.8177458033573165"/>
        </c:manualLayout>
      </c:layout>
      <c:bar3DChart>
        <c:barDir val="col"/>
        <c:grouping val="clustered"/>
        <c:ser>
          <c:idx val="0"/>
          <c:order val="0"/>
          <c:tx>
            <c:strRef>
              <c:f>Sheet1!$A$2</c:f>
              <c:strCache>
                <c:ptCount val="1"/>
              </c:strCache>
            </c:strRef>
          </c:tx>
          <c:spPr>
            <a:solidFill>
              <a:srgbClr val="FFFF00"/>
            </a:solidFill>
            <a:ln w="21589">
              <a:noFill/>
            </a:ln>
          </c:spPr>
          <c:dLbls>
            <c:dLbl>
              <c:idx val="0"/>
              <c:layout>
                <c:manualLayout>
                  <c:x val="5.5639076365454898E-3"/>
                  <c:y val="-3.1055470107782042E-2"/>
                </c:manualLayout>
              </c:layout>
              <c:spPr>
                <a:solidFill>
                  <a:srgbClr val="000000"/>
                </a:solidFill>
                <a:ln w="21589">
                  <a:noFill/>
                </a:ln>
              </c:spPr>
              <c:txPr>
                <a:bodyPr/>
                <a:lstStyle/>
                <a:p>
                  <a:pPr>
                    <a:defRPr sz="1530" b="1" i="0" u="none" strike="noStrike" baseline="0">
                      <a:solidFill>
                        <a:srgbClr val="FFFFFF"/>
                      </a:solidFill>
                      <a:latin typeface="Times New Roman"/>
                      <a:ea typeface="Times New Roman"/>
                      <a:cs typeface="Times New Roman"/>
                    </a:defRPr>
                  </a:pPr>
                  <a:endParaRPr lang="hu-HU"/>
                </a:p>
              </c:txPr>
              <c:showVal val="1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6.2710879890014231E-3"/>
                  <c:y val="-2.487134555795972E-2"/>
                </c:manualLayout>
              </c:layout>
              <c:spPr>
                <a:solidFill>
                  <a:srgbClr val="000000"/>
                </a:solidFill>
                <a:ln w="21589">
                  <a:noFill/>
                </a:ln>
              </c:spPr>
              <c:txPr>
                <a:bodyPr/>
                <a:lstStyle/>
                <a:p>
                  <a:pPr>
                    <a:defRPr sz="1530" b="1" i="0" u="none" strike="noStrike" baseline="0">
                      <a:solidFill>
                        <a:srgbClr val="FFFFFF"/>
                      </a:solidFill>
                      <a:latin typeface="Times New Roman"/>
                      <a:ea typeface="Times New Roman"/>
                      <a:cs typeface="Times New Roman"/>
                    </a:defRPr>
                  </a:pPr>
                  <a:endParaRPr lang="hu-HU"/>
                </a:p>
              </c:txPr>
              <c:showVal val="1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5.3521778527684692E-3"/>
                  <c:y val="-3.0677926657995815E-2"/>
                </c:manualLayout>
              </c:layout>
              <c:spPr>
                <a:solidFill>
                  <a:srgbClr val="000000"/>
                </a:solidFill>
                <a:ln w="21589">
                  <a:noFill/>
                </a:ln>
              </c:spPr>
              <c:txPr>
                <a:bodyPr/>
                <a:lstStyle/>
                <a:p>
                  <a:pPr>
                    <a:defRPr sz="1530" b="1" i="0" u="none" strike="noStrike" baseline="0">
                      <a:solidFill>
                        <a:srgbClr val="FFFFFF"/>
                      </a:solidFill>
                      <a:latin typeface="Times New Roman"/>
                      <a:ea typeface="Times New Roman"/>
                      <a:cs typeface="Times New Roman"/>
                    </a:defRPr>
                  </a:pPr>
                  <a:endParaRPr lang="hu-HU"/>
                </a:p>
              </c:txPr>
              <c:showVal val="1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6.0205693038369139E-3"/>
                  <c:y val="-1.7803795060183321E-2"/>
                </c:manualLayout>
              </c:layout>
              <c:spPr>
                <a:solidFill>
                  <a:srgbClr val="000000"/>
                </a:solidFill>
                <a:ln w="21589">
                  <a:noFill/>
                </a:ln>
              </c:spPr>
              <c:txPr>
                <a:bodyPr/>
                <a:lstStyle/>
                <a:p>
                  <a:pPr>
                    <a:defRPr sz="1530" b="1" i="0" u="none" strike="noStrike" baseline="0">
                      <a:solidFill>
                        <a:srgbClr val="FFFFFF"/>
                      </a:solidFill>
                      <a:latin typeface="Times New Roman"/>
                      <a:ea typeface="Times New Roman"/>
                      <a:cs typeface="Times New Roman"/>
                    </a:defRPr>
                  </a:pPr>
                  <a:endParaRPr lang="hu-HU"/>
                </a:p>
              </c:txPr>
              <c:showVal val="1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8.2764591926010982E-3"/>
                  <c:y val="-2.4576969567307622E-2"/>
                </c:manualLayout>
              </c:layout>
              <c:spPr>
                <a:solidFill>
                  <a:srgbClr val="000000"/>
                </a:solidFill>
                <a:ln w="21589">
                  <a:noFill/>
                </a:ln>
              </c:spPr>
              <c:txPr>
                <a:bodyPr/>
                <a:lstStyle/>
                <a:p>
                  <a:pPr>
                    <a:defRPr sz="1530" b="1" i="0" u="none" strike="noStrike" baseline="0">
                      <a:solidFill>
                        <a:srgbClr val="FFFFFF"/>
                      </a:solidFill>
                      <a:latin typeface="Times New Roman"/>
                      <a:ea typeface="Times New Roman"/>
                      <a:cs typeface="Times New Roman"/>
                    </a:defRPr>
                  </a:pPr>
                  <a:endParaRPr lang="hu-HU"/>
                </a:p>
              </c:txPr>
              <c:showVal val="1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1.6881358580177572E-2"/>
                  <c:y val="-2.0832510281824299E-2"/>
                </c:manualLayout>
              </c:layout>
              <c:spPr>
                <a:solidFill>
                  <a:srgbClr val="000000"/>
                </a:solidFill>
                <a:ln w="21589">
                  <a:noFill/>
                </a:ln>
              </c:spPr>
              <c:txPr>
                <a:bodyPr/>
                <a:lstStyle/>
                <a:p>
                  <a:pPr>
                    <a:defRPr sz="1530" b="1" i="0" u="none" strike="noStrike" baseline="0">
                      <a:solidFill>
                        <a:srgbClr val="FFFFFF"/>
                      </a:solidFill>
                      <a:latin typeface="Times New Roman"/>
                      <a:ea typeface="Times New Roman"/>
                      <a:cs typeface="Times New Roman"/>
                    </a:defRPr>
                  </a:pPr>
                  <a:endParaRPr lang="hu-HU"/>
                </a:p>
              </c:txPr>
              <c:showVal val="1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1.1161951631046193E-2"/>
                  <c:y val="-3.1939194031733474E-2"/>
                </c:manualLayout>
              </c:layout>
              <c:spPr>
                <a:solidFill>
                  <a:srgbClr val="000000"/>
                </a:solidFill>
                <a:ln w="21589">
                  <a:noFill/>
                </a:ln>
              </c:spPr>
              <c:txPr>
                <a:bodyPr/>
                <a:lstStyle/>
                <a:p>
                  <a:pPr>
                    <a:defRPr sz="1530" b="1" i="0" u="none" strike="noStrike" baseline="0">
                      <a:solidFill>
                        <a:srgbClr val="FFFFFF"/>
                      </a:solidFill>
                      <a:latin typeface="Times New Roman"/>
                      <a:ea typeface="Times New Roman"/>
                      <a:cs typeface="Times New Roman"/>
                    </a:defRPr>
                  </a:pPr>
                  <a:endParaRPr lang="hu-HU"/>
                </a:p>
              </c:txPr>
              <c:showVal val="1"/>
              <c:extLst>
                <c:ext xmlns:c15="http://schemas.microsoft.com/office/drawing/2012/chart" uri="{CE6537A1-D6FC-4f65-9D91-7224C49458BB}"/>
              </c:extLst>
            </c:dLbl>
            <c:spPr>
              <a:solidFill>
                <a:srgbClr val="000000"/>
              </a:solidFill>
              <a:ln w="21589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530" b="1" i="0" u="none" strike="noStrike" baseline="0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endParaRPr lang="hu-HU"/>
              </a:p>
            </c:txPr>
            <c:showVal val="1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Sheet1!$B$1:$H$1</c:f>
              <c:numCache>
                <c:formatCode>General</c:formatCode>
                <c:ptCount val="7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</c:numCache>
            </c:numRef>
          </c:cat>
          <c:val>
            <c:numRef>
              <c:f>Sheet1!$B$2:$H$2</c:f>
              <c:numCache>
                <c:formatCode>General</c:formatCode>
                <c:ptCount val="7"/>
                <c:pt idx="0">
                  <c:v>0</c:v>
                </c:pt>
                <c:pt idx="1">
                  <c:v>15</c:v>
                </c:pt>
                <c:pt idx="2">
                  <c:v>30</c:v>
                </c:pt>
                <c:pt idx="3">
                  <c:v>24</c:v>
                </c:pt>
                <c:pt idx="4">
                  <c:v>13</c:v>
                </c:pt>
                <c:pt idx="5">
                  <c:v>12</c:v>
                </c:pt>
                <c:pt idx="6">
                  <c:v>6</c:v>
                </c:pt>
              </c:numCache>
            </c:numRef>
          </c:val>
        </c:ser>
        <c:gapDepth val="0"/>
        <c:shape val="box"/>
        <c:axId val="156523520"/>
        <c:axId val="156533504"/>
        <c:axId val="0"/>
      </c:bar3DChart>
      <c:catAx>
        <c:axId val="156523520"/>
        <c:scaling>
          <c:orientation val="minMax"/>
        </c:scaling>
        <c:axPos val="b"/>
        <c:numFmt formatCode="General" sourceLinked="1"/>
        <c:tickLblPos val="low"/>
        <c:spPr>
          <a:ln w="2699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530" b="1" i="0" u="none" strike="noStrike" baseline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</a:defRPr>
            </a:pPr>
            <a:endParaRPr lang="hu-HU"/>
          </a:p>
        </c:txPr>
        <c:crossAx val="156533504"/>
        <c:crosses val="autoZero"/>
        <c:auto val="1"/>
        <c:lblAlgn val="ctr"/>
        <c:lblOffset val="100"/>
        <c:tickLblSkip val="1"/>
        <c:tickMarkSkip val="1"/>
      </c:catAx>
      <c:valAx>
        <c:axId val="156533504"/>
        <c:scaling>
          <c:orientation val="minMax"/>
          <c:max val="60"/>
        </c:scaling>
        <c:axPos val="l"/>
        <c:majorGridlines>
          <c:spPr>
            <a:ln w="10794">
              <a:solidFill>
                <a:srgbClr val="FFFFFF"/>
              </a:solidFill>
              <a:prstDash val="solid"/>
            </a:ln>
          </c:spPr>
        </c:majorGridlines>
        <c:numFmt formatCode="General" sourceLinked="1"/>
        <c:tickLblPos val="nextTo"/>
        <c:spPr>
          <a:ln w="10794">
            <a:solidFill>
              <a:srgbClr val="FFFFFF"/>
            </a:solidFill>
            <a:prstDash val="solid"/>
          </a:ln>
        </c:spPr>
        <c:txPr>
          <a:bodyPr rot="0" vert="horz"/>
          <a:lstStyle/>
          <a:p>
            <a:pPr>
              <a:defRPr sz="1530" b="1" i="0" u="none" strike="noStrike" baseline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</a:defRPr>
            </a:pPr>
            <a:endParaRPr lang="hu-HU"/>
          </a:p>
        </c:txPr>
        <c:crossAx val="156523520"/>
        <c:crosses val="autoZero"/>
        <c:crossBetween val="between"/>
      </c:valAx>
      <c:spPr>
        <a:noFill/>
        <a:ln w="21589">
          <a:noFill/>
        </a:ln>
      </c:spPr>
    </c:plotArea>
    <c:plotVisOnly val="1"/>
    <c:dispBlanksAs val="gap"/>
  </c:chart>
  <c:spPr>
    <a:noFill/>
    <a:ln>
      <a:noFill/>
    </a:ln>
  </c:spPr>
  <c:txPr>
    <a:bodyPr/>
    <a:lstStyle/>
    <a:p>
      <a:pPr>
        <a:defRPr sz="1530" b="1" i="0" u="none" strike="noStrike" baseline="0">
          <a:solidFill>
            <a:schemeClr val="tx1"/>
          </a:solidFill>
          <a:latin typeface="Times New Roman"/>
          <a:ea typeface="Times New Roman"/>
          <a:cs typeface="Times New Roman"/>
        </a:defRPr>
      </a:pPr>
      <a:endParaRPr lang="hu-HU"/>
    </a:p>
  </c:txPr>
  <c:externalData r:id="rId1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0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u="none">
                <a:effectLst/>
                <a:latin typeface="Times New Roman" pitchFamily="18" charset="-1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u="none">
                <a:effectLst/>
                <a:latin typeface="Times New Roman" pitchFamily="18" charset="-1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710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 u="none">
                <a:effectLst/>
                <a:latin typeface="Times New Roman" pitchFamily="18" charset="-1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710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u="none"/>
            </a:lvl1pPr>
          </a:lstStyle>
          <a:p>
            <a:pPr>
              <a:defRPr/>
            </a:pPr>
            <a:fld id="{7086D306-6681-4B8D-9EBC-BFD1AD15A05E}" type="slidenum">
              <a:rPr lang="en-US" altLang="hu-HU"/>
              <a:pPr>
                <a:defRPr/>
              </a:pPr>
              <a:t>‹#›</a:t>
            </a:fld>
            <a:endParaRPr lang="en-US" altLang="hu-HU"/>
          </a:p>
        </p:txBody>
      </p:sp>
    </p:spTree>
    <p:extLst>
      <p:ext uri="{BB962C8B-B14F-4D97-AF65-F5344CB8AC3E}">
        <p14:creationId xmlns="" xmlns:p14="http://schemas.microsoft.com/office/powerpoint/2010/main" val="8803428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u="none">
                <a:effectLst/>
                <a:latin typeface="Times New Roman" pitchFamily="18" charset="-1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577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u="none">
                <a:effectLst/>
                <a:latin typeface="Times New Roman" pitchFamily="18" charset="-1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578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7578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 u="none">
                <a:effectLst/>
                <a:latin typeface="Times New Roman" pitchFamily="18" charset="-1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578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u="none"/>
            </a:lvl1pPr>
          </a:lstStyle>
          <a:p>
            <a:pPr>
              <a:defRPr/>
            </a:pPr>
            <a:fld id="{6D6CDB44-3064-434C-82C8-A5EF5267DE30}" type="slidenum">
              <a:rPr lang="en-US" altLang="hu-HU"/>
              <a:pPr>
                <a:defRPr/>
              </a:pPr>
              <a:t>‹#›</a:t>
            </a:fld>
            <a:endParaRPr lang="en-US" altLang="hu-HU"/>
          </a:p>
        </p:txBody>
      </p:sp>
    </p:spTree>
    <p:extLst>
      <p:ext uri="{BB962C8B-B14F-4D97-AF65-F5344CB8AC3E}">
        <p14:creationId xmlns="" xmlns:p14="http://schemas.microsoft.com/office/powerpoint/2010/main" val="167431315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-18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-18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-18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-18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-18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 u="sng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 u="sng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 u="sng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 u="sng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 u="sng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u="sng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u="sng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u="sng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u="sng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0A184613-7A30-49B7-A0BC-DA1E2E5D5278}" type="slidenum">
              <a:rPr lang="en-US" altLang="hu-HU" sz="1200" u="none" smtClean="0"/>
              <a:pPr/>
              <a:t>11</a:t>
            </a:fld>
            <a:endParaRPr lang="en-US" altLang="hu-HU" sz="1200" u="none" smtClean="0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991573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C6ADC6-D821-42E5-970D-F4DDA98B0C22}" type="slidenum">
              <a:rPr lang="en-US" altLang="hu-HU"/>
              <a:pPr>
                <a:defRPr/>
              </a:pPr>
              <a:t>‹#›</a:t>
            </a:fld>
            <a:endParaRPr lang="en-US" altLang="hu-HU"/>
          </a:p>
        </p:txBody>
      </p:sp>
    </p:spTree>
    <p:extLst>
      <p:ext uri="{BB962C8B-B14F-4D97-AF65-F5344CB8AC3E}">
        <p14:creationId xmlns="" xmlns:p14="http://schemas.microsoft.com/office/powerpoint/2010/main" val="24114540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7EFFB0-F344-4420-9095-1DD88955BD12}" type="slidenum">
              <a:rPr lang="en-US" altLang="hu-HU"/>
              <a:pPr>
                <a:defRPr/>
              </a:pPr>
              <a:t>‹#›</a:t>
            </a:fld>
            <a:endParaRPr lang="en-US" altLang="hu-HU"/>
          </a:p>
        </p:txBody>
      </p:sp>
    </p:spTree>
    <p:extLst>
      <p:ext uri="{BB962C8B-B14F-4D97-AF65-F5344CB8AC3E}">
        <p14:creationId xmlns="" xmlns:p14="http://schemas.microsoft.com/office/powerpoint/2010/main" val="10024662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9D8471-3F75-4C54-B3A9-0BE0C59C0732}" type="slidenum">
              <a:rPr lang="en-US" altLang="hu-HU"/>
              <a:pPr>
                <a:defRPr/>
              </a:pPr>
              <a:t>‹#›</a:t>
            </a:fld>
            <a:endParaRPr lang="en-US" altLang="hu-HU"/>
          </a:p>
        </p:txBody>
      </p:sp>
    </p:spTree>
    <p:extLst>
      <p:ext uri="{BB962C8B-B14F-4D97-AF65-F5344CB8AC3E}">
        <p14:creationId xmlns="" xmlns:p14="http://schemas.microsoft.com/office/powerpoint/2010/main" val="36634455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64E2F3-35A9-4212-8331-27885E658892}" type="slidenum">
              <a:rPr lang="en-US" altLang="hu-HU"/>
              <a:pPr>
                <a:defRPr/>
              </a:pPr>
              <a:t>‹#›</a:t>
            </a:fld>
            <a:endParaRPr lang="en-US" altLang="hu-HU"/>
          </a:p>
        </p:txBody>
      </p:sp>
    </p:spTree>
    <p:extLst>
      <p:ext uri="{BB962C8B-B14F-4D97-AF65-F5344CB8AC3E}">
        <p14:creationId xmlns="" xmlns:p14="http://schemas.microsoft.com/office/powerpoint/2010/main" val="1167571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1F5EA3-6379-497B-984C-59C823428AE8}" type="slidenum">
              <a:rPr lang="en-US" altLang="hu-HU"/>
              <a:pPr>
                <a:defRPr/>
              </a:pPr>
              <a:t>‹#›</a:t>
            </a:fld>
            <a:endParaRPr lang="en-US" altLang="hu-HU"/>
          </a:p>
        </p:txBody>
      </p:sp>
    </p:spTree>
    <p:extLst>
      <p:ext uri="{BB962C8B-B14F-4D97-AF65-F5344CB8AC3E}">
        <p14:creationId xmlns="" xmlns:p14="http://schemas.microsoft.com/office/powerpoint/2010/main" val="14201525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8818E9-5BE3-4C64-8E16-94CBDB89A743}" type="slidenum">
              <a:rPr lang="en-US" altLang="hu-HU"/>
              <a:pPr>
                <a:defRPr/>
              </a:pPr>
              <a:t>‹#›</a:t>
            </a:fld>
            <a:endParaRPr lang="en-US" altLang="hu-HU"/>
          </a:p>
        </p:txBody>
      </p:sp>
    </p:spTree>
    <p:extLst>
      <p:ext uri="{BB962C8B-B14F-4D97-AF65-F5344CB8AC3E}">
        <p14:creationId xmlns="" xmlns:p14="http://schemas.microsoft.com/office/powerpoint/2010/main" val="7892185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90A049-8072-4E41-BA28-1E21058CA7B1}" type="slidenum">
              <a:rPr lang="en-US" altLang="hu-HU"/>
              <a:pPr>
                <a:defRPr/>
              </a:pPr>
              <a:t>‹#›</a:t>
            </a:fld>
            <a:endParaRPr lang="en-US" altLang="hu-HU"/>
          </a:p>
        </p:txBody>
      </p:sp>
    </p:spTree>
    <p:extLst>
      <p:ext uri="{BB962C8B-B14F-4D97-AF65-F5344CB8AC3E}">
        <p14:creationId xmlns="" xmlns:p14="http://schemas.microsoft.com/office/powerpoint/2010/main" val="10754968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94C57A-85BB-4DB5-B7A7-C70421BB46E4}" type="slidenum">
              <a:rPr lang="en-US" altLang="hu-HU"/>
              <a:pPr>
                <a:defRPr/>
              </a:pPr>
              <a:t>‹#›</a:t>
            </a:fld>
            <a:endParaRPr lang="en-US" altLang="hu-HU"/>
          </a:p>
        </p:txBody>
      </p:sp>
    </p:spTree>
    <p:extLst>
      <p:ext uri="{BB962C8B-B14F-4D97-AF65-F5344CB8AC3E}">
        <p14:creationId xmlns="" xmlns:p14="http://schemas.microsoft.com/office/powerpoint/2010/main" val="23982808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637398-832A-4BD1-9D49-97293E51ADDA}" type="slidenum">
              <a:rPr lang="en-US" altLang="hu-HU"/>
              <a:pPr>
                <a:defRPr/>
              </a:pPr>
              <a:t>‹#›</a:t>
            </a:fld>
            <a:endParaRPr lang="en-US" altLang="hu-HU"/>
          </a:p>
        </p:txBody>
      </p:sp>
    </p:spTree>
    <p:extLst>
      <p:ext uri="{BB962C8B-B14F-4D97-AF65-F5344CB8AC3E}">
        <p14:creationId xmlns="" xmlns:p14="http://schemas.microsoft.com/office/powerpoint/2010/main" val="21083299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5B87C8-7C35-4D06-98FC-E0550C254D93}" type="slidenum">
              <a:rPr lang="en-US" altLang="hu-HU"/>
              <a:pPr>
                <a:defRPr/>
              </a:pPr>
              <a:t>‹#›</a:t>
            </a:fld>
            <a:endParaRPr lang="en-US" altLang="hu-HU"/>
          </a:p>
        </p:txBody>
      </p:sp>
    </p:spTree>
    <p:extLst>
      <p:ext uri="{BB962C8B-B14F-4D97-AF65-F5344CB8AC3E}">
        <p14:creationId xmlns="" xmlns:p14="http://schemas.microsoft.com/office/powerpoint/2010/main" val="34860013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 smtClean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93397A-8921-4324-ACE6-E75A28DB7D6A}" type="slidenum">
              <a:rPr lang="en-US" altLang="hu-HU"/>
              <a:pPr>
                <a:defRPr/>
              </a:pPr>
              <a:t>‹#›</a:t>
            </a:fld>
            <a:endParaRPr lang="en-US" altLang="hu-HU"/>
          </a:p>
        </p:txBody>
      </p:sp>
    </p:spTree>
    <p:extLst>
      <p:ext uri="{BB962C8B-B14F-4D97-AF65-F5344CB8AC3E}">
        <p14:creationId xmlns="" xmlns:p14="http://schemas.microsoft.com/office/powerpoint/2010/main" val="30146562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E0054"/>
            </a:gs>
            <a:gs pos="100000">
              <a:srgbClr val="1E00B6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hu-HU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hu-HU" smtClean="0"/>
              <a:t>Click to edit Master text styles</a:t>
            </a:r>
          </a:p>
          <a:p>
            <a:pPr lvl="1"/>
            <a:r>
              <a:rPr lang="en-US" altLang="hu-HU" smtClean="0"/>
              <a:t>Second level</a:t>
            </a:r>
          </a:p>
          <a:p>
            <a:pPr lvl="2"/>
            <a:r>
              <a:rPr lang="en-US" altLang="hu-HU" smtClean="0"/>
              <a:t>Third level</a:t>
            </a:r>
          </a:p>
          <a:p>
            <a:pPr lvl="3"/>
            <a:r>
              <a:rPr lang="en-US" altLang="hu-HU" smtClean="0"/>
              <a:t>Fourth level</a:t>
            </a:r>
          </a:p>
          <a:p>
            <a:pPr lvl="4"/>
            <a:r>
              <a:rPr lang="en-US" altLang="hu-HU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u="none">
                <a:effectLst/>
                <a:latin typeface="Times New Roman" pitchFamily="18" charset="-1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u="none">
                <a:effectLst/>
                <a:latin typeface="Times New Roman" pitchFamily="18" charset="-1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u="none"/>
            </a:lvl1pPr>
          </a:lstStyle>
          <a:p>
            <a:pPr>
              <a:defRPr/>
            </a:pPr>
            <a:fld id="{F143CE5F-9B41-428F-9B99-4E4DF8C55E96}" type="slidenum">
              <a:rPr lang="en-US" altLang="hu-HU"/>
              <a:pPr>
                <a:defRPr/>
              </a:pPr>
              <a:t>‹#›</a:t>
            </a:fld>
            <a:endParaRPr lang="en-US" alt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-1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-1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-1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-1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-18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-18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-18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-1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1.wav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0.wav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1.wav"/><Relationship Id="rId6" Type="http://schemas.openxmlformats.org/officeDocument/2006/relationships/image" Target="../media/image2.pn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12.wav"/><Relationship Id="rId5" Type="http://schemas.openxmlformats.org/officeDocument/2006/relationships/image" Target="../media/image2.png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13.wav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14.wav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15.wav"/><Relationship Id="rId5" Type="http://schemas.openxmlformats.org/officeDocument/2006/relationships/image" Target="../media/image2.png"/><Relationship Id="rId4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16.wav"/><Relationship Id="rId6" Type="http://schemas.openxmlformats.org/officeDocument/2006/relationships/image" Target="../media/image2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17.wav"/><Relationship Id="rId6" Type="http://schemas.openxmlformats.org/officeDocument/2006/relationships/image" Target="../media/image2.png"/><Relationship Id="rId5" Type="http://schemas.openxmlformats.org/officeDocument/2006/relationships/image" Target="../media/image37.jpeg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18.wav"/><Relationship Id="rId5" Type="http://schemas.openxmlformats.org/officeDocument/2006/relationships/image" Target="../media/image3.png"/><Relationship Id="rId4" Type="http://schemas.openxmlformats.org/officeDocument/2006/relationships/image" Target="../media/image3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19.wav"/><Relationship Id="rId1" Type="http://schemas.openxmlformats.org/officeDocument/2006/relationships/vmlDrawing" Target="../drawings/vmlDrawing1.vml"/><Relationship Id="rId6" Type="http://schemas.openxmlformats.org/officeDocument/2006/relationships/image" Target="../media/image2.png"/><Relationship Id="rId5" Type="http://schemas.openxmlformats.org/officeDocument/2006/relationships/oleObject" Target="../embeddings/oleObject1.bin"/><Relationship Id="rId4" Type="http://schemas.openxmlformats.org/officeDocument/2006/relationships/chart" Target="../charts/char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.wav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20.wav"/><Relationship Id="rId5" Type="http://schemas.openxmlformats.org/officeDocument/2006/relationships/image" Target="../media/image2.png"/><Relationship Id="rId4" Type="http://schemas.openxmlformats.org/officeDocument/2006/relationships/image" Target="../media/image4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21.wav"/><Relationship Id="rId5" Type="http://schemas.openxmlformats.org/officeDocument/2006/relationships/image" Target="../media/image2.png"/><Relationship Id="rId4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22.wav"/><Relationship Id="rId5" Type="http://schemas.openxmlformats.org/officeDocument/2006/relationships/image" Target="../media/image2.png"/><Relationship Id="rId4" Type="http://schemas.openxmlformats.org/officeDocument/2006/relationships/image" Target="../media/image4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23.wav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4.wav"/><Relationship Id="rId5" Type="http://schemas.openxmlformats.org/officeDocument/2006/relationships/image" Target="../media/image2.png"/><Relationship Id="rId4" Type="http://schemas.openxmlformats.org/officeDocument/2006/relationships/image" Target="../media/image4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5.wav"/><Relationship Id="rId6" Type="http://schemas.openxmlformats.org/officeDocument/2006/relationships/image" Target="../media/image2.pn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6.wav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53.png"/><Relationship Id="rId7" Type="http://schemas.openxmlformats.org/officeDocument/2006/relationships/image" Target="../media/image57.jpe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27.wav"/><Relationship Id="rId6" Type="http://schemas.openxmlformats.org/officeDocument/2006/relationships/image" Target="../media/image56.jpe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28.wav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29.wav"/><Relationship Id="rId6" Type="http://schemas.openxmlformats.org/officeDocument/2006/relationships/image" Target="../media/image2.pn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3.wav"/><Relationship Id="rId5" Type="http://schemas.openxmlformats.org/officeDocument/2006/relationships/image" Target="../media/image2.png"/><Relationship Id="rId4" Type="http://schemas.openxmlformats.org/officeDocument/2006/relationships/chart" Target="../charts/char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30.wav"/><Relationship Id="rId5" Type="http://schemas.openxmlformats.org/officeDocument/2006/relationships/image" Target="../media/image63.png"/><Relationship Id="rId4" Type="http://schemas.openxmlformats.org/officeDocument/2006/relationships/image" Target="../media/image6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31.wav"/><Relationship Id="rId6" Type="http://schemas.openxmlformats.org/officeDocument/2006/relationships/image" Target="../media/image67.pn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32.wav"/><Relationship Id="rId6" Type="http://schemas.openxmlformats.org/officeDocument/2006/relationships/image" Target="../media/image71.pn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33.wav"/><Relationship Id="rId6" Type="http://schemas.openxmlformats.org/officeDocument/2006/relationships/image" Target="../media/image75.png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34.wav"/><Relationship Id="rId5" Type="http://schemas.openxmlformats.org/officeDocument/2006/relationships/image" Target="../media/image2.png"/><Relationship Id="rId4" Type="http://schemas.openxmlformats.org/officeDocument/2006/relationships/image" Target="../media/image77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35.wav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6.wav"/><Relationship Id="rId5" Type="http://schemas.openxmlformats.org/officeDocument/2006/relationships/image" Target="../media/image2.png"/><Relationship Id="rId4" Type="http://schemas.openxmlformats.org/officeDocument/2006/relationships/image" Target="../media/image79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37.wav"/><Relationship Id="rId6" Type="http://schemas.openxmlformats.org/officeDocument/2006/relationships/image" Target="../media/image2.png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38.wav"/><Relationship Id="rId4" Type="http://schemas.openxmlformats.org/officeDocument/2006/relationships/image" Target="../media/image8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39.wav"/><Relationship Id="rId5" Type="http://schemas.openxmlformats.org/officeDocument/2006/relationships/image" Target="../media/image2.png"/><Relationship Id="rId4" Type="http://schemas.openxmlformats.org/officeDocument/2006/relationships/image" Target="../media/image8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4.wav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40.wav"/><Relationship Id="rId5" Type="http://schemas.openxmlformats.org/officeDocument/2006/relationships/image" Target="../media/image2.png"/><Relationship Id="rId4" Type="http://schemas.openxmlformats.org/officeDocument/2006/relationships/image" Target="../media/image88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41.wav"/><Relationship Id="rId4" Type="http://schemas.openxmlformats.org/officeDocument/2006/relationships/image" Target="../media/image2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42.wav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43.wav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44.wav"/><Relationship Id="rId4" Type="http://schemas.openxmlformats.org/officeDocument/2006/relationships/image" Target="../media/image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45.wav"/><Relationship Id="rId4" Type="http://schemas.openxmlformats.org/officeDocument/2006/relationships/image" Target="../media/image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46.wav"/><Relationship Id="rId5" Type="http://schemas.openxmlformats.org/officeDocument/2006/relationships/image" Target="../media/image2.png"/><Relationship Id="rId4" Type="http://schemas.openxmlformats.org/officeDocument/2006/relationships/image" Target="../media/image94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47.wav"/><Relationship Id="rId6" Type="http://schemas.openxmlformats.org/officeDocument/2006/relationships/image" Target="../media/image2.png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48.wav"/><Relationship Id="rId5" Type="http://schemas.openxmlformats.org/officeDocument/2006/relationships/image" Target="../media/image2.png"/><Relationship Id="rId4" Type="http://schemas.openxmlformats.org/officeDocument/2006/relationships/image" Target="../media/image99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49.wav"/><Relationship Id="rId1" Type="http://schemas.openxmlformats.org/officeDocument/2006/relationships/vmlDrawing" Target="../drawings/vmlDrawing2.vml"/><Relationship Id="rId5" Type="http://schemas.openxmlformats.org/officeDocument/2006/relationships/image" Target="../media/image2.png"/><Relationship Id="rId4" Type="http://schemas.openxmlformats.org/officeDocument/2006/relationships/oleObject" Target="../embeddings/oleObject2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5.wav"/><Relationship Id="rId5" Type="http://schemas.openxmlformats.org/officeDocument/2006/relationships/image" Target="../media/image2.png"/><Relationship Id="rId4" Type="http://schemas.openxmlformats.org/officeDocument/2006/relationships/image" Target="../media/image10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50.wav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51.wav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52.wav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55.wav"/><Relationship Id="rId7" Type="http://schemas.openxmlformats.org/officeDocument/2006/relationships/image" Target="../media/image102.png"/><Relationship Id="rId2" Type="http://schemas.openxmlformats.org/officeDocument/2006/relationships/audio" Target="../media/audio54.wav"/><Relationship Id="rId1" Type="http://schemas.openxmlformats.org/officeDocument/2006/relationships/audio" Target="../media/audio53.wav"/><Relationship Id="rId6" Type="http://schemas.openxmlformats.org/officeDocument/2006/relationships/image" Target="../media/image101.jpe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audio56.wav"/><Relationship Id="rId9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6.wav"/><Relationship Id="rId5" Type="http://schemas.openxmlformats.org/officeDocument/2006/relationships/image" Target="../media/image2.pn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7.wav"/><Relationship Id="rId5" Type="http://schemas.openxmlformats.org/officeDocument/2006/relationships/image" Target="../media/image2.pn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8.wav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9.wav"/><Relationship Id="rId5" Type="http://schemas.openxmlformats.org/officeDocument/2006/relationships/image" Target="../media/image2.pn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4098"/>
          <p:cNvSpPr>
            <a:spLocks noGrp="1" noChangeArrowheads="1"/>
          </p:cNvSpPr>
          <p:nvPr>
            <p:ph type="subTitle" idx="1"/>
          </p:nvPr>
        </p:nvSpPr>
        <p:spPr>
          <a:xfrm>
            <a:off x="539750" y="765175"/>
            <a:ext cx="8135938" cy="2895600"/>
          </a:xfrm>
        </p:spPr>
        <p:txBody>
          <a:bodyPr/>
          <a:lstStyle/>
          <a:p>
            <a:r>
              <a:rPr lang="hu-HU" sz="5400" dirty="0" smtClean="0">
                <a:solidFill>
                  <a:srgbClr val="FF9900"/>
                </a:solidFill>
              </a:rPr>
              <a:t>A csontrendszer tumorai és tumorszerű elváltozásai II.</a:t>
            </a:r>
            <a:endParaRPr lang="en-US" sz="5400" dirty="0" smtClean="0">
              <a:solidFill>
                <a:srgbClr val="FF9900"/>
              </a:solidFill>
            </a:endParaRPr>
          </a:p>
          <a:p>
            <a:pPr>
              <a:spcBef>
                <a:spcPts val="500"/>
              </a:spcBef>
              <a:spcAft>
                <a:spcPts val="500"/>
              </a:spcAft>
            </a:pPr>
            <a:endParaRPr lang="en-US" sz="1200" dirty="0" smtClean="0">
              <a:solidFill>
                <a:srgbClr val="FF9900"/>
              </a:solidFill>
            </a:endParaRPr>
          </a:p>
          <a:p>
            <a:pPr>
              <a:spcBef>
                <a:spcPts val="500"/>
              </a:spcBef>
              <a:spcAft>
                <a:spcPts val="500"/>
              </a:spcAft>
            </a:pPr>
            <a:r>
              <a:rPr lang="hu-HU" dirty="0" smtClean="0">
                <a:solidFill>
                  <a:srgbClr val="FF9900"/>
                </a:solidFill>
              </a:rPr>
              <a:t>Szendrői M. - Kiss J. - </a:t>
            </a:r>
            <a:r>
              <a:rPr lang="hu-HU" u="sng" dirty="0" smtClean="0">
                <a:solidFill>
                  <a:srgbClr val="FF9900"/>
                </a:solidFill>
              </a:rPr>
              <a:t>Antal I.</a:t>
            </a:r>
          </a:p>
          <a:p>
            <a:pPr>
              <a:spcBef>
                <a:spcPts val="500"/>
              </a:spcBef>
              <a:spcAft>
                <a:spcPts val="500"/>
              </a:spcAft>
            </a:pPr>
            <a:endParaRPr lang="en-US" sz="4400" dirty="0" smtClean="0">
              <a:solidFill>
                <a:srgbClr val="FFFF00"/>
              </a:solidFill>
            </a:endParaRPr>
          </a:p>
        </p:txBody>
      </p:sp>
      <p:sp>
        <p:nvSpPr>
          <p:cNvPr id="7171" name="Text Box 4099"/>
          <p:cNvSpPr txBox="1">
            <a:spLocks noChangeArrowheads="1"/>
          </p:cNvSpPr>
          <p:nvPr/>
        </p:nvSpPr>
        <p:spPr bwMode="auto">
          <a:xfrm>
            <a:off x="3635375" y="4149725"/>
            <a:ext cx="5059363" cy="172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u="none" dirty="0" err="1">
                <a:solidFill>
                  <a:schemeClr val="folHlink"/>
                </a:solidFill>
              </a:rPr>
              <a:t>Semmelweis</a:t>
            </a:r>
            <a:r>
              <a:rPr lang="en-US" sz="2800" u="none" dirty="0">
                <a:solidFill>
                  <a:schemeClr val="folHlink"/>
                </a:solidFill>
              </a:rPr>
              <a:t> </a:t>
            </a:r>
            <a:r>
              <a:rPr lang="hu-HU" sz="2800" u="none" dirty="0">
                <a:solidFill>
                  <a:schemeClr val="folHlink"/>
                </a:solidFill>
              </a:rPr>
              <a:t>Egyetem</a:t>
            </a:r>
            <a:r>
              <a:rPr lang="en-US" sz="2800" u="none" dirty="0">
                <a:solidFill>
                  <a:schemeClr val="folHlink"/>
                </a:solidFill>
              </a:rPr>
              <a:t> 	</a:t>
            </a:r>
            <a:endParaRPr lang="hu-HU" sz="2800" u="none" dirty="0">
              <a:solidFill>
                <a:schemeClr val="folHlink"/>
              </a:solidFill>
            </a:endParaRPr>
          </a:p>
          <a:p>
            <a:pPr>
              <a:spcBef>
                <a:spcPct val="50000"/>
              </a:spcBef>
            </a:pPr>
            <a:r>
              <a:rPr lang="en-US" sz="2800" u="none" dirty="0" err="1">
                <a:solidFill>
                  <a:schemeClr val="folHlink"/>
                </a:solidFill>
              </a:rPr>
              <a:t>Ortop</a:t>
            </a:r>
            <a:r>
              <a:rPr lang="hu-HU" sz="2800" u="none" dirty="0" err="1">
                <a:solidFill>
                  <a:schemeClr val="folHlink"/>
                </a:solidFill>
              </a:rPr>
              <a:t>édiai</a:t>
            </a:r>
            <a:r>
              <a:rPr lang="en-US" sz="2800" u="none" dirty="0">
                <a:solidFill>
                  <a:schemeClr val="folHlink"/>
                </a:solidFill>
              </a:rPr>
              <a:t> </a:t>
            </a:r>
            <a:r>
              <a:rPr lang="hu-HU" sz="2800" u="none" dirty="0">
                <a:solidFill>
                  <a:schemeClr val="folHlink"/>
                </a:solidFill>
              </a:rPr>
              <a:t>Klinika</a:t>
            </a:r>
            <a:r>
              <a:rPr lang="en-US" sz="2800" u="none" dirty="0">
                <a:solidFill>
                  <a:schemeClr val="folHlink"/>
                </a:solidFill>
              </a:rPr>
              <a:t> - Budapest </a:t>
            </a:r>
          </a:p>
          <a:p>
            <a:pPr>
              <a:spcBef>
                <a:spcPct val="50000"/>
              </a:spcBef>
            </a:pPr>
            <a:r>
              <a:rPr lang="hu-HU" u="none" dirty="0">
                <a:solidFill>
                  <a:schemeClr val="folHlink"/>
                </a:solidFill>
              </a:rPr>
              <a:t>Igazgató</a:t>
            </a:r>
            <a:r>
              <a:rPr lang="en-US" u="none" dirty="0">
                <a:solidFill>
                  <a:schemeClr val="folHlink"/>
                </a:solidFill>
              </a:rPr>
              <a:t>: </a:t>
            </a:r>
            <a:r>
              <a:rPr lang="hu-HU" u="none" dirty="0">
                <a:solidFill>
                  <a:schemeClr val="folHlink"/>
                </a:solidFill>
              </a:rPr>
              <a:t>Prof. </a:t>
            </a:r>
            <a:r>
              <a:rPr lang="en-US" u="none" dirty="0">
                <a:solidFill>
                  <a:schemeClr val="folHlink"/>
                </a:solidFill>
              </a:rPr>
              <a:t>Dr. </a:t>
            </a:r>
            <a:r>
              <a:rPr lang="en-US" u="none" dirty="0" err="1">
                <a:solidFill>
                  <a:schemeClr val="folHlink"/>
                </a:solidFill>
              </a:rPr>
              <a:t>Sz</a:t>
            </a:r>
            <a:r>
              <a:rPr lang="hu-HU" u="none" dirty="0" err="1">
                <a:solidFill>
                  <a:schemeClr val="folHlink"/>
                </a:solidFill>
              </a:rPr>
              <a:t>őke</a:t>
            </a:r>
            <a:r>
              <a:rPr lang="hu-HU" u="none" dirty="0">
                <a:solidFill>
                  <a:schemeClr val="folHlink"/>
                </a:solidFill>
              </a:rPr>
              <a:t> György</a:t>
            </a:r>
            <a:endParaRPr lang="en-US" u="none" dirty="0"/>
          </a:p>
        </p:txBody>
      </p:sp>
      <p:pic>
        <p:nvPicPr>
          <p:cNvPr id="7172" name="Picture 4100" descr="cim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9575" y="3573463"/>
            <a:ext cx="2794000" cy="281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Rögzített hang">
            <a:hlinkClick r:id="" action="ppaction://media"/>
          </p:cNvPr>
          <p:cNvPicPr>
            <a:picLocks noRot="1" noChangeAspect="1"/>
          </p:cNvPicPr>
          <p:nvPr>
            <a:wavAudioFile r:embed="rId1" name="Rögzített hang"/>
          </p:nvPr>
        </p:nvPicPr>
        <p:blipFill>
          <a:blip r:embed="rId4"/>
          <a:stretch>
            <a:fillRect/>
          </a:stretch>
        </p:blipFill>
        <p:spPr>
          <a:xfrm>
            <a:off x="214282" y="6357958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2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ext Box 2"/>
          <p:cNvSpPr txBox="1">
            <a:spLocks noChangeArrowheads="1"/>
          </p:cNvSpPr>
          <p:nvPr/>
        </p:nvSpPr>
        <p:spPr bwMode="auto">
          <a:xfrm>
            <a:off x="2474913" y="116632"/>
            <a:ext cx="426402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4000" b="1" u="none" dirty="0" err="1">
                <a:solidFill>
                  <a:srgbClr val="FF9966"/>
                </a:solidFill>
              </a:rPr>
              <a:t>Mafucci</a:t>
            </a:r>
            <a:r>
              <a:rPr lang="hu-HU" altLang="hu-HU" sz="4000" b="1" u="none" dirty="0">
                <a:solidFill>
                  <a:srgbClr val="FF9966"/>
                </a:solidFill>
              </a:rPr>
              <a:t> </a:t>
            </a:r>
            <a:r>
              <a:rPr lang="hu-HU" altLang="hu-HU" sz="4000" b="1" u="none" dirty="0" err="1">
                <a:solidFill>
                  <a:srgbClr val="FF9966"/>
                </a:solidFill>
              </a:rPr>
              <a:t>syndroma</a:t>
            </a:r>
            <a:endParaRPr lang="hu-HU" altLang="hu-HU" sz="4000" b="1" u="none" dirty="0">
              <a:solidFill>
                <a:srgbClr val="FF9966"/>
              </a:solidFill>
            </a:endParaRPr>
          </a:p>
        </p:txBody>
      </p:sp>
      <p:pic>
        <p:nvPicPr>
          <p:cNvPr id="63491" name="Picture 3" descr="DSCN839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25" y="1269853"/>
            <a:ext cx="3622303" cy="4895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2" name="Picture 4" descr="IMG_188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1334" y="1310183"/>
            <a:ext cx="4529138" cy="298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zövegdoboz 4"/>
          <p:cNvSpPr txBox="1"/>
          <p:nvPr/>
        </p:nvSpPr>
        <p:spPr>
          <a:xfrm>
            <a:off x="4067944" y="4627002"/>
            <a:ext cx="500404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hu-HU" altLang="hu-HU" sz="1800" dirty="0" err="1" smtClean="0">
                <a:solidFill>
                  <a:srgbClr val="FF9966"/>
                </a:solidFill>
              </a:rPr>
              <a:t>Mafucci’s</a:t>
            </a:r>
            <a:r>
              <a:rPr lang="hu-HU" altLang="hu-HU" sz="1800" dirty="0" smtClean="0">
                <a:solidFill>
                  <a:srgbClr val="FF9966"/>
                </a:solidFill>
              </a:rPr>
              <a:t> </a:t>
            </a:r>
            <a:r>
              <a:rPr lang="hu-HU" altLang="hu-HU" sz="1800" dirty="0" err="1" smtClean="0">
                <a:solidFill>
                  <a:srgbClr val="FF9966"/>
                </a:solidFill>
              </a:rPr>
              <a:t>disease</a:t>
            </a:r>
            <a:r>
              <a:rPr lang="hu-HU" altLang="hu-HU" sz="1800" dirty="0" smtClean="0">
                <a:solidFill>
                  <a:srgbClr val="FF9966"/>
                </a:solidFill>
              </a:rPr>
              <a:t> (1881)</a:t>
            </a:r>
          </a:p>
          <a:p>
            <a:pPr>
              <a:lnSpc>
                <a:spcPct val="120000"/>
              </a:lnSpc>
            </a:pPr>
            <a:r>
              <a:rPr lang="hu-HU" altLang="hu-HU" sz="1800" u="none" dirty="0" err="1" smtClean="0">
                <a:solidFill>
                  <a:srgbClr val="FF9966"/>
                </a:solidFill>
              </a:rPr>
              <a:t>enchondromatosis</a:t>
            </a:r>
            <a:r>
              <a:rPr lang="hu-HU" altLang="hu-HU" sz="1800" u="none" dirty="0" smtClean="0">
                <a:solidFill>
                  <a:srgbClr val="FF9966"/>
                </a:solidFill>
              </a:rPr>
              <a:t> +</a:t>
            </a:r>
            <a:r>
              <a:rPr lang="hu-HU" altLang="hu-HU" sz="1800" u="none" dirty="0" smtClean="0">
                <a:solidFill>
                  <a:srgbClr val="FFFF99"/>
                </a:solidFill>
              </a:rPr>
              <a:t> </a:t>
            </a:r>
            <a:r>
              <a:rPr lang="hu-HU" altLang="hu-HU" sz="1800" u="none" dirty="0" err="1" smtClean="0">
                <a:solidFill>
                  <a:srgbClr val="FF9966"/>
                </a:solidFill>
              </a:rPr>
              <a:t>haemangiomatosis</a:t>
            </a:r>
            <a:r>
              <a:rPr lang="hu-HU" altLang="hu-HU" sz="1800" u="none" dirty="0" smtClean="0">
                <a:solidFill>
                  <a:srgbClr val="FF9966"/>
                </a:solidFill>
              </a:rPr>
              <a:t> of </a:t>
            </a:r>
            <a:r>
              <a:rPr lang="hu-HU" altLang="hu-HU" sz="1800" u="none" dirty="0" err="1" smtClean="0">
                <a:solidFill>
                  <a:srgbClr val="FF9966"/>
                </a:solidFill>
              </a:rPr>
              <a:t>the</a:t>
            </a:r>
            <a:r>
              <a:rPr lang="hu-HU" altLang="hu-HU" sz="1800" u="none" dirty="0" smtClean="0">
                <a:solidFill>
                  <a:srgbClr val="FF9966"/>
                </a:solidFill>
              </a:rPr>
              <a:t> </a:t>
            </a:r>
            <a:r>
              <a:rPr lang="hu-HU" altLang="hu-HU" sz="1800" u="none" dirty="0" err="1" smtClean="0">
                <a:solidFill>
                  <a:srgbClr val="FF9966"/>
                </a:solidFill>
              </a:rPr>
              <a:t>soft</a:t>
            </a:r>
            <a:r>
              <a:rPr lang="hu-HU" altLang="hu-HU" sz="1800" u="none" dirty="0" smtClean="0">
                <a:solidFill>
                  <a:srgbClr val="FF9966"/>
                </a:solidFill>
              </a:rPr>
              <a:t> </a:t>
            </a:r>
            <a:r>
              <a:rPr lang="hu-HU" altLang="hu-HU" sz="1800" u="none" dirty="0" err="1" smtClean="0">
                <a:solidFill>
                  <a:srgbClr val="FF9966"/>
                </a:solidFill>
              </a:rPr>
              <a:t>tissues</a:t>
            </a:r>
            <a:r>
              <a:rPr lang="hu-HU" altLang="hu-HU" sz="1800" u="none" dirty="0" smtClean="0">
                <a:solidFill>
                  <a:srgbClr val="FF9966"/>
                </a:solidFill>
              </a:rPr>
              <a:t>  (</a:t>
            </a:r>
            <a:r>
              <a:rPr lang="hu-HU" altLang="hu-HU" sz="1800" u="none" dirty="0" err="1" smtClean="0">
                <a:solidFill>
                  <a:srgbClr val="FF9966"/>
                </a:solidFill>
              </a:rPr>
              <a:t>subcutaneously</a:t>
            </a:r>
            <a:r>
              <a:rPr lang="hu-HU" altLang="hu-HU" sz="1800" u="none" dirty="0" smtClean="0">
                <a:solidFill>
                  <a:srgbClr val="FF9966"/>
                </a:solidFill>
              </a:rPr>
              <a:t>  </a:t>
            </a:r>
            <a:r>
              <a:rPr lang="hu-HU" altLang="hu-HU" sz="1800" u="none" dirty="0" err="1" smtClean="0">
                <a:solidFill>
                  <a:srgbClr val="FF9966"/>
                </a:solidFill>
              </a:rPr>
              <a:t>localised</a:t>
            </a:r>
            <a:r>
              <a:rPr lang="hu-HU" altLang="hu-HU" sz="1800" u="none" dirty="0" smtClean="0">
                <a:solidFill>
                  <a:srgbClr val="FF9966"/>
                </a:solidFill>
              </a:rPr>
              <a:t> </a:t>
            </a:r>
            <a:r>
              <a:rPr lang="hu-HU" altLang="hu-HU" sz="1800" u="none" dirty="0" err="1" smtClean="0">
                <a:solidFill>
                  <a:srgbClr val="FF9966"/>
                </a:solidFill>
              </a:rPr>
              <a:t>phlebolits</a:t>
            </a:r>
            <a:r>
              <a:rPr lang="hu-HU" altLang="hu-HU" sz="1800" u="none" dirty="0" smtClean="0">
                <a:solidFill>
                  <a:srgbClr val="FF9966"/>
                </a:solidFill>
              </a:rPr>
              <a:t>)</a:t>
            </a:r>
          </a:p>
          <a:p>
            <a:pPr>
              <a:lnSpc>
                <a:spcPct val="120000"/>
              </a:lnSpc>
            </a:pPr>
            <a:r>
              <a:rPr lang="hu-HU" altLang="hu-HU" sz="1800" u="none" dirty="0" smtClean="0">
                <a:solidFill>
                  <a:srgbClr val="FFFF99"/>
                </a:solidFill>
              </a:rPr>
              <a:t> 10-30% </a:t>
            </a:r>
            <a:r>
              <a:rPr lang="hu-HU" altLang="hu-HU" sz="1800" u="none" dirty="0" err="1" smtClean="0">
                <a:solidFill>
                  <a:srgbClr val="FFFF99"/>
                </a:solidFill>
              </a:rPr>
              <a:t>risk</a:t>
            </a:r>
            <a:r>
              <a:rPr lang="hu-HU" altLang="hu-HU" sz="1800" u="none" dirty="0" smtClean="0">
                <a:solidFill>
                  <a:srgbClr val="FFFF99"/>
                </a:solidFill>
              </a:rPr>
              <a:t> of </a:t>
            </a:r>
            <a:r>
              <a:rPr lang="hu-HU" altLang="hu-HU" sz="1800" u="none" dirty="0" err="1" smtClean="0">
                <a:solidFill>
                  <a:srgbClr val="FFFF99"/>
                </a:solidFill>
              </a:rPr>
              <a:t>malignant</a:t>
            </a:r>
            <a:r>
              <a:rPr lang="hu-HU" altLang="hu-HU" sz="1800" u="none" dirty="0" smtClean="0">
                <a:solidFill>
                  <a:srgbClr val="FFFF99"/>
                </a:solidFill>
              </a:rPr>
              <a:t> </a:t>
            </a:r>
            <a:r>
              <a:rPr lang="hu-HU" altLang="hu-HU" sz="1800" u="none" dirty="0" err="1" smtClean="0">
                <a:solidFill>
                  <a:srgbClr val="FFFF99"/>
                </a:solidFill>
              </a:rPr>
              <a:t>transformation</a:t>
            </a:r>
            <a:r>
              <a:rPr lang="hu-HU" altLang="hu-HU" sz="1800" u="none" dirty="0" smtClean="0">
                <a:solidFill>
                  <a:srgbClr val="FFFF99"/>
                </a:solidFill>
              </a:rPr>
              <a:t> </a:t>
            </a:r>
            <a:r>
              <a:rPr lang="hu-HU" altLang="hu-HU" sz="1800" u="none" dirty="0" err="1" smtClean="0">
                <a:solidFill>
                  <a:srgbClr val="FFFF99"/>
                </a:solidFill>
              </a:rPr>
              <a:t>into</a:t>
            </a:r>
            <a:r>
              <a:rPr lang="hu-HU" altLang="hu-HU" sz="1800" u="none" dirty="0" smtClean="0">
                <a:solidFill>
                  <a:srgbClr val="FFFF99"/>
                </a:solidFill>
              </a:rPr>
              <a:t> </a:t>
            </a:r>
            <a:r>
              <a:rPr lang="hu-HU" altLang="hu-HU" sz="1800" u="none" dirty="0" err="1" smtClean="0">
                <a:solidFill>
                  <a:srgbClr val="FFFF99"/>
                </a:solidFill>
              </a:rPr>
              <a:t>secondary</a:t>
            </a:r>
            <a:r>
              <a:rPr lang="hu-HU" altLang="hu-HU" sz="1800" u="none" dirty="0" smtClean="0">
                <a:solidFill>
                  <a:srgbClr val="FFFF99"/>
                </a:solidFill>
              </a:rPr>
              <a:t> </a:t>
            </a:r>
            <a:r>
              <a:rPr lang="hu-HU" altLang="hu-HU" sz="1800" u="none" dirty="0" err="1" smtClean="0">
                <a:solidFill>
                  <a:srgbClr val="FFFF99"/>
                </a:solidFill>
              </a:rPr>
              <a:t>chondrosarcoma</a:t>
            </a:r>
            <a:endParaRPr lang="hu-HU" sz="1800" dirty="0"/>
          </a:p>
        </p:txBody>
      </p:sp>
      <p:pic>
        <p:nvPicPr>
          <p:cNvPr id="6" name="Rögzített hang">
            <a:hlinkClick r:id="" action="ppaction://media"/>
          </p:cNvPr>
          <p:cNvPicPr>
            <a:picLocks noRot="1" noChangeAspect="1"/>
          </p:cNvPicPr>
          <p:nvPr>
            <a:wavAudioFile r:embed="rId1" name="Rögzített hang"/>
          </p:nvPr>
        </p:nvPicPr>
        <p:blipFill>
          <a:blip r:embed="rId5"/>
          <a:stretch>
            <a:fillRect/>
          </a:stretch>
        </p:blipFill>
        <p:spPr>
          <a:xfrm>
            <a:off x="285720" y="6357958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6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ext Box 2"/>
          <p:cNvSpPr txBox="1">
            <a:spLocks noChangeArrowheads="1"/>
          </p:cNvSpPr>
          <p:nvPr/>
        </p:nvSpPr>
        <p:spPr bwMode="auto">
          <a:xfrm>
            <a:off x="2474913" y="412750"/>
            <a:ext cx="426402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4000" b="1" u="none">
                <a:solidFill>
                  <a:srgbClr val="FF9966"/>
                </a:solidFill>
              </a:rPr>
              <a:t>Mafucci syndroma</a:t>
            </a:r>
          </a:p>
        </p:txBody>
      </p:sp>
      <p:pic>
        <p:nvPicPr>
          <p:cNvPr id="64515" name="Picture 3" descr="IMG_188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5" y="1916832"/>
            <a:ext cx="4465638" cy="334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6" name="Picture 4" descr="IMG_188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916832"/>
            <a:ext cx="4343400" cy="336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églalap 4"/>
          <p:cNvSpPr/>
          <p:nvPr/>
        </p:nvSpPr>
        <p:spPr>
          <a:xfrm>
            <a:off x="467544" y="5517232"/>
            <a:ext cx="8496944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hu-HU" altLang="hu-HU" sz="1600" dirty="0" err="1" smtClean="0">
                <a:solidFill>
                  <a:srgbClr val="FF9966"/>
                </a:solidFill>
              </a:rPr>
              <a:t>Mafucci’s</a:t>
            </a:r>
            <a:r>
              <a:rPr lang="hu-HU" altLang="hu-HU" sz="1600" dirty="0" smtClean="0">
                <a:solidFill>
                  <a:srgbClr val="FF9966"/>
                </a:solidFill>
              </a:rPr>
              <a:t> </a:t>
            </a:r>
            <a:r>
              <a:rPr lang="hu-HU" altLang="hu-HU" sz="1600" dirty="0" err="1" smtClean="0">
                <a:solidFill>
                  <a:srgbClr val="FF9966"/>
                </a:solidFill>
              </a:rPr>
              <a:t>disease</a:t>
            </a:r>
            <a:r>
              <a:rPr lang="hu-HU" altLang="hu-HU" sz="1600" dirty="0" smtClean="0">
                <a:solidFill>
                  <a:srgbClr val="FF9966"/>
                </a:solidFill>
              </a:rPr>
              <a:t> (1881)</a:t>
            </a:r>
          </a:p>
          <a:p>
            <a:pPr>
              <a:lnSpc>
                <a:spcPct val="120000"/>
              </a:lnSpc>
            </a:pPr>
            <a:r>
              <a:rPr lang="hu-HU" altLang="hu-HU" sz="1600" u="none" dirty="0" err="1" smtClean="0">
                <a:solidFill>
                  <a:srgbClr val="FF9966"/>
                </a:solidFill>
              </a:rPr>
              <a:t>enchondromatosis</a:t>
            </a:r>
            <a:r>
              <a:rPr lang="hu-HU" altLang="hu-HU" sz="1600" u="none" dirty="0" smtClean="0">
                <a:solidFill>
                  <a:srgbClr val="FF9966"/>
                </a:solidFill>
              </a:rPr>
              <a:t> +</a:t>
            </a:r>
            <a:r>
              <a:rPr lang="hu-HU" altLang="hu-HU" sz="1600" u="none" dirty="0" smtClean="0">
                <a:solidFill>
                  <a:srgbClr val="FFFF99"/>
                </a:solidFill>
              </a:rPr>
              <a:t> </a:t>
            </a:r>
            <a:r>
              <a:rPr lang="hu-HU" altLang="hu-HU" sz="1600" u="none" dirty="0" err="1" smtClean="0">
                <a:solidFill>
                  <a:srgbClr val="FF9966"/>
                </a:solidFill>
              </a:rPr>
              <a:t>haemangiomatosis</a:t>
            </a:r>
            <a:r>
              <a:rPr lang="hu-HU" altLang="hu-HU" sz="1600" u="none" dirty="0" smtClean="0">
                <a:solidFill>
                  <a:srgbClr val="FF9966"/>
                </a:solidFill>
              </a:rPr>
              <a:t> of </a:t>
            </a:r>
            <a:r>
              <a:rPr lang="hu-HU" altLang="hu-HU" sz="1600" u="none" dirty="0" err="1" smtClean="0">
                <a:solidFill>
                  <a:srgbClr val="FF9966"/>
                </a:solidFill>
              </a:rPr>
              <a:t>the</a:t>
            </a:r>
            <a:r>
              <a:rPr lang="hu-HU" altLang="hu-HU" sz="1600" u="none" dirty="0" smtClean="0">
                <a:solidFill>
                  <a:srgbClr val="FF9966"/>
                </a:solidFill>
              </a:rPr>
              <a:t> </a:t>
            </a:r>
            <a:r>
              <a:rPr lang="hu-HU" altLang="hu-HU" sz="1600" u="none" dirty="0" err="1" smtClean="0">
                <a:solidFill>
                  <a:srgbClr val="FF9966"/>
                </a:solidFill>
              </a:rPr>
              <a:t>soft</a:t>
            </a:r>
            <a:r>
              <a:rPr lang="hu-HU" altLang="hu-HU" sz="1600" u="none" dirty="0" smtClean="0">
                <a:solidFill>
                  <a:srgbClr val="FF9966"/>
                </a:solidFill>
              </a:rPr>
              <a:t> </a:t>
            </a:r>
            <a:r>
              <a:rPr lang="hu-HU" altLang="hu-HU" sz="1600" u="none" dirty="0" err="1" smtClean="0">
                <a:solidFill>
                  <a:srgbClr val="FF9966"/>
                </a:solidFill>
              </a:rPr>
              <a:t>tissues</a:t>
            </a:r>
            <a:r>
              <a:rPr lang="hu-HU" altLang="hu-HU" sz="1600" u="none" dirty="0" smtClean="0">
                <a:solidFill>
                  <a:srgbClr val="FF9966"/>
                </a:solidFill>
              </a:rPr>
              <a:t>  (</a:t>
            </a:r>
            <a:r>
              <a:rPr lang="hu-HU" altLang="hu-HU" sz="1600" u="none" dirty="0" err="1" smtClean="0">
                <a:solidFill>
                  <a:srgbClr val="FF9966"/>
                </a:solidFill>
              </a:rPr>
              <a:t>subcutaneously</a:t>
            </a:r>
            <a:r>
              <a:rPr lang="hu-HU" altLang="hu-HU" sz="1600" u="none" dirty="0" smtClean="0">
                <a:solidFill>
                  <a:srgbClr val="FF9966"/>
                </a:solidFill>
              </a:rPr>
              <a:t>  </a:t>
            </a:r>
            <a:r>
              <a:rPr lang="hu-HU" altLang="hu-HU" sz="1600" u="none" dirty="0" err="1" smtClean="0">
                <a:solidFill>
                  <a:srgbClr val="FF9966"/>
                </a:solidFill>
              </a:rPr>
              <a:t>localised</a:t>
            </a:r>
            <a:r>
              <a:rPr lang="hu-HU" altLang="hu-HU" sz="1600" u="none" dirty="0" smtClean="0">
                <a:solidFill>
                  <a:srgbClr val="FF9966"/>
                </a:solidFill>
              </a:rPr>
              <a:t> </a:t>
            </a:r>
            <a:r>
              <a:rPr lang="hu-HU" altLang="hu-HU" sz="1600" u="none" dirty="0" err="1" smtClean="0">
                <a:solidFill>
                  <a:srgbClr val="FF9966"/>
                </a:solidFill>
              </a:rPr>
              <a:t>phlebolits</a:t>
            </a:r>
            <a:r>
              <a:rPr lang="hu-HU" altLang="hu-HU" sz="1600" u="none" dirty="0" smtClean="0">
                <a:solidFill>
                  <a:srgbClr val="FF9966"/>
                </a:solidFill>
              </a:rPr>
              <a:t>)</a:t>
            </a:r>
          </a:p>
          <a:p>
            <a:pPr>
              <a:lnSpc>
                <a:spcPct val="120000"/>
              </a:lnSpc>
            </a:pPr>
            <a:r>
              <a:rPr lang="hu-HU" altLang="hu-HU" sz="1600" u="none" dirty="0" smtClean="0">
                <a:solidFill>
                  <a:srgbClr val="FFFF99"/>
                </a:solidFill>
              </a:rPr>
              <a:t> 10-30% </a:t>
            </a:r>
            <a:r>
              <a:rPr lang="hu-HU" altLang="hu-HU" sz="1600" u="none" dirty="0" err="1" smtClean="0">
                <a:solidFill>
                  <a:srgbClr val="FFFF99"/>
                </a:solidFill>
              </a:rPr>
              <a:t>risk</a:t>
            </a:r>
            <a:r>
              <a:rPr lang="hu-HU" altLang="hu-HU" sz="1600" u="none" dirty="0" smtClean="0">
                <a:solidFill>
                  <a:srgbClr val="FFFF99"/>
                </a:solidFill>
              </a:rPr>
              <a:t> of </a:t>
            </a:r>
            <a:r>
              <a:rPr lang="hu-HU" altLang="hu-HU" sz="1600" u="none" dirty="0" err="1" smtClean="0">
                <a:solidFill>
                  <a:srgbClr val="FFFF99"/>
                </a:solidFill>
              </a:rPr>
              <a:t>malignant</a:t>
            </a:r>
            <a:r>
              <a:rPr lang="hu-HU" altLang="hu-HU" sz="1600" u="none" dirty="0" smtClean="0">
                <a:solidFill>
                  <a:srgbClr val="FFFF99"/>
                </a:solidFill>
              </a:rPr>
              <a:t> </a:t>
            </a:r>
            <a:r>
              <a:rPr lang="hu-HU" altLang="hu-HU" sz="1600" u="none" dirty="0" err="1" smtClean="0">
                <a:solidFill>
                  <a:srgbClr val="FFFF99"/>
                </a:solidFill>
              </a:rPr>
              <a:t>transformation</a:t>
            </a:r>
            <a:r>
              <a:rPr lang="hu-HU" altLang="hu-HU" sz="1600" u="none" dirty="0" smtClean="0">
                <a:solidFill>
                  <a:srgbClr val="FFFF99"/>
                </a:solidFill>
              </a:rPr>
              <a:t> </a:t>
            </a:r>
            <a:r>
              <a:rPr lang="hu-HU" altLang="hu-HU" sz="1600" u="none" dirty="0" err="1" smtClean="0">
                <a:solidFill>
                  <a:srgbClr val="FFFF99"/>
                </a:solidFill>
              </a:rPr>
              <a:t>into</a:t>
            </a:r>
            <a:r>
              <a:rPr lang="hu-HU" altLang="hu-HU" sz="1600" u="none" dirty="0" smtClean="0">
                <a:solidFill>
                  <a:srgbClr val="FFFF99"/>
                </a:solidFill>
              </a:rPr>
              <a:t> </a:t>
            </a:r>
            <a:r>
              <a:rPr lang="hu-HU" altLang="hu-HU" sz="1600" u="none" dirty="0" err="1" smtClean="0">
                <a:solidFill>
                  <a:srgbClr val="FFFF99"/>
                </a:solidFill>
              </a:rPr>
              <a:t>secondary</a:t>
            </a:r>
            <a:r>
              <a:rPr lang="hu-HU" altLang="hu-HU" sz="1600" u="none" dirty="0" smtClean="0">
                <a:solidFill>
                  <a:srgbClr val="FFFF99"/>
                </a:solidFill>
              </a:rPr>
              <a:t> </a:t>
            </a:r>
            <a:r>
              <a:rPr lang="hu-HU" altLang="hu-HU" sz="1600" u="none" dirty="0" err="1" smtClean="0">
                <a:solidFill>
                  <a:srgbClr val="FFFF99"/>
                </a:solidFill>
              </a:rPr>
              <a:t>chondrosarcoma</a:t>
            </a:r>
            <a:endParaRPr lang="hu-HU" sz="1600" dirty="0"/>
          </a:p>
        </p:txBody>
      </p:sp>
      <p:sp>
        <p:nvSpPr>
          <p:cNvPr id="6" name="Szövegdoboz 5"/>
          <p:cNvSpPr txBox="1"/>
          <p:nvPr/>
        </p:nvSpPr>
        <p:spPr>
          <a:xfrm>
            <a:off x="6588224" y="1177588"/>
            <a:ext cx="2232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altLang="hu-HU" sz="1400" u="none" dirty="0" err="1" smtClean="0">
                <a:solidFill>
                  <a:srgbClr val="FFFF99"/>
                </a:solidFill>
              </a:rPr>
              <a:t>secondary</a:t>
            </a:r>
            <a:r>
              <a:rPr lang="hu-HU" altLang="hu-HU" sz="1400" u="none" dirty="0" smtClean="0">
                <a:solidFill>
                  <a:srgbClr val="FFFF99"/>
                </a:solidFill>
              </a:rPr>
              <a:t> </a:t>
            </a:r>
            <a:r>
              <a:rPr lang="hu-HU" altLang="hu-HU" sz="1400" u="none" dirty="0" err="1" smtClean="0">
                <a:solidFill>
                  <a:srgbClr val="FFFF99"/>
                </a:solidFill>
              </a:rPr>
              <a:t>chondrosarcoma</a:t>
            </a:r>
            <a:r>
              <a:rPr lang="hu-HU" altLang="hu-HU" sz="1400" u="none" dirty="0" smtClean="0">
                <a:solidFill>
                  <a:srgbClr val="FFFF99"/>
                </a:solidFill>
              </a:rPr>
              <a:t> of </a:t>
            </a:r>
            <a:r>
              <a:rPr lang="hu-HU" altLang="hu-HU" sz="1400" u="none" dirty="0" err="1" smtClean="0">
                <a:solidFill>
                  <a:srgbClr val="FFFF99"/>
                </a:solidFill>
              </a:rPr>
              <a:t>the</a:t>
            </a:r>
            <a:r>
              <a:rPr lang="hu-HU" altLang="hu-HU" sz="1400" u="none" dirty="0" smtClean="0">
                <a:solidFill>
                  <a:srgbClr val="FFFF99"/>
                </a:solidFill>
              </a:rPr>
              <a:t> </a:t>
            </a:r>
            <a:r>
              <a:rPr lang="hu-HU" altLang="hu-HU" sz="1400" u="none" dirty="0" err="1" smtClean="0">
                <a:solidFill>
                  <a:srgbClr val="FFFF99"/>
                </a:solidFill>
              </a:rPr>
              <a:t>calcaneus</a:t>
            </a:r>
            <a:endParaRPr lang="hu-HU" sz="1400" dirty="0"/>
          </a:p>
        </p:txBody>
      </p:sp>
      <p:sp>
        <p:nvSpPr>
          <p:cNvPr id="7" name="Lefelé nyíl 6"/>
          <p:cNvSpPr/>
          <p:nvPr/>
        </p:nvSpPr>
        <p:spPr bwMode="auto">
          <a:xfrm>
            <a:off x="6876256" y="1772816"/>
            <a:ext cx="288032" cy="648072"/>
          </a:xfrm>
          <a:prstGeom prst="downArrow">
            <a:avLst>
              <a:gd name="adj1" fmla="val 36908"/>
              <a:gd name="adj2" fmla="val 43454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u-HU" sz="2800" b="0" i="0" u="sng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-18"/>
            </a:endParaRPr>
          </a:p>
        </p:txBody>
      </p:sp>
      <p:sp>
        <p:nvSpPr>
          <p:cNvPr id="8" name="Szövegdoboz 7"/>
          <p:cNvSpPr txBox="1"/>
          <p:nvPr/>
        </p:nvSpPr>
        <p:spPr>
          <a:xfrm>
            <a:off x="2267744" y="1196752"/>
            <a:ext cx="2160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altLang="hu-HU" sz="1400" u="none" dirty="0" err="1" smtClean="0">
                <a:solidFill>
                  <a:srgbClr val="FFFF00"/>
                </a:solidFill>
              </a:rPr>
              <a:t>subcutaneously</a:t>
            </a:r>
            <a:r>
              <a:rPr lang="hu-HU" altLang="hu-HU" sz="1400" u="none" dirty="0" smtClean="0">
                <a:solidFill>
                  <a:srgbClr val="FFFF00"/>
                </a:solidFill>
              </a:rPr>
              <a:t>  </a:t>
            </a:r>
            <a:r>
              <a:rPr lang="hu-HU" altLang="hu-HU" sz="1400" u="none" dirty="0" err="1" smtClean="0">
                <a:solidFill>
                  <a:srgbClr val="FFFF00"/>
                </a:solidFill>
              </a:rPr>
              <a:t>localised</a:t>
            </a:r>
            <a:r>
              <a:rPr lang="hu-HU" altLang="hu-HU" sz="1400" u="none" dirty="0" smtClean="0">
                <a:solidFill>
                  <a:srgbClr val="FFFF00"/>
                </a:solidFill>
              </a:rPr>
              <a:t> </a:t>
            </a:r>
            <a:r>
              <a:rPr lang="hu-HU" altLang="hu-HU" sz="1400" u="none" dirty="0" err="1" smtClean="0">
                <a:solidFill>
                  <a:srgbClr val="FFFF00"/>
                </a:solidFill>
              </a:rPr>
              <a:t>phlebolits</a:t>
            </a:r>
            <a:endParaRPr lang="hu-HU" sz="1400" dirty="0">
              <a:solidFill>
                <a:srgbClr val="FFFF00"/>
              </a:solidFill>
            </a:endParaRPr>
          </a:p>
        </p:txBody>
      </p:sp>
      <p:sp>
        <p:nvSpPr>
          <p:cNvPr id="9" name="Lefelé nyíl 8"/>
          <p:cNvSpPr/>
          <p:nvPr/>
        </p:nvSpPr>
        <p:spPr bwMode="auto">
          <a:xfrm>
            <a:off x="3131840" y="1772816"/>
            <a:ext cx="288032" cy="648072"/>
          </a:xfrm>
          <a:prstGeom prst="downArrow">
            <a:avLst>
              <a:gd name="adj1" fmla="val 36908"/>
              <a:gd name="adj2" fmla="val 43454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u-HU" sz="2800" b="0" i="0" u="sng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-18"/>
            </a:endParaRPr>
          </a:p>
        </p:txBody>
      </p:sp>
      <p:pic>
        <p:nvPicPr>
          <p:cNvPr id="10" name="Rögzített hang">
            <a:hlinkClick r:id="" action="ppaction://media"/>
          </p:cNvPr>
          <p:cNvPicPr>
            <a:picLocks noRot="1" noChangeAspect="1"/>
          </p:cNvPicPr>
          <p:nvPr>
            <a:wavAudioFile r:embed="rId1" name="Rögzített hang"/>
          </p:nvPr>
        </p:nvPicPr>
        <p:blipFill>
          <a:blip r:embed="rId6"/>
          <a:stretch>
            <a:fillRect/>
          </a:stretch>
        </p:blipFill>
        <p:spPr>
          <a:xfrm>
            <a:off x="214282" y="6357958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97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ext Box 3"/>
          <p:cNvSpPr txBox="1">
            <a:spLocks noChangeArrowheads="1"/>
          </p:cNvSpPr>
          <p:nvPr/>
        </p:nvSpPr>
        <p:spPr bwMode="auto">
          <a:xfrm>
            <a:off x="1219200" y="76200"/>
            <a:ext cx="7467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hu-HU" sz="2400">
                <a:solidFill>
                  <a:srgbClr val="FF7C80"/>
                </a:solidFill>
              </a:rPr>
              <a:t>Cartilage Forming Tumors - OSTEOCHONDROMA</a:t>
            </a:r>
          </a:p>
        </p:txBody>
      </p:sp>
      <p:sp>
        <p:nvSpPr>
          <p:cNvPr id="66563" name="Text Box 4"/>
          <p:cNvSpPr txBox="1">
            <a:spLocks noChangeArrowheads="1"/>
          </p:cNvSpPr>
          <p:nvPr/>
        </p:nvSpPr>
        <p:spPr bwMode="auto">
          <a:xfrm>
            <a:off x="5715000" y="6553200"/>
            <a:ext cx="3429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hu-HU" sz="1400" u="none">
                <a:solidFill>
                  <a:schemeClr val="folHlink"/>
                </a:solidFill>
              </a:rPr>
              <a:t>Tumors and Tumor-Like Lesions of Bones</a:t>
            </a:r>
            <a:endParaRPr lang="en-US" altLang="hu-HU" sz="1600" u="none">
              <a:solidFill>
                <a:schemeClr val="folHlink"/>
              </a:solidFill>
            </a:endParaRPr>
          </a:p>
        </p:txBody>
      </p:sp>
      <p:pic>
        <p:nvPicPr>
          <p:cNvPr id="66564" name="Picture 5" descr="1019A"/>
          <p:cNvPicPr>
            <a:picLocks noChangeAspect="1" noChangeArrowheads="1"/>
          </p:cNvPicPr>
          <p:nvPr/>
        </p:nvPicPr>
        <p:blipFill>
          <a:blip r:embed="rId3" cstate="print">
            <a:lum bright="24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863" y="762000"/>
            <a:ext cx="2928937" cy="4495800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6565" name="Text Box 6"/>
          <p:cNvSpPr txBox="1">
            <a:spLocks noChangeArrowheads="1"/>
          </p:cNvSpPr>
          <p:nvPr/>
        </p:nvSpPr>
        <p:spPr bwMode="auto">
          <a:xfrm>
            <a:off x="7620000" y="685800"/>
            <a:ext cx="1143000" cy="4572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hu-HU" sz="2400" u="none">
                <a:solidFill>
                  <a:srgbClr val="FFFF99"/>
                </a:solidFill>
              </a:rPr>
              <a:t>Benign</a:t>
            </a:r>
          </a:p>
        </p:txBody>
      </p:sp>
      <p:pic>
        <p:nvPicPr>
          <p:cNvPr id="66566" name="Picture 7" descr="DSC6691r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1371600"/>
            <a:ext cx="51816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7" name="Text Box 8"/>
          <p:cNvSpPr txBox="1">
            <a:spLocks noChangeArrowheads="1"/>
          </p:cNvSpPr>
          <p:nvPr/>
        </p:nvSpPr>
        <p:spPr bwMode="auto">
          <a:xfrm>
            <a:off x="533400" y="5410200"/>
            <a:ext cx="8305800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hu-HU" altLang="hu-HU" sz="1800" u="none" dirty="0">
                <a:solidFill>
                  <a:srgbClr val="FFFF99"/>
                </a:solidFill>
              </a:rPr>
              <a:t> </a:t>
            </a:r>
            <a:r>
              <a:rPr lang="hu-HU" altLang="hu-HU" sz="1800" u="none" dirty="0" err="1">
                <a:solidFill>
                  <a:srgbClr val="FFFF99"/>
                </a:solidFill>
              </a:rPr>
              <a:t>Outgrow</a:t>
            </a:r>
            <a:r>
              <a:rPr lang="hu-HU" altLang="hu-HU" sz="1800" u="none" dirty="0">
                <a:solidFill>
                  <a:srgbClr val="FFFF99"/>
                </a:solidFill>
              </a:rPr>
              <a:t> of </a:t>
            </a:r>
            <a:r>
              <a:rPr lang="hu-HU" altLang="hu-HU" sz="1800" u="none" dirty="0" err="1">
                <a:solidFill>
                  <a:srgbClr val="FFFF99"/>
                </a:solidFill>
              </a:rPr>
              <a:t>the</a:t>
            </a:r>
            <a:r>
              <a:rPr lang="hu-HU" altLang="hu-HU" sz="1800" u="none" dirty="0">
                <a:solidFill>
                  <a:srgbClr val="FFFF99"/>
                </a:solidFill>
              </a:rPr>
              <a:t> </a:t>
            </a:r>
            <a:r>
              <a:rPr lang="hu-HU" altLang="hu-HU" sz="1800" u="none" dirty="0" err="1">
                <a:solidFill>
                  <a:srgbClr val="FFFF99"/>
                </a:solidFill>
              </a:rPr>
              <a:t>bone</a:t>
            </a:r>
            <a:r>
              <a:rPr lang="hu-HU" altLang="hu-HU" sz="1800" u="none" dirty="0">
                <a:solidFill>
                  <a:srgbClr val="FFFF99"/>
                </a:solidFill>
              </a:rPr>
              <a:t> </a:t>
            </a:r>
            <a:r>
              <a:rPr lang="hu-HU" altLang="hu-HU" sz="1800" u="none" dirty="0" err="1">
                <a:solidFill>
                  <a:srgbClr val="FFFF99"/>
                </a:solidFill>
              </a:rPr>
              <a:t>in</a:t>
            </a:r>
            <a:r>
              <a:rPr lang="hu-HU" altLang="hu-HU" sz="1800" u="none" dirty="0">
                <a:solidFill>
                  <a:srgbClr val="FFFF99"/>
                </a:solidFill>
              </a:rPr>
              <a:t> </a:t>
            </a:r>
            <a:r>
              <a:rPr lang="hu-HU" altLang="hu-HU" sz="1800" u="none" dirty="0" err="1">
                <a:solidFill>
                  <a:srgbClr val="FFFF99"/>
                </a:solidFill>
              </a:rPr>
              <a:t>the</a:t>
            </a:r>
            <a:r>
              <a:rPr lang="hu-HU" altLang="hu-HU" sz="1800" u="none" dirty="0">
                <a:solidFill>
                  <a:srgbClr val="FFFF99"/>
                </a:solidFill>
              </a:rPr>
              <a:t> </a:t>
            </a:r>
            <a:r>
              <a:rPr lang="hu-HU" altLang="hu-HU" sz="1800" u="none" dirty="0" err="1">
                <a:solidFill>
                  <a:srgbClr val="FFFF99"/>
                </a:solidFill>
              </a:rPr>
              <a:t>metaphyseal</a:t>
            </a:r>
            <a:r>
              <a:rPr lang="hu-HU" altLang="hu-HU" sz="1800" u="none" dirty="0">
                <a:solidFill>
                  <a:srgbClr val="FFFF99"/>
                </a:solidFill>
              </a:rPr>
              <a:t> </a:t>
            </a:r>
            <a:r>
              <a:rPr lang="hu-HU" altLang="hu-HU" sz="1800" u="none" dirty="0" err="1">
                <a:solidFill>
                  <a:srgbClr val="FFFF99"/>
                </a:solidFill>
              </a:rPr>
              <a:t>region</a:t>
            </a:r>
            <a:r>
              <a:rPr lang="hu-HU" altLang="hu-HU" sz="1800" u="none" dirty="0">
                <a:solidFill>
                  <a:srgbClr val="FFFF99"/>
                </a:solidFill>
              </a:rPr>
              <a:t>, </a:t>
            </a:r>
            <a:r>
              <a:rPr lang="hu-HU" altLang="hu-HU" sz="1800" u="none" dirty="0" err="1">
                <a:solidFill>
                  <a:srgbClr val="FFFF99"/>
                </a:solidFill>
              </a:rPr>
              <a:t>covered</a:t>
            </a:r>
            <a:r>
              <a:rPr lang="hu-HU" altLang="hu-HU" sz="1800" u="none" dirty="0">
                <a:solidFill>
                  <a:srgbClr val="FFFF99"/>
                </a:solidFill>
              </a:rPr>
              <a:t> </a:t>
            </a:r>
            <a:r>
              <a:rPr lang="hu-HU" altLang="hu-HU" sz="1800" u="none" dirty="0" err="1">
                <a:solidFill>
                  <a:srgbClr val="FFFF99"/>
                </a:solidFill>
              </a:rPr>
              <a:t>with</a:t>
            </a:r>
            <a:r>
              <a:rPr lang="hu-HU" altLang="hu-HU" sz="1800" u="none" dirty="0">
                <a:solidFill>
                  <a:srgbClr val="FFFF99"/>
                </a:solidFill>
              </a:rPr>
              <a:t> a </a:t>
            </a:r>
            <a:r>
              <a:rPr lang="hu-HU" altLang="hu-HU" sz="1800" u="none" dirty="0" err="1">
                <a:solidFill>
                  <a:srgbClr val="FFFF99"/>
                </a:solidFill>
              </a:rPr>
              <a:t>hyaline</a:t>
            </a:r>
            <a:r>
              <a:rPr lang="hu-HU" altLang="hu-HU" sz="1800" u="none" dirty="0">
                <a:solidFill>
                  <a:srgbClr val="FFFF99"/>
                </a:solidFill>
              </a:rPr>
              <a:t> </a:t>
            </a:r>
            <a:r>
              <a:rPr lang="hu-HU" altLang="hu-HU" sz="1800" u="none" dirty="0" err="1">
                <a:solidFill>
                  <a:srgbClr val="FFFF99"/>
                </a:solidFill>
              </a:rPr>
              <a:t>cartilage</a:t>
            </a:r>
            <a:r>
              <a:rPr lang="hu-HU" altLang="hu-HU" sz="1800" u="none" dirty="0">
                <a:solidFill>
                  <a:srgbClr val="FFFF99"/>
                </a:solidFill>
              </a:rPr>
              <a:t> </a:t>
            </a:r>
            <a:r>
              <a:rPr lang="hu-HU" altLang="hu-HU" sz="1800" u="none" dirty="0" err="1">
                <a:solidFill>
                  <a:srgbClr val="FFFF99"/>
                </a:solidFill>
              </a:rPr>
              <a:t>cap</a:t>
            </a:r>
            <a:endParaRPr lang="hu-HU" altLang="hu-HU" sz="1800" u="none" dirty="0">
              <a:solidFill>
                <a:srgbClr val="FFFF99"/>
              </a:solidFill>
            </a:endParaRPr>
          </a:p>
          <a:p>
            <a:pPr>
              <a:spcBef>
                <a:spcPct val="0"/>
              </a:spcBef>
            </a:pPr>
            <a:r>
              <a:rPr lang="hu-HU" altLang="hu-HU" sz="1800" u="none" dirty="0">
                <a:solidFill>
                  <a:srgbClr val="FFFF99"/>
                </a:solidFill>
              </a:rPr>
              <a:t> </a:t>
            </a:r>
            <a:r>
              <a:rPr lang="hu-HU" altLang="hu-HU" sz="1800" u="none" dirty="0" err="1">
                <a:solidFill>
                  <a:srgbClr val="FFFF99"/>
                </a:solidFill>
              </a:rPr>
              <a:t>Benign</a:t>
            </a:r>
            <a:r>
              <a:rPr lang="hu-HU" altLang="hu-HU" sz="1800" u="none" dirty="0">
                <a:solidFill>
                  <a:srgbClr val="FFFF99"/>
                </a:solidFill>
              </a:rPr>
              <a:t> </a:t>
            </a:r>
            <a:r>
              <a:rPr lang="hu-HU" altLang="hu-HU" sz="1800" u="none" dirty="0" err="1">
                <a:solidFill>
                  <a:srgbClr val="FFFF99"/>
                </a:solidFill>
              </a:rPr>
              <a:t>tu</a:t>
            </a:r>
            <a:r>
              <a:rPr lang="hu-HU" altLang="hu-HU" sz="1800" u="none" dirty="0">
                <a:solidFill>
                  <a:srgbClr val="FFFF99"/>
                </a:solidFill>
              </a:rPr>
              <a:t> / </a:t>
            </a:r>
            <a:r>
              <a:rPr lang="hu-HU" altLang="hu-HU" sz="1800" u="none" dirty="0" err="1">
                <a:solidFill>
                  <a:srgbClr val="FFFF99"/>
                </a:solidFill>
              </a:rPr>
              <a:t>Hamartoma</a:t>
            </a:r>
            <a:r>
              <a:rPr lang="hu-HU" altLang="hu-HU" sz="1800" u="none" dirty="0">
                <a:solidFill>
                  <a:srgbClr val="FFFF99"/>
                </a:solidFill>
              </a:rPr>
              <a:t> ?</a:t>
            </a:r>
          </a:p>
          <a:p>
            <a:pPr>
              <a:spcBef>
                <a:spcPct val="0"/>
              </a:spcBef>
            </a:pPr>
            <a:r>
              <a:rPr lang="hu-HU" altLang="hu-HU" sz="1800" u="none" dirty="0">
                <a:solidFill>
                  <a:srgbClr val="FFFF99"/>
                </a:solidFill>
              </a:rPr>
              <a:t> The most </a:t>
            </a:r>
            <a:r>
              <a:rPr lang="hu-HU" altLang="hu-HU" sz="1800" u="none" dirty="0" err="1">
                <a:solidFill>
                  <a:srgbClr val="FFFF99"/>
                </a:solidFill>
              </a:rPr>
              <a:t>frequent</a:t>
            </a:r>
            <a:r>
              <a:rPr lang="hu-HU" altLang="hu-HU" sz="1800" u="none" dirty="0">
                <a:solidFill>
                  <a:srgbClr val="FFFF99"/>
                </a:solidFill>
              </a:rPr>
              <a:t> </a:t>
            </a:r>
            <a:r>
              <a:rPr lang="hu-HU" altLang="hu-HU" sz="1800" u="none" dirty="0" err="1">
                <a:solidFill>
                  <a:srgbClr val="FFFF99"/>
                </a:solidFill>
              </a:rPr>
              <a:t>bone</a:t>
            </a:r>
            <a:r>
              <a:rPr lang="hu-HU" altLang="hu-HU" sz="1800" u="none" dirty="0">
                <a:solidFill>
                  <a:srgbClr val="FFFF99"/>
                </a:solidFill>
              </a:rPr>
              <a:t> tumor </a:t>
            </a:r>
            <a:r>
              <a:rPr lang="hu-HU" altLang="hu-HU" sz="1800" u="none" dirty="0" smtClean="0">
                <a:solidFill>
                  <a:srgbClr val="FFFF99"/>
                </a:solidFill>
              </a:rPr>
              <a:t>(8% </a:t>
            </a:r>
            <a:r>
              <a:rPr lang="hu-HU" altLang="hu-HU" sz="1800" u="none" dirty="0">
                <a:solidFill>
                  <a:srgbClr val="FFFF99"/>
                </a:solidFill>
              </a:rPr>
              <a:t>of </a:t>
            </a:r>
            <a:r>
              <a:rPr lang="hu-HU" altLang="hu-HU" sz="1800" u="none" dirty="0" err="1">
                <a:solidFill>
                  <a:srgbClr val="FFFF99"/>
                </a:solidFill>
              </a:rPr>
              <a:t>all</a:t>
            </a:r>
            <a:r>
              <a:rPr lang="hu-HU" altLang="hu-HU" sz="1800" u="none" dirty="0">
                <a:solidFill>
                  <a:srgbClr val="FFFF99"/>
                </a:solidFill>
              </a:rPr>
              <a:t> BT, </a:t>
            </a:r>
            <a:r>
              <a:rPr lang="hu-HU" altLang="hu-HU" sz="1800" u="none" dirty="0" smtClean="0">
                <a:solidFill>
                  <a:srgbClr val="FFFF99"/>
                </a:solidFill>
              </a:rPr>
              <a:t>35% </a:t>
            </a:r>
            <a:r>
              <a:rPr lang="hu-HU" altLang="hu-HU" sz="1800" u="none" dirty="0">
                <a:solidFill>
                  <a:srgbClr val="FFFF99"/>
                </a:solidFill>
              </a:rPr>
              <a:t>of </a:t>
            </a:r>
            <a:r>
              <a:rPr lang="hu-HU" altLang="hu-HU" sz="1800" u="none" dirty="0" err="1">
                <a:solidFill>
                  <a:srgbClr val="FFFF99"/>
                </a:solidFill>
              </a:rPr>
              <a:t>benign</a:t>
            </a:r>
            <a:r>
              <a:rPr lang="hu-HU" altLang="hu-HU" sz="1800" u="none" dirty="0">
                <a:solidFill>
                  <a:srgbClr val="FFFF99"/>
                </a:solidFill>
              </a:rPr>
              <a:t> BT)</a:t>
            </a:r>
          </a:p>
        </p:txBody>
      </p:sp>
      <p:sp>
        <p:nvSpPr>
          <p:cNvPr id="8" name="Szövegdoboz 7"/>
          <p:cNvSpPr txBox="1"/>
          <p:nvPr/>
        </p:nvSpPr>
        <p:spPr>
          <a:xfrm>
            <a:off x="3707904" y="1825660"/>
            <a:ext cx="14401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altLang="hu-HU" sz="1400" u="none" dirty="0" err="1" smtClean="0">
                <a:solidFill>
                  <a:schemeClr val="accent4"/>
                </a:solidFill>
              </a:rPr>
              <a:t>hyaline</a:t>
            </a:r>
            <a:r>
              <a:rPr lang="hu-HU" altLang="hu-HU" sz="1400" u="none" dirty="0" smtClean="0">
                <a:solidFill>
                  <a:schemeClr val="accent4"/>
                </a:solidFill>
              </a:rPr>
              <a:t> </a:t>
            </a:r>
            <a:r>
              <a:rPr lang="hu-HU" altLang="hu-HU" sz="1400" u="none" dirty="0" err="1" smtClean="0">
                <a:solidFill>
                  <a:schemeClr val="accent4"/>
                </a:solidFill>
              </a:rPr>
              <a:t>cartilage</a:t>
            </a:r>
            <a:r>
              <a:rPr lang="hu-HU" altLang="hu-HU" sz="1400" u="none" dirty="0" smtClean="0">
                <a:solidFill>
                  <a:schemeClr val="accent4"/>
                </a:solidFill>
              </a:rPr>
              <a:t> </a:t>
            </a:r>
            <a:r>
              <a:rPr lang="hu-HU" altLang="hu-HU" sz="1400" u="none" dirty="0" err="1" smtClean="0">
                <a:solidFill>
                  <a:schemeClr val="accent4"/>
                </a:solidFill>
              </a:rPr>
              <a:t>cap</a:t>
            </a:r>
            <a:endParaRPr lang="hu-HU" sz="1400" dirty="0">
              <a:solidFill>
                <a:schemeClr val="accent4"/>
              </a:solidFill>
            </a:endParaRPr>
          </a:p>
        </p:txBody>
      </p:sp>
      <p:cxnSp>
        <p:nvCxnSpPr>
          <p:cNvPr id="10" name="Egyenes összekötő nyíllal 9"/>
          <p:cNvCxnSpPr/>
          <p:nvPr/>
        </p:nvCxnSpPr>
        <p:spPr bwMode="auto">
          <a:xfrm>
            <a:off x="4283968" y="2204864"/>
            <a:ext cx="792088" cy="432048"/>
          </a:xfrm>
          <a:prstGeom prst="straightConnector1">
            <a:avLst/>
          </a:prstGeom>
          <a:solidFill>
            <a:schemeClr val="accent1"/>
          </a:solidFill>
          <a:ln w="31750" cap="sq" cmpd="sng" algn="ctr">
            <a:solidFill>
              <a:schemeClr val="accent4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1" name="Ellipszis 10"/>
          <p:cNvSpPr/>
          <p:nvPr/>
        </p:nvSpPr>
        <p:spPr bwMode="auto">
          <a:xfrm>
            <a:off x="467544" y="1484784"/>
            <a:ext cx="2016224" cy="2376264"/>
          </a:xfrm>
          <a:prstGeom prst="ellipse">
            <a:avLst/>
          </a:prstGeom>
          <a:noFill/>
          <a:ln w="9525" cap="flat" cmpd="sng" algn="ctr">
            <a:solidFill>
              <a:srgbClr val="00B0F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u-HU" sz="2800" b="0" i="0" u="sng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-18"/>
            </a:endParaRPr>
          </a:p>
        </p:txBody>
      </p:sp>
      <p:pic>
        <p:nvPicPr>
          <p:cNvPr id="12" name="Rögzített hang">
            <a:hlinkClick r:id="" action="ppaction://media"/>
          </p:cNvPr>
          <p:cNvPicPr>
            <a:picLocks noRot="1" noChangeAspect="1"/>
          </p:cNvPicPr>
          <p:nvPr>
            <a:wavAudioFile r:embed="rId1" name="Rögzített hang"/>
          </p:nvPr>
        </p:nvPicPr>
        <p:blipFill>
          <a:blip r:embed="rId5"/>
          <a:stretch>
            <a:fillRect/>
          </a:stretch>
        </p:blipFill>
        <p:spPr>
          <a:xfrm>
            <a:off x="214282" y="6357958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25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ext Box 2"/>
          <p:cNvSpPr txBox="1">
            <a:spLocks noChangeArrowheads="1"/>
          </p:cNvSpPr>
          <p:nvPr/>
        </p:nvSpPr>
        <p:spPr bwMode="auto">
          <a:xfrm>
            <a:off x="3851920" y="4575175"/>
            <a:ext cx="4800600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hu-HU" altLang="hu-HU" sz="2400" u="none" dirty="0" err="1">
                <a:solidFill>
                  <a:srgbClr val="FFFF99"/>
                </a:solidFill>
              </a:rPr>
              <a:t>Multiple</a:t>
            </a:r>
            <a:r>
              <a:rPr lang="hu-HU" altLang="hu-HU" sz="2400" u="none" dirty="0">
                <a:solidFill>
                  <a:srgbClr val="FFFF99"/>
                </a:solidFill>
              </a:rPr>
              <a:t> </a:t>
            </a:r>
            <a:r>
              <a:rPr lang="hu-HU" altLang="hu-HU" sz="2400" u="none" dirty="0" err="1">
                <a:solidFill>
                  <a:srgbClr val="FFFF99"/>
                </a:solidFill>
              </a:rPr>
              <a:t>osteochondroma</a:t>
            </a:r>
            <a:r>
              <a:rPr lang="hu-HU" altLang="hu-HU" sz="2400" u="none" dirty="0">
                <a:solidFill>
                  <a:srgbClr val="FFFF99"/>
                </a:solidFill>
              </a:rPr>
              <a:t>, </a:t>
            </a:r>
            <a:r>
              <a:rPr lang="hu-HU" altLang="hu-HU" sz="2400" u="none" dirty="0" err="1">
                <a:solidFill>
                  <a:srgbClr val="FFFF99"/>
                </a:solidFill>
              </a:rPr>
              <a:t>hereditary</a:t>
            </a:r>
            <a:r>
              <a:rPr lang="hu-HU" altLang="hu-HU" sz="2400" u="none" dirty="0">
                <a:solidFill>
                  <a:srgbClr val="FFFF99"/>
                </a:solidFill>
              </a:rPr>
              <a:t> </a:t>
            </a:r>
            <a:r>
              <a:rPr lang="hu-HU" altLang="hu-HU" sz="2400" u="none" dirty="0" err="1">
                <a:solidFill>
                  <a:srgbClr val="FFFF99"/>
                </a:solidFill>
              </a:rPr>
              <a:t>disease</a:t>
            </a:r>
            <a:r>
              <a:rPr lang="hu-HU" altLang="hu-HU" sz="2400" u="none" dirty="0">
                <a:solidFill>
                  <a:srgbClr val="FFFF99"/>
                </a:solidFill>
              </a:rPr>
              <a:t>, 2-3 % </a:t>
            </a:r>
            <a:r>
              <a:rPr lang="hu-HU" altLang="hu-HU" sz="2400" u="none" dirty="0" err="1">
                <a:solidFill>
                  <a:srgbClr val="FFFF99"/>
                </a:solidFill>
              </a:rPr>
              <a:t>risk</a:t>
            </a:r>
            <a:r>
              <a:rPr lang="hu-HU" altLang="hu-HU" sz="2400" u="none" dirty="0">
                <a:solidFill>
                  <a:srgbClr val="FFFF99"/>
                </a:solidFill>
              </a:rPr>
              <a:t> of </a:t>
            </a:r>
            <a:r>
              <a:rPr lang="hu-HU" altLang="hu-HU" sz="2400" u="none" dirty="0" err="1">
                <a:solidFill>
                  <a:srgbClr val="FFFF99"/>
                </a:solidFill>
              </a:rPr>
              <a:t>malignant</a:t>
            </a:r>
            <a:r>
              <a:rPr lang="hu-HU" altLang="hu-HU" sz="2400" u="none" dirty="0">
                <a:solidFill>
                  <a:srgbClr val="FFFF99"/>
                </a:solidFill>
              </a:rPr>
              <a:t> </a:t>
            </a:r>
            <a:r>
              <a:rPr lang="hu-HU" altLang="hu-HU" sz="2400" u="none" dirty="0" err="1">
                <a:solidFill>
                  <a:srgbClr val="FFFF99"/>
                </a:solidFill>
              </a:rPr>
              <a:t>transformation</a:t>
            </a:r>
            <a:r>
              <a:rPr lang="hu-HU" altLang="hu-HU" sz="2400" u="none" dirty="0">
                <a:solidFill>
                  <a:srgbClr val="FFFF99"/>
                </a:solidFill>
              </a:rPr>
              <a:t>. </a:t>
            </a:r>
            <a:r>
              <a:rPr lang="hu-HU" altLang="hu-HU" sz="2400" u="none" dirty="0" err="1">
                <a:solidFill>
                  <a:srgbClr val="FFFF99"/>
                </a:solidFill>
              </a:rPr>
              <a:t>Careful</a:t>
            </a:r>
            <a:r>
              <a:rPr lang="hu-HU" altLang="hu-HU" sz="2400" u="none" dirty="0">
                <a:solidFill>
                  <a:srgbClr val="FFFF99"/>
                </a:solidFill>
              </a:rPr>
              <a:t> </a:t>
            </a:r>
            <a:r>
              <a:rPr lang="hu-HU" altLang="hu-HU" sz="2400" u="none" dirty="0" err="1">
                <a:solidFill>
                  <a:srgbClr val="FFFF99"/>
                </a:solidFill>
              </a:rPr>
              <a:t>follow-up</a:t>
            </a:r>
            <a:r>
              <a:rPr lang="hu-HU" altLang="hu-HU" sz="2400" u="none" dirty="0">
                <a:solidFill>
                  <a:srgbClr val="FFFF99"/>
                </a:solidFill>
              </a:rPr>
              <a:t> is </a:t>
            </a:r>
            <a:r>
              <a:rPr lang="hu-HU" altLang="hu-HU" sz="2400" u="none" dirty="0" err="1">
                <a:solidFill>
                  <a:srgbClr val="FFFF99"/>
                </a:solidFill>
              </a:rPr>
              <a:t>required</a:t>
            </a:r>
            <a:r>
              <a:rPr lang="hu-HU" altLang="hu-HU" sz="2400" u="none" dirty="0">
                <a:solidFill>
                  <a:srgbClr val="FFFF99"/>
                </a:solidFill>
              </a:rPr>
              <a:t>.</a:t>
            </a:r>
            <a:endParaRPr lang="en-US" altLang="hu-HU" sz="2000" u="none" dirty="0"/>
          </a:p>
        </p:txBody>
      </p:sp>
      <p:sp>
        <p:nvSpPr>
          <p:cNvPr id="67587" name="Text Box 3"/>
          <p:cNvSpPr txBox="1">
            <a:spLocks noChangeArrowheads="1"/>
          </p:cNvSpPr>
          <p:nvPr/>
        </p:nvSpPr>
        <p:spPr bwMode="auto">
          <a:xfrm>
            <a:off x="685800" y="76200"/>
            <a:ext cx="78486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hu-HU" sz="2400">
                <a:solidFill>
                  <a:srgbClr val="FF7C80"/>
                </a:solidFill>
              </a:rPr>
              <a:t>Cartilage Forming Tumors - EXOSTOSIS CARTILAGINEA MULTIPLEX</a:t>
            </a:r>
          </a:p>
        </p:txBody>
      </p:sp>
      <p:sp>
        <p:nvSpPr>
          <p:cNvPr id="67588" name="Text Box 4"/>
          <p:cNvSpPr txBox="1">
            <a:spLocks noChangeArrowheads="1"/>
          </p:cNvSpPr>
          <p:nvPr/>
        </p:nvSpPr>
        <p:spPr bwMode="auto">
          <a:xfrm>
            <a:off x="5715000" y="6553200"/>
            <a:ext cx="3429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hu-HU" sz="1400" u="none">
                <a:solidFill>
                  <a:schemeClr val="folHlink"/>
                </a:solidFill>
              </a:rPr>
              <a:t>Tumors and Tumor-Like Lesions of Bones</a:t>
            </a:r>
            <a:endParaRPr lang="en-US" altLang="hu-HU" sz="1600" u="none">
              <a:solidFill>
                <a:schemeClr val="folHlink"/>
              </a:solidFill>
            </a:endParaRPr>
          </a:p>
        </p:txBody>
      </p:sp>
      <p:sp>
        <p:nvSpPr>
          <p:cNvPr id="67589" name="Text Box 6"/>
          <p:cNvSpPr txBox="1">
            <a:spLocks noChangeArrowheads="1"/>
          </p:cNvSpPr>
          <p:nvPr/>
        </p:nvSpPr>
        <p:spPr bwMode="auto">
          <a:xfrm>
            <a:off x="6553200" y="609600"/>
            <a:ext cx="1143000" cy="4572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hu-HU" sz="2400" u="none">
                <a:solidFill>
                  <a:srgbClr val="FFFF99"/>
                </a:solidFill>
              </a:rPr>
              <a:t>Benign</a:t>
            </a:r>
          </a:p>
        </p:txBody>
      </p:sp>
      <p:pic>
        <p:nvPicPr>
          <p:cNvPr id="67590" name="Picture 7" descr="DSC6633r"/>
          <p:cNvPicPr>
            <a:picLocks noChangeAspect="1" noChangeArrowheads="1"/>
          </p:cNvPicPr>
          <p:nvPr/>
        </p:nvPicPr>
        <p:blipFill>
          <a:blip r:embed="rId3" cstate="print">
            <a:lum bright="6000" contrast="6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990600"/>
            <a:ext cx="24003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91" name="Picture 8" descr="DSC1536r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990600"/>
            <a:ext cx="24003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92" name="Picture 9" descr="dsc6634r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1219200"/>
            <a:ext cx="2252663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93" name="Picture 10" descr="DSC1556r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343400"/>
            <a:ext cx="2971800" cy="222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Szövegdoboz 9"/>
          <p:cNvSpPr txBox="1"/>
          <p:nvPr/>
        </p:nvSpPr>
        <p:spPr>
          <a:xfrm>
            <a:off x="755576" y="4634552"/>
            <a:ext cx="108012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altLang="hu-HU" sz="1400" u="none" dirty="0" err="1" smtClean="0">
                <a:solidFill>
                  <a:srgbClr val="FFFF00"/>
                </a:solidFill>
              </a:rPr>
              <a:t>hyaline</a:t>
            </a:r>
            <a:r>
              <a:rPr lang="hu-HU" altLang="hu-HU" sz="1400" u="none" dirty="0" smtClean="0">
                <a:solidFill>
                  <a:srgbClr val="FFFF00"/>
                </a:solidFill>
              </a:rPr>
              <a:t> </a:t>
            </a:r>
            <a:r>
              <a:rPr lang="hu-HU" altLang="hu-HU" sz="1400" u="none" dirty="0" err="1" smtClean="0">
                <a:solidFill>
                  <a:srgbClr val="FFFF00"/>
                </a:solidFill>
              </a:rPr>
              <a:t>cartilage</a:t>
            </a:r>
            <a:r>
              <a:rPr lang="hu-HU" altLang="hu-HU" sz="1400" u="none" dirty="0" smtClean="0">
                <a:solidFill>
                  <a:srgbClr val="FFFF00"/>
                </a:solidFill>
              </a:rPr>
              <a:t> </a:t>
            </a:r>
            <a:r>
              <a:rPr lang="hu-HU" altLang="hu-HU" sz="1400" u="none" dirty="0" err="1" smtClean="0">
                <a:solidFill>
                  <a:srgbClr val="FFFF00"/>
                </a:solidFill>
              </a:rPr>
              <a:t>cap</a:t>
            </a:r>
            <a:endParaRPr lang="hu-HU" sz="1400" dirty="0">
              <a:solidFill>
                <a:srgbClr val="FFFF00"/>
              </a:solidFill>
            </a:endParaRPr>
          </a:p>
        </p:txBody>
      </p:sp>
      <p:sp>
        <p:nvSpPr>
          <p:cNvPr id="19" name="Jobbra nyíl 18"/>
          <p:cNvSpPr/>
          <p:nvPr/>
        </p:nvSpPr>
        <p:spPr bwMode="auto">
          <a:xfrm>
            <a:off x="1547664" y="4797152"/>
            <a:ext cx="504056" cy="432048"/>
          </a:xfrm>
          <a:prstGeom prst="rightArrow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u-HU" sz="2800" b="0" i="0" u="sng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-18"/>
            </a:endParaRPr>
          </a:p>
        </p:txBody>
      </p:sp>
      <p:pic>
        <p:nvPicPr>
          <p:cNvPr id="12" name="Rögzített hang">
            <a:hlinkClick r:id="" action="ppaction://media"/>
          </p:cNvPr>
          <p:cNvPicPr>
            <a:picLocks noRot="1" noChangeAspect="1"/>
          </p:cNvPicPr>
          <p:nvPr>
            <a:wavAudioFile r:embed="rId1" name="Rögzített hang"/>
          </p:nvPr>
        </p:nvPicPr>
        <p:blipFill>
          <a:blip r:embed="rId7"/>
          <a:stretch>
            <a:fillRect/>
          </a:stretch>
        </p:blipFill>
        <p:spPr>
          <a:xfrm>
            <a:off x="123796" y="6481786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78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ext Box 3"/>
          <p:cNvSpPr txBox="1">
            <a:spLocks noChangeArrowheads="1"/>
          </p:cNvSpPr>
          <p:nvPr/>
        </p:nvSpPr>
        <p:spPr bwMode="auto">
          <a:xfrm>
            <a:off x="323528" y="116632"/>
            <a:ext cx="7010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>
                <a:solidFill>
                  <a:srgbClr val="FF7C80"/>
                </a:solidFill>
              </a:rPr>
              <a:t>Cartilage Forming Tumors - CHONDROSARCOMA</a:t>
            </a:r>
          </a:p>
        </p:txBody>
      </p:sp>
      <p:sp>
        <p:nvSpPr>
          <p:cNvPr id="37891" name="Text Box 4"/>
          <p:cNvSpPr txBox="1">
            <a:spLocks noChangeArrowheads="1"/>
          </p:cNvSpPr>
          <p:nvPr/>
        </p:nvSpPr>
        <p:spPr bwMode="auto">
          <a:xfrm>
            <a:off x="5715000" y="6553200"/>
            <a:ext cx="3429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u="none">
                <a:solidFill>
                  <a:schemeClr val="folHlink"/>
                </a:solidFill>
              </a:rPr>
              <a:t>Tumors and Tumor-Like Lesions of Bones</a:t>
            </a:r>
            <a:endParaRPr lang="en-US" sz="1600" u="none">
              <a:solidFill>
                <a:schemeClr val="folHlink"/>
              </a:solidFill>
            </a:endParaRPr>
          </a:p>
        </p:txBody>
      </p:sp>
      <p:sp>
        <p:nvSpPr>
          <p:cNvPr id="37892" name="Text Box 5"/>
          <p:cNvSpPr txBox="1">
            <a:spLocks noChangeArrowheads="1"/>
          </p:cNvSpPr>
          <p:nvPr/>
        </p:nvSpPr>
        <p:spPr bwMode="auto">
          <a:xfrm>
            <a:off x="7315200" y="228600"/>
            <a:ext cx="1524000" cy="457200"/>
          </a:xfrm>
          <a:prstGeom prst="rect">
            <a:avLst/>
          </a:prstGeom>
          <a:solidFill>
            <a:srgbClr val="D800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u="none" dirty="0">
                <a:solidFill>
                  <a:srgbClr val="FFFF99"/>
                </a:solidFill>
              </a:rPr>
              <a:t>Malignant</a:t>
            </a:r>
          </a:p>
        </p:txBody>
      </p:sp>
      <p:sp>
        <p:nvSpPr>
          <p:cNvPr id="37893" name="Rectangle 6"/>
          <p:cNvSpPr>
            <a:spLocks noChangeArrowheads="1"/>
          </p:cNvSpPr>
          <p:nvPr/>
        </p:nvSpPr>
        <p:spPr bwMode="auto">
          <a:xfrm>
            <a:off x="228600" y="762000"/>
            <a:ext cx="5334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</a:pPr>
            <a:r>
              <a:rPr lang="en-US" sz="2000" dirty="0" err="1">
                <a:solidFill>
                  <a:srgbClr val="FFFF99"/>
                </a:solidFill>
              </a:rPr>
              <a:t>Exostotic</a:t>
            </a:r>
            <a:r>
              <a:rPr lang="en-US" sz="2000" dirty="0">
                <a:solidFill>
                  <a:srgbClr val="FFFF99"/>
                </a:solidFill>
              </a:rPr>
              <a:t> </a:t>
            </a:r>
            <a:r>
              <a:rPr lang="en-US" sz="2000" dirty="0" err="1">
                <a:solidFill>
                  <a:srgbClr val="FFFF99"/>
                </a:solidFill>
              </a:rPr>
              <a:t>chondrosarcomas</a:t>
            </a:r>
            <a:r>
              <a:rPr lang="en-US" sz="2000" dirty="0">
                <a:solidFill>
                  <a:srgbClr val="FFFF99"/>
                </a:solidFill>
              </a:rPr>
              <a:t> (secondary </a:t>
            </a:r>
            <a:r>
              <a:rPr lang="en-US" sz="2000" dirty="0" err="1">
                <a:solidFill>
                  <a:srgbClr val="FFFF99"/>
                </a:solidFill>
              </a:rPr>
              <a:t>chs</a:t>
            </a:r>
            <a:r>
              <a:rPr lang="en-US" sz="2000" dirty="0">
                <a:solidFill>
                  <a:srgbClr val="FFFF99"/>
                </a:solidFill>
              </a:rPr>
              <a:t>.)</a:t>
            </a:r>
          </a:p>
          <a:p>
            <a:pPr>
              <a:spcBef>
                <a:spcPct val="20000"/>
              </a:spcBef>
            </a:pPr>
            <a:r>
              <a:rPr lang="en-US" sz="2000" u="none" dirty="0" smtClean="0">
                <a:solidFill>
                  <a:srgbClr val="FFFF99"/>
                </a:solidFill>
              </a:rPr>
              <a:t>1</a:t>
            </a:r>
            <a:r>
              <a:rPr lang="en-US" sz="2000" u="none" dirty="0">
                <a:solidFill>
                  <a:srgbClr val="FFFF99"/>
                </a:solidFill>
              </a:rPr>
              <a:t>. CHS arising form a solitary </a:t>
            </a:r>
            <a:r>
              <a:rPr lang="en-US" sz="2000" u="none" dirty="0" err="1">
                <a:solidFill>
                  <a:srgbClr val="FFFF99"/>
                </a:solidFill>
              </a:rPr>
              <a:t>osteocartilaginous</a:t>
            </a:r>
            <a:r>
              <a:rPr lang="en-US" sz="2000" u="none" dirty="0">
                <a:solidFill>
                  <a:srgbClr val="FFFF99"/>
                </a:solidFill>
              </a:rPr>
              <a:t>  </a:t>
            </a:r>
            <a:r>
              <a:rPr lang="hu-HU" sz="2000" u="none" dirty="0" smtClean="0">
                <a:solidFill>
                  <a:srgbClr val="FFFF99"/>
                </a:solidFill>
              </a:rPr>
              <a:t>	</a:t>
            </a:r>
            <a:r>
              <a:rPr lang="en-US" sz="2000" u="none" dirty="0" err="1" smtClean="0">
                <a:solidFill>
                  <a:srgbClr val="FFFF99"/>
                </a:solidFill>
              </a:rPr>
              <a:t>exostosis</a:t>
            </a:r>
            <a:r>
              <a:rPr lang="en-US" sz="2000" u="none" dirty="0">
                <a:solidFill>
                  <a:srgbClr val="FFFF99"/>
                </a:solidFill>
              </a:rPr>
              <a:t>.</a:t>
            </a:r>
          </a:p>
          <a:p>
            <a:pPr>
              <a:spcBef>
                <a:spcPct val="20000"/>
              </a:spcBef>
            </a:pPr>
            <a:r>
              <a:rPr lang="en-US" sz="2000" u="none" dirty="0" smtClean="0">
                <a:solidFill>
                  <a:srgbClr val="FFFF99"/>
                </a:solidFill>
              </a:rPr>
              <a:t>2</a:t>
            </a:r>
            <a:r>
              <a:rPr lang="en-US" sz="2000" u="none" dirty="0">
                <a:solidFill>
                  <a:srgbClr val="FFFF99"/>
                </a:solidFill>
              </a:rPr>
              <a:t>. CHS arising in a patient with hereditary </a:t>
            </a:r>
            <a:r>
              <a:rPr lang="hu-HU" sz="2000" u="none" dirty="0" smtClean="0">
                <a:solidFill>
                  <a:srgbClr val="FFFF99"/>
                </a:solidFill>
              </a:rPr>
              <a:t>	</a:t>
            </a:r>
            <a:r>
              <a:rPr lang="en-US" sz="2000" u="none" dirty="0" smtClean="0">
                <a:solidFill>
                  <a:srgbClr val="FFFF99"/>
                </a:solidFill>
              </a:rPr>
              <a:t>multiple </a:t>
            </a:r>
            <a:r>
              <a:rPr lang="en-US" sz="2000" u="none" dirty="0" err="1">
                <a:solidFill>
                  <a:srgbClr val="FFFF99"/>
                </a:solidFill>
              </a:rPr>
              <a:t>osteocartilaginous</a:t>
            </a:r>
            <a:r>
              <a:rPr lang="en-US" sz="2000" u="none" dirty="0">
                <a:solidFill>
                  <a:srgbClr val="FFFF99"/>
                </a:solidFill>
              </a:rPr>
              <a:t> </a:t>
            </a:r>
            <a:r>
              <a:rPr lang="en-US" sz="2000" u="none" dirty="0" err="1">
                <a:solidFill>
                  <a:srgbClr val="FFFF99"/>
                </a:solidFill>
              </a:rPr>
              <a:t>exostoses</a:t>
            </a:r>
            <a:r>
              <a:rPr lang="en-US" sz="2000" u="none" dirty="0">
                <a:solidFill>
                  <a:srgbClr val="FFFF99"/>
                </a:solidFill>
              </a:rPr>
              <a:t>.</a:t>
            </a:r>
          </a:p>
          <a:p>
            <a:pPr>
              <a:spcBef>
                <a:spcPct val="20000"/>
              </a:spcBef>
            </a:pPr>
            <a:r>
              <a:rPr lang="en-US" sz="2000" u="none" dirty="0" smtClean="0">
                <a:solidFill>
                  <a:srgbClr val="FFFF99"/>
                </a:solidFill>
              </a:rPr>
              <a:t>3</a:t>
            </a:r>
            <a:r>
              <a:rPr lang="en-US" sz="2000" u="none" dirty="0">
                <a:solidFill>
                  <a:srgbClr val="FFFF99"/>
                </a:solidFill>
              </a:rPr>
              <a:t>. </a:t>
            </a:r>
            <a:r>
              <a:rPr lang="en-US" sz="2000" u="none" dirty="0" err="1">
                <a:solidFill>
                  <a:srgbClr val="FFFF99"/>
                </a:solidFill>
              </a:rPr>
              <a:t>Juxtacortical</a:t>
            </a:r>
            <a:r>
              <a:rPr lang="en-US" sz="2000" u="none" dirty="0">
                <a:solidFill>
                  <a:srgbClr val="FFFF99"/>
                </a:solidFill>
              </a:rPr>
              <a:t> </a:t>
            </a:r>
            <a:r>
              <a:rPr lang="en-US" sz="2000" u="none" dirty="0" err="1" smtClean="0">
                <a:solidFill>
                  <a:srgbClr val="FFFF99"/>
                </a:solidFill>
              </a:rPr>
              <a:t>chondrosarcoma</a:t>
            </a:r>
            <a:endParaRPr lang="hu-HU" sz="2000" u="none" dirty="0" smtClean="0">
              <a:solidFill>
                <a:srgbClr val="FFFF99"/>
              </a:solidFill>
            </a:endParaRPr>
          </a:p>
          <a:p>
            <a:pPr>
              <a:spcBef>
                <a:spcPct val="20000"/>
              </a:spcBef>
            </a:pPr>
            <a:endParaRPr lang="en-US" sz="2000" u="none" dirty="0">
              <a:solidFill>
                <a:srgbClr val="FFFF99"/>
              </a:solidFill>
            </a:endParaRPr>
          </a:p>
          <a:p>
            <a:pPr>
              <a:spcBef>
                <a:spcPct val="20000"/>
              </a:spcBef>
            </a:pPr>
            <a:r>
              <a:rPr lang="en-US" sz="2000" dirty="0" err="1">
                <a:solidFill>
                  <a:srgbClr val="FFFF99"/>
                </a:solidFill>
              </a:rPr>
              <a:t>Enostotic</a:t>
            </a:r>
            <a:r>
              <a:rPr lang="en-US" sz="2000" dirty="0">
                <a:solidFill>
                  <a:srgbClr val="FFFF99"/>
                </a:solidFill>
              </a:rPr>
              <a:t> </a:t>
            </a:r>
            <a:r>
              <a:rPr lang="en-US" sz="2000" dirty="0" err="1">
                <a:solidFill>
                  <a:srgbClr val="FFFF99"/>
                </a:solidFill>
              </a:rPr>
              <a:t>chondrosarcomas</a:t>
            </a:r>
            <a:endParaRPr lang="en-US" sz="2000" dirty="0">
              <a:solidFill>
                <a:srgbClr val="FFFF99"/>
              </a:solidFill>
            </a:endParaRPr>
          </a:p>
          <a:p>
            <a:pPr>
              <a:spcBef>
                <a:spcPct val="20000"/>
              </a:spcBef>
            </a:pPr>
            <a:r>
              <a:rPr lang="en-US" sz="2000" u="none" dirty="0" smtClean="0">
                <a:solidFill>
                  <a:srgbClr val="FFFF99"/>
                </a:solidFill>
              </a:rPr>
              <a:t>1</a:t>
            </a:r>
            <a:r>
              <a:rPr lang="en-US" sz="2000" u="none" dirty="0">
                <a:solidFill>
                  <a:srgbClr val="FFFF99"/>
                </a:solidFill>
              </a:rPr>
              <a:t>. </a:t>
            </a:r>
            <a:r>
              <a:rPr lang="en-US" sz="2000" u="none" dirty="0" err="1">
                <a:solidFill>
                  <a:srgbClr val="FFFF99"/>
                </a:solidFill>
              </a:rPr>
              <a:t>Medullary</a:t>
            </a:r>
            <a:r>
              <a:rPr lang="en-US" sz="2000" u="none" dirty="0">
                <a:solidFill>
                  <a:srgbClr val="FFFF99"/>
                </a:solidFill>
              </a:rPr>
              <a:t>  CHS</a:t>
            </a:r>
          </a:p>
          <a:p>
            <a:pPr>
              <a:spcBef>
                <a:spcPct val="20000"/>
              </a:spcBef>
            </a:pPr>
            <a:r>
              <a:rPr lang="en-US" sz="2000" u="none" dirty="0" smtClean="0">
                <a:solidFill>
                  <a:srgbClr val="FFFF99"/>
                </a:solidFill>
              </a:rPr>
              <a:t>2</a:t>
            </a:r>
            <a:r>
              <a:rPr lang="en-US" sz="2000" u="none" dirty="0">
                <a:solidFill>
                  <a:srgbClr val="FFFF99"/>
                </a:solidFill>
              </a:rPr>
              <a:t>. Clear cell CHS</a:t>
            </a:r>
          </a:p>
          <a:p>
            <a:pPr>
              <a:spcBef>
                <a:spcPct val="20000"/>
              </a:spcBef>
            </a:pPr>
            <a:r>
              <a:rPr lang="en-US" sz="2000" u="none" dirty="0" smtClean="0">
                <a:solidFill>
                  <a:srgbClr val="FFFF99"/>
                </a:solidFill>
              </a:rPr>
              <a:t>3</a:t>
            </a:r>
            <a:r>
              <a:rPr lang="en-US" sz="2000" u="none" dirty="0">
                <a:solidFill>
                  <a:srgbClr val="FFFF99"/>
                </a:solidFill>
              </a:rPr>
              <a:t>. CHS arising in a patient with </a:t>
            </a:r>
            <a:r>
              <a:rPr lang="en-US" sz="2000" u="none" dirty="0" err="1">
                <a:solidFill>
                  <a:srgbClr val="FFFF99"/>
                </a:solidFill>
              </a:rPr>
              <a:t>Ollier’s</a:t>
            </a:r>
            <a:r>
              <a:rPr lang="en-US" sz="2000" u="none" dirty="0">
                <a:solidFill>
                  <a:srgbClr val="FFFF99"/>
                </a:solidFill>
              </a:rPr>
              <a:t> disease</a:t>
            </a:r>
          </a:p>
          <a:p>
            <a:pPr>
              <a:spcBef>
                <a:spcPct val="20000"/>
              </a:spcBef>
            </a:pPr>
            <a:r>
              <a:rPr lang="en-US" sz="2000" u="none" dirty="0" smtClean="0">
                <a:solidFill>
                  <a:srgbClr val="FFFF99"/>
                </a:solidFill>
              </a:rPr>
              <a:t>4</a:t>
            </a:r>
            <a:r>
              <a:rPr lang="en-US" sz="2000" u="none" dirty="0">
                <a:solidFill>
                  <a:srgbClr val="FFFF99"/>
                </a:solidFill>
              </a:rPr>
              <a:t>. CHS arising in a patient with  </a:t>
            </a:r>
            <a:r>
              <a:rPr lang="en-US" sz="2000" u="none" dirty="0" err="1">
                <a:solidFill>
                  <a:srgbClr val="FFFF99"/>
                </a:solidFill>
              </a:rPr>
              <a:t>Mafucci’s</a:t>
            </a:r>
            <a:r>
              <a:rPr lang="en-US" sz="2000" u="none" dirty="0">
                <a:solidFill>
                  <a:srgbClr val="FFFF99"/>
                </a:solidFill>
              </a:rPr>
              <a:t>  </a:t>
            </a:r>
            <a:r>
              <a:rPr lang="hu-HU" sz="2000" u="none" dirty="0" smtClean="0">
                <a:solidFill>
                  <a:srgbClr val="FFFF99"/>
                </a:solidFill>
              </a:rPr>
              <a:t>	</a:t>
            </a:r>
            <a:r>
              <a:rPr lang="en-US" sz="2000" u="none" dirty="0" smtClean="0">
                <a:solidFill>
                  <a:srgbClr val="FFFF99"/>
                </a:solidFill>
              </a:rPr>
              <a:t>syndrome</a:t>
            </a:r>
            <a:r>
              <a:rPr lang="en-US" sz="2000" u="none" dirty="0">
                <a:solidFill>
                  <a:srgbClr val="FFFF99"/>
                </a:solidFill>
              </a:rPr>
              <a:t>	</a:t>
            </a:r>
          </a:p>
          <a:p>
            <a:pPr>
              <a:spcBef>
                <a:spcPct val="20000"/>
              </a:spcBef>
            </a:pPr>
            <a:r>
              <a:rPr lang="en-US" sz="2000" u="none" dirty="0" smtClean="0">
                <a:solidFill>
                  <a:srgbClr val="FFFF99"/>
                </a:solidFill>
              </a:rPr>
              <a:t>5</a:t>
            </a:r>
            <a:r>
              <a:rPr lang="en-US" sz="2000" u="none" dirty="0">
                <a:solidFill>
                  <a:srgbClr val="FFFF99"/>
                </a:solidFill>
              </a:rPr>
              <a:t>. Dedifferentiated CHS</a:t>
            </a:r>
          </a:p>
          <a:p>
            <a:pPr>
              <a:spcBef>
                <a:spcPct val="20000"/>
              </a:spcBef>
            </a:pPr>
            <a:r>
              <a:rPr lang="en-US" sz="2000" u="none" dirty="0" smtClean="0">
                <a:solidFill>
                  <a:srgbClr val="FFFF99"/>
                </a:solidFill>
              </a:rPr>
              <a:t>6</a:t>
            </a:r>
            <a:r>
              <a:rPr lang="en-US" sz="2000" u="none" dirty="0">
                <a:solidFill>
                  <a:srgbClr val="FFFF99"/>
                </a:solidFill>
              </a:rPr>
              <a:t>. </a:t>
            </a:r>
            <a:r>
              <a:rPr lang="en-US" sz="2000" u="none" dirty="0" err="1">
                <a:solidFill>
                  <a:srgbClr val="FFFF99"/>
                </a:solidFill>
              </a:rPr>
              <a:t>Mesenchymal</a:t>
            </a:r>
            <a:r>
              <a:rPr lang="en-US" sz="2000" u="none" dirty="0">
                <a:solidFill>
                  <a:srgbClr val="FFFF99"/>
                </a:solidFill>
              </a:rPr>
              <a:t> CHS.		</a:t>
            </a:r>
          </a:p>
        </p:txBody>
      </p:sp>
      <p:pic>
        <p:nvPicPr>
          <p:cNvPr id="37894" name="Picture 9" descr="1025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29263" y="1600200"/>
            <a:ext cx="3309937" cy="4114800"/>
          </a:xfrm>
          <a:prstGeom prst="rect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7" name="Rögzített hang">
            <a:hlinkClick r:id="" action="ppaction://media"/>
          </p:cNvPr>
          <p:cNvPicPr>
            <a:picLocks noRot="1" noChangeAspect="1"/>
          </p:cNvPicPr>
          <p:nvPr>
            <a:wavAudioFile r:embed="rId1" name="Rögzített hang"/>
          </p:nvPr>
        </p:nvPicPr>
        <p:blipFill>
          <a:blip r:embed="rId4"/>
          <a:stretch>
            <a:fillRect/>
          </a:stretch>
        </p:blipFill>
        <p:spPr>
          <a:xfrm>
            <a:off x="214282" y="6357958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71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 Box 2"/>
          <p:cNvSpPr txBox="1">
            <a:spLocks noChangeArrowheads="1"/>
          </p:cNvSpPr>
          <p:nvPr/>
        </p:nvSpPr>
        <p:spPr bwMode="auto">
          <a:xfrm>
            <a:off x="609600" y="4786313"/>
            <a:ext cx="304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2400" u="none">
                <a:solidFill>
                  <a:srgbClr val="FFFF99"/>
                </a:solidFill>
              </a:rPr>
              <a:t>High-Grade Malignant</a:t>
            </a:r>
            <a:endParaRPr lang="en-US" sz="1800" u="none"/>
          </a:p>
        </p:txBody>
      </p:sp>
      <p:sp>
        <p:nvSpPr>
          <p:cNvPr id="38915" name="Text Box 4"/>
          <p:cNvSpPr txBox="1">
            <a:spLocks noChangeArrowheads="1"/>
          </p:cNvSpPr>
          <p:nvPr/>
        </p:nvSpPr>
        <p:spPr bwMode="auto">
          <a:xfrm>
            <a:off x="5715000" y="6553200"/>
            <a:ext cx="3429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u="none">
                <a:solidFill>
                  <a:schemeClr val="folHlink"/>
                </a:solidFill>
              </a:rPr>
              <a:t>Tumors and Tumor-Like Lesions of Bones</a:t>
            </a:r>
            <a:endParaRPr lang="en-US" sz="1600" u="none">
              <a:solidFill>
                <a:schemeClr val="folHlink"/>
              </a:solidFill>
            </a:endParaRPr>
          </a:p>
        </p:txBody>
      </p:sp>
      <p:sp>
        <p:nvSpPr>
          <p:cNvPr id="38916" name="Text Box 5"/>
          <p:cNvSpPr txBox="1">
            <a:spLocks noChangeArrowheads="1"/>
          </p:cNvSpPr>
          <p:nvPr/>
        </p:nvSpPr>
        <p:spPr bwMode="auto">
          <a:xfrm>
            <a:off x="5486400" y="1643063"/>
            <a:ext cx="3124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2400" u="none" dirty="0" err="1">
                <a:solidFill>
                  <a:srgbClr val="FFFF99"/>
                </a:solidFill>
              </a:rPr>
              <a:t>Low-Grade</a:t>
            </a:r>
            <a:r>
              <a:rPr lang="hu-HU" sz="2400" u="none" dirty="0">
                <a:solidFill>
                  <a:srgbClr val="FFFF99"/>
                </a:solidFill>
              </a:rPr>
              <a:t> </a:t>
            </a:r>
            <a:r>
              <a:rPr lang="hu-HU" sz="2000" u="none" dirty="0" err="1">
                <a:solidFill>
                  <a:srgbClr val="FFFF99"/>
                </a:solidFill>
              </a:rPr>
              <a:t>Malignant</a:t>
            </a:r>
            <a:r>
              <a:rPr lang="hu-HU" sz="2400" u="none" dirty="0">
                <a:solidFill>
                  <a:srgbClr val="FFFF99"/>
                </a:solidFill>
              </a:rPr>
              <a:t>	</a:t>
            </a:r>
            <a:endParaRPr lang="en-US" sz="1800" u="none" dirty="0"/>
          </a:p>
        </p:txBody>
      </p:sp>
      <p:pic>
        <p:nvPicPr>
          <p:cNvPr id="38917" name="Picture 6" descr="1025I_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0525" y="762000"/>
            <a:ext cx="4562475" cy="2986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8" name="Picture 7" descr="1025I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48125" y="3468688"/>
            <a:ext cx="4714875" cy="30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9" name="Text Box 8"/>
          <p:cNvSpPr txBox="1">
            <a:spLocks noChangeArrowheads="1"/>
          </p:cNvSpPr>
          <p:nvPr/>
        </p:nvSpPr>
        <p:spPr bwMode="auto">
          <a:xfrm>
            <a:off x="381000" y="76200"/>
            <a:ext cx="7010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>
                <a:solidFill>
                  <a:srgbClr val="FF7C80"/>
                </a:solidFill>
              </a:rPr>
              <a:t>Cartilage Forming Tumors - CHONDROSARCOMA</a:t>
            </a:r>
          </a:p>
        </p:txBody>
      </p:sp>
      <p:sp>
        <p:nvSpPr>
          <p:cNvPr id="38920" name="Text Box 9"/>
          <p:cNvSpPr txBox="1">
            <a:spLocks noChangeArrowheads="1"/>
          </p:cNvSpPr>
          <p:nvPr/>
        </p:nvSpPr>
        <p:spPr bwMode="auto">
          <a:xfrm>
            <a:off x="7315200" y="228600"/>
            <a:ext cx="1524000" cy="457200"/>
          </a:xfrm>
          <a:prstGeom prst="rect">
            <a:avLst/>
          </a:prstGeom>
          <a:solidFill>
            <a:srgbClr val="D800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u="none" dirty="0">
                <a:solidFill>
                  <a:srgbClr val="FFFF99"/>
                </a:solidFill>
              </a:rPr>
              <a:t>Malignant</a:t>
            </a:r>
          </a:p>
        </p:txBody>
      </p:sp>
      <p:sp>
        <p:nvSpPr>
          <p:cNvPr id="38921" name="Szövegdoboz 8"/>
          <p:cNvSpPr txBox="1">
            <a:spLocks noChangeArrowheads="1"/>
          </p:cNvSpPr>
          <p:nvPr/>
        </p:nvSpPr>
        <p:spPr bwMode="auto">
          <a:xfrm>
            <a:off x="5500688" y="2357438"/>
            <a:ext cx="321468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sz="1800" u="none">
                <a:solidFill>
                  <a:srgbClr val="FFFF00"/>
                </a:solidFill>
              </a:rPr>
              <a:t>Survival rate after surgery – 95%</a:t>
            </a:r>
          </a:p>
        </p:txBody>
      </p:sp>
      <p:sp>
        <p:nvSpPr>
          <p:cNvPr id="38922" name="Szövegdoboz 9"/>
          <p:cNvSpPr txBox="1">
            <a:spLocks noChangeArrowheads="1"/>
          </p:cNvSpPr>
          <p:nvPr/>
        </p:nvSpPr>
        <p:spPr bwMode="auto">
          <a:xfrm>
            <a:off x="642938" y="5507038"/>
            <a:ext cx="321468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sz="1800" u="none">
                <a:solidFill>
                  <a:srgbClr val="FFFF00"/>
                </a:solidFill>
              </a:rPr>
              <a:t>Survival rate after surgery – 10%</a:t>
            </a:r>
          </a:p>
        </p:txBody>
      </p:sp>
      <p:pic>
        <p:nvPicPr>
          <p:cNvPr id="11" name="Rögzített hang">
            <a:hlinkClick r:id="" action="ppaction://media"/>
          </p:cNvPr>
          <p:cNvPicPr>
            <a:picLocks noRot="1" noChangeAspect="1"/>
          </p:cNvPicPr>
          <p:nvPr>
            <a:wavAudioFile r:embed="rId1" name="Rögzített hang"/>
          </p:nvPr>
        </p:nvPicPr>
        <p:blipFill>
          <a:blip r:embed="rId5"/>
          <a:stretch>
            <a:fillRect/>
          </a:stretch>
        </p:blipFill>
        <p:spPr>
          <a:xfrm>
            <a:off x="214282" y="628652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11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ext Box 3"/>
          <p:cNvSpPr txBox="1">
            <a:spLocks noChangeArrowheads="1"/>
          </p:cNvSpPr>
          <p:nvPr/>
        </p:nvSpPr>
        <p:spPr bwMode="auto">
          <a:xfrm>
            <a:off x="609600" y="6096000"/>
            <a:ext cx="838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u="none">
                <a:solidFill>
                  <a:srgbClr val="FFFF99"/>
                </a:solidFill>
              </a:rPr>
              <a:t>Limb Saving Surgery:  Resection + Massive Bone-Allograft Impl.</a:t>
            </a:r>
            <a:endParaRPr lang="en-US" sz="2400" u="none"/>
          </a:p>
        </p:txBody>
      </p:sp>
      <p:pic>
        <p:nvPicPr>
          <p:cNvPr id="39939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65250" y="939800"/>
            <a:ext cx="2382838" cy="264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0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95400" y="3733800"/>
            <a:ext cx="2438400" cy="2405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1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24400" y="857250"/>
            <a:ext cx="3908425" cy="501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2" name="Text Box 7"/>
          <p:cNvSpPr txBox="1">
            <a:spLocks noChangeArrowheads="1"/>
          </p:cNvSpPr>
          <p:nvPr/>
        </p:nvSpPr>
        <p:spPr bwMode="auto">
          <a:xfrm>
            <a:off x="381000" y="76200"/>
            <a:ext cx="7010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>
                <a:solidFill>
                  <a:srgbClr val="FF7C80"/>
                </a:solidFill>
              </a:rPr>
              <a:t>Cartilage Forming Tumors - CHONDROSARCOMA</a:t>
            </a:r>
          </a:p>
        </p:txBody>
      </p:sp>
      <p:sp>
        <p:nvSpPr>
          <p:cNvPr id="39943" name="Text Box 8"/>
          <p:cNvSpPr txBox="1">
            <a:spLocks noChangeArrowheads="1"/>
          </p:cNvSpPr>
          <p:nvPr/>
        </p:nvSpPr>
        <p:spPr bwMode="auto">
          <a:xfrm>
            <a:off x="7315200" y="228600"/>
            <a:ext cx="1524000" cy="457200"/>
          </a:xfrm>
          <a:prstGeom prst="rect">
            <a:avLst/>
          </a:prstGeom>
          <a:solidFill>
            <a:srgbClr val="D800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u="none" dirty="0">
                <a:solidFill>
                  <a:srgbClr val="FFFF99"/>
                </a:solidFill>
              </a:rPr>
              <a:t>Malignant</a:t>
            </a:r>
          </a:p>
        </p:txBody>
      </p:sp>
      <p:sp>
        <p:nvSpPr>
          <p:cNvPr id="8" name="Ellipszis 7"/>
          <p:cNvSpPr/>
          <p:nvPr/>
        </p:nvSpPr>
        <p:spPr bwMode="auto">
          <a:xfrm>
            <a:off x="2500298" y="1500174"/>
            <a:ext cx="928694" cy="1143008"/>
          </a:xfrm>
          <a:prstGeom prst="ellipse">
            <a:avLst/>
          </a:prstGeom>
          <a:noFill/>
          <a:ln w="12700" cap="flat" cmpd="sng" algn="ctr">
            <a:solidFill>
              <a:srgbClr val="FFFF99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u-HU" sz="2800" b="0" i="0" u="sng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-18"/>
            </a:endParaRPr>
          </a:p>
        </p:txBody>
      </p:sp>
      <p:pic>
        <p:nvPicPr>
          <p:cNvPr id="9" name="Rögzített hang">
            <a:hlinkClick r:id="" action="ppaction://media"/>
          </p:cNvPr>
          <p:cNvPicPr>
            <a:picLocks noRot="1" noChangeAspect="1"/>
          </p:cNvPicPr>
          <p:nvPr>
            <a:wavAudioFile r:embed="rId1" name="Rögzített hang"/>
          </p:nvPr>
        </p:nvPicPr>
        <p:blipFill>
          <a:blip r:embed="rId6"/>
          <a:stretch>
            <a:fillRect/>
          </a:stretch>
        </p:blipFill>
        <p:spPr>
          <a:xfrm>
            <a:off x="214282" y="6357958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52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857250"/>
            <a:ext cx="2138363" cy="4648200"/>
          </a:xfrm>
          <a:prstGeom prst="rect">
            <a:avLst/>
          </a:prstGeom>
          <a:noFill/>
          <a:ln w="38100">
            <a:solidFill>
              <a:srgbClr val="808080"/>
            </a:solidFill>
            <a:miter lim="800000"/>
            <a:headEnd/>
            <a:tailEnd/>
          </a:ln>
        </p:spPr>
      </p:pic>
      <p:pic>
        <p:nvPicPr>
          <p:cNvPr id="40963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32100" y="857250"/>
            <a:ext cx="1968500" cy="4648200"/>
          </a:xfrm>
          <a:prstGeom prst="rect">
            <a:avLst/>
          </a:prstGeom>
          <a:noFill/>
          <a:ln w="38100">
            <a:solidFill>
              <a:srgbClr val="808080"/>
            </a:solidFill>
            <a:miter lim="800000"/>
            <a:headEnd/>
            <a:tailEnd/>
          </a:ln>
        </p:spPr>
      </p:pic>
      <p:pic>
        <p:nvPicPr>
          <p:cNvPr id="40964" name="Picture 7"/>
          <p:cNvPicPr>
            <a:picLocks noChangeAspect="1" noChangeArrowheads="1"/>
          </p:cNvPicPr>
          <p:nvPr/>
        </p:nvPicPr>
        <p:blipFill>
          <a:blip r:embed="rId5" cstate="print">
            <a:lum bright="6000" contrast="6000"/>
          </a:blip>
          <a:srcRect/>
          <a:stretch>
            <a:fillRect/>
          </a:stretch>
        </p:blipFill>
        <p:spPr bwMode="auto">
          <a:xfrm>
            <a:off x="5181600" y="838200"/>
            <a:ext cx="3425825" cy="5334000"/>
          </a:xfrm>
          <a:prstGeom prst="rect">
            <a:avLst/>
          </a:prstGeom>
          <a:noFill/>
          <a:ln w="28575">
            <a:solidFill>
              <a:srgbClr val="808080"/>
            </a:solidFill>
            <a:miter lim="800000"/>
            <a:headEnd/>
            <a:tailEnd/>
          </a:ln>
        </p:spPr>
      </p:pic>
      <p:sp>
        <p:nvSpPr>
          <p:cNvPr id="40965" name="Text Box 8"/>
          <p:cNvSpPr txBox="1">
            <a:spLocks noChangeArrowheads="1"/>
          </p:cNvSpPr>
          <p:nvPr/>
        </p:nvSpPr>
        <p:spPr bwMode="auto">
          <a:xfrm>
            <a:off x="381000" y="76200"/>
            <a:ext cx="7010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>
                <a:solidFill>
                  <a:srgbClr val="FF7C80"/>
                </a:solidFill>
              </a:rPr>
              <a:t>Cartilage Forming Tumors - CHONDROSARCOMA</a:t>
            </a:r>
          </a:p>
        </p:txBody>
      </p:sp>
      <p:sp>
        <p:nvSpPr>
          <p:cNvPr id="40966" name="Text Box 9"/>
          <p:cNvSpPr txBox="1">
            <a:spLocks noChangeArrowheads="1"/>
          </p:cNvSpPr>
          <p:nvPr/>
        </p:nvSpPr>
        <p:spPr bwMode="auto">
          <a:xfrm>
            <a:off x="7315200" y="228600"/>
            <a:ext cx="1524000" cy="457200"/>
          </a:xfrm>
          <a:prstGeom prst="rect">
            <a:avLst/>
          </a:prstGeom>
          <a:solidFill>
            <a:srgbClr val="D800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u="none" dirty="0">
                <a:solidFill>
                  <a:srgbClr val="FFFF99"/>
                </a:solidFill>
              </a:rPr>
              <a:t>Malignant</a:t>
            </a:r>
          </a:p>
        </p:txBody>
      </p:sp>
      <p:sp>
        <p:nvSpPr>
          <p:cNvPr id="40967" name="Text Box 10"/>
          <p:cNvSpPr txBox="1">
            <a:spLocks noChangeArrowheads="1"/>
          </p:cNvSpPr>
          <p:nvPr/>
        </p:nvSpPr>
        <p:spPr bwMode="auto">
          <a:xfrm>
            <a:off x="609600" y="6186488"/>
            <a:ext cx="838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u="none" dirty="0">
                <a:solidFill>
                  <a:srgbClr val="FFFF99"/>
                </a:solidFill>
              </a:rPr>
              <a:t>Limb Saving Surgery:  Resection + Massive Bone-Allograft </a:t>
            </a:r>
            <a:r>
              <a:rPr lang="en-US" sz="2400" u="none" dirty="0" err="1">
                <a:solidFill>
                  <a:srgbClr val="FFFF99"/>
                </a:solidFill>
              </a:rPr>
              <a:t>Impl</a:t>
            </a:r>
            <a:r>
              <a:rPr lang="en-US" sz="2400" u="none" dirty="0">
                <a:solidFill>
                  <a:srgbClr val="FFFF99"/>
                </a:solidFill>
              </a:rPr>
              <a:t>.</a:t>
            </a:r>
            <a:endParaRPr lang="en-US" sz="2400" u="none" dirty="0"/>
          </a:p>
        </p:txBody>
      </p:sp>
      <p:sp>
        <p:nvSpPr>
          <p:cNvPr id="40968" name="Text Box 11"/>
          <p:cNvSpPr txBox="1">
            <a:spLocks noChangeArrowheads="1"/>
          </p:cNvSpPr>
          <p:nvPr/>
        </p:nvSpPr>
        <p:spPr bwMode="auto">
          <a:xfrm>
            <a:off x="7315200" y="5241925"/>
            <a:ext cx="9144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2000" u="none">
                <a:solidFill>
                  <a:srgbClr val="FFFF99"/>
                </a:solidFill>
              </a:rPr>
              <a:t>15 </a:t>
            </a:r>
            <a:r>
              <a:rPr lang="en-US" sz="2000" u="none">
                <a:solidFill>
                  <a:srgbClr val="FFFF99"/>
                </a:solidFill>
              </a:rPr>
              <a:t>yrs. postop</a:t>
            </a:r>
          </a:p>
        </p:txBody>
      </p:sp>
      <p:sp>
        <p:nvSpPr>
          <p:cNvPr id="40969" name="Szövegdoboz 8"/>
          <p:cNvSpPr txBox="1">
            <a:spLocks noChangeArrowheads="1"/>
          </p:cNvSpPr>
          <p:nvPr/>
        </p:nvSpPr>
        <p:spPr bwMode="auto">
          <a:xfrm>
            <a:off x="571500" y="5507038"/>
            <a:ext cx="4214813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sz="1800" u="none">
                <a:solidFill>
                  <a:srgbClr val="FFFF00"/>
                </a:solidFill>
              </a:rPr>
              <a:t>Arthrotic changes in the lateral compartment after 15 years</a:t>
            </a:r>
          </a:p>
        </p:txBody>
      </p:sp>
      <p:pic>
        <p:nvPicPr>
          <p:cNvPr id="10" name="Rögzített hang">
            <a:hlinkClick r:id="" action="ppaction://media"/>
          </p:cNvPr>
          <p:cNvPicPr>
            <a:picLocks noRot="1" noChangeAspect="1"/>
          </p:cNvPicPr>
          <p:nvPr>
            <a:wavAudioFile r:embed="rId1" name="Rögzített hang"/>
          </p:nvPr>
        </p:nvPicPr>
        <p:blipFill>
          <a:blip r:embed="rId6"/>
          <a:stretch>
            <a:fillRect/>
          </a:stretch>
        </p:blipFill>
        <p:spPr>
          <a:xfrm>
            <a:off x="214282" y="628652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15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ext Box 3"/>
          <p:cNvSpPr txBox="1">
            <a:spLocks noChangeArrowheads="1"/>
          </p:cNvSpPr>
          <p:nvPr/>
        </p:nvSpPr>
        <p:spPr bwMode="auto">
          <a:xfrm>
            <a:off x="2209800" y="76200"/>
            <a:ext cx="4724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hu-HU" sz="2400">
                <a:solidFill>
                  <a:srgbClr val="FF7C80"/>
                </a:solidFill>
                <a:latin typeface="Arial" pitchFamily="34" charset="0"/>
                <a:cs typeface="Arial" pitchFamily="34" charset="0"/>
              </a:rPr>
              <a:t>GIANT-CELL TUMOR OF BONE</a:t>
            </a:r>
          </a:p>
        </p:txBody>
      </p:sp>
      <p:sp>
        <p:nvSpPr>
          <p:cNvPr id="68611" name="Text Box 4"/>
          <p:cNvSpPr txBox="1">
            <a:spLocks noChangeArrowheads="1"/>
          </p:cNvSpPr>
          <p:nvPr/>
        </p:nvSpPr>
        <p:spPr bwMode="auto">
          <a:xfrm>
            <a:off x="5715000" y="6553200"/>
            <a:ext cx="3429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hu-HU" sz="1400" u="none">
                <a:solidFill>
                  <a:schemeClr val="folHlink"/>
                </a:solidFill>
              </a:rPr>
              <a:t>Tumors and Tumor-Like Lesions of Bones</a:t>
            </a:r>
            <a:endParaRPr lang="en-US" altLang="hu-HU" sz="1600" u="none">
              <a:solidFill>
                <a:schemeClr val="folHlink"/>
              </a:solidFill>
            </a:endParaRPr>
          </a:p>
        </p:txBody>
      </p:sp>
      <p:sp>
        <p:nvSpPr>
          <p:cNvPr id="68612" name="Rectangle 5"/>
          <p:cNvSpPr>
            <a:spLocks noChangeArrowheads="1"/>
          </p:cNvSpPr>
          <p:nvPr/>
        </p:nvSpPr>
        <p:spPr bwMode="auto">
          <a:xfrm>
            <a:off x="385936" y="764704"/>
            <a:ext cx="5050160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hu-HU" altLang="hu-HU" sz="2000" u="none" dirty="0" smtClean="0">
                <a:solidFill>
                  <a:srgbClr val="FFFF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hu-HU" sz="2000" u="none" dirty="0" smtClean="0">
                <a:solidFill>
                  <a:srgbClr val="FFFF99"/>
                </a:solidFill>
                <a:latin typeface="Arial" pitchFamily="34" charset="0"/>
                <a:cs typeface="Arial" pitchFamily="34" charset="0"/>
              </a:rPr>
              <a:t>GCT </a:t>
            </a:r>
            <a:r>
              <a:rPr lang="en-US" altLang="hu-HU" sz="2000" u="none" dirty="0">
                <a:solidFill>
                  <a:srgbClr val="FFFF99"/>
                </a:solidFill>
                <a:latin typeface="Arial" pitchFamily="34" charset="0"/>
                <a:cs typeface="Arial" pitchFamily="34" charset="0"/>
              </a:rPr>
              <a:t>is benign but locally aggressive bone tumor.</a:t>
            </a:r>
          </a:p>
          <a:p>
            <a:r>
              <a:rPr lang="hu-HU" altLang="hu-HU" sz="2000" u="none" dirty="0" smtClean="0">
                <a:solidFill>
                  <a:srgbClr val="FFFF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hu-HU" sz="2000" u="none" dirty="0" smtClean="0">
                <a:solidFill>
                  <a:srgbClr val="FFFF99"/>
                </a:solidFill>
                <a:latin typeface="Arial" pitchFamily="34" charset="0"/>
                <a:cs typeface="Arial" pitchFamily="34" charset="0"/>
              </a:rPr>
              <a:t>GCT </a:t>
            </a:r>
            <a:r>
              <a:rPr lang="en-US" altLang="hu-HU" sz="2000" u="none" dirty="0">
                <a:solidFill>
                  <a:srgbClr val="FFFF99"/>
                </a:solidFill>
                <a:latin typeface="Arial" pitchFamily="34" charset="0"/>
                <a:cs typeface="Arial" pitchFamily="34" charset="0"/>
              </a:rPr>
              <a:t>effects usually the meta-</a:t>
            </a:r>
            <a:r>
              <a:rPr lang="en-US" altLang="hu-HU" sz="2000" u="none" dirty="0" err="1">
                <a:solidFill>
                  <a:srgbClr val="FFFF99"/>
                </a:solidFill>
                <a:latin typeface="Arial" pitchFamily="34" charset="0"/>
                <a:cs typeface="Arial" pitchFamily="34" charset="0"/>
              </a:rPr>
              <a:t>epiphys</a:t>
            </a:r>
            <a:r>
              <a:rPr lang="en-US" altLang="hu-HU" sz="2000" u="none" dirty="0">
                <a:solidFill>
                  <a:srgbClr val="FFFF99"/>
                </a:solidFill>
                <a:latin typeface="Arial" pitchFamily="34" charset="0"/>
                <a:cs typeface="Arial" pitchFamily="34" charset="0"/>
              </a:rPr>
              <a:t>. portions of long bones (about 90% of cases). </a:t>
            </a:r>
            <a:endParaRPr lang="hu-HU" altLang="hu-HU" sz="2000" u="none" dirty="0" smtClean="0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  <a:p>
            <a:r>
              <a:rPr lang="hu-HU" altLang="hu-HU" sz="2000" u="none" dirty="0" smtClean="0">
                <a:solidFill>
                  <a:srgbClr val="FFFF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hu-HU" sz="2000" u="none" dirty="0" smtClean="0">
                <a:solidFill>
                  <a:srgbClr val="FFFF99"/>
                </a:solidFill>
                <a:latin typeface="Arial" pitchFamily="34" charset="0"/>
                <a:cs typeface="Arial" pitchFamily="34" charset="0"/>
              </a:rPr>
              <a:t>More </a:t>
            </a:r>
            <a:r>
              <a:rPr lang="en-US" altLang="hu-HU" sz="2000" u="none" dirty="0">
                <a:solidFill>
                  <a:srgbClr val="FFFF99"/>
                </a:solidFill>
                <a:latin typeface="Arial" pitchFamily="34" charset="0"/>
                <a:cs typeface="Arial" pitchFamily="34" charset="0"/>
              </a:rPr>
              <a:t>than 50% - knee area</a:t>
            </a:r>
          </a:p>
          <a:p>
            <a:r>
              <a:rPr lang="hu-HU" altLang="hu-HU" sz="2000" u="none" dirty="0" smtClean="0">
                <a:solidFill>
                  <a:srgbClr val="FFFF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hu-HU" sz="2000" u="none" dirty="0" smtClean="0">
                <a:solidFill>
                  <a:srgbClr val="FFFF99"/>
                </a:solidFill>
                <a:latin typeface="Arial" pitchFamily="34" charset="0"/>
                <a:cs typeface="Arial" pitchFamily="34" charset="0"/>
              </a:rPr>
              <a:t>Peak </a:t>
            </a:r>
            <a:r>
              <a:rPr lang="en-US" altLang="hu-HU" sz="2000" u="none" dirty="0">
                <a:solidFill>
                  <a:srgbClr val="FFFF99"/>
                </a:solidFill>
                <a:latin typeface="Arial" pitchFamily="34" charset="0"/>
                <a:cs typeface="Arial" pitchFamily="34" charset="0"/>
              </a:rPr>
              <a:t>age incidence :  the third decade of life.</a:t>
            </a:r>
          </a:p>
          <a:p>
            <a:r>
              <a:rPr lang="hu-HU" altLang="hu-HU" sz="2000" u="none" dirty="0" smtClean="0">
                <a:solidFill>
                  <a:srgbClr val="FFFF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hu-HU" sz="2000" u="none" dirty="0" smtClean="0">
                <a:solidFill>
                  <a:srgbClr val="FFFF99"/>
                </a:solidFill>
                <a:latin typeface="Arial" pitchFamily="34" charset="0"/>
                <a:cs typeface="Arial" pitchFamily="34" charset="0"/>
              </a:rPr>
              <a:t>In </a:t>
            </a:r>
            <a:r>
              <a:rPr lang="hu-HU" altLang="hu-HU" sz="2000" u="none" dirty="0" smtClean="0">
                <a:solidFill>
                  <a:srgbClr val="FFFF99"/>
                </a:solidFill>
                <a:latin typeface="Arial" pitchFamily="34" charset="0"/>
                <a:cs typeface="Arial" pitchFamily="34" charset="0"/>
              </a:rPr>
              <a:t>2-4</a:t>
            </a:r>
            <a:r>
              <a:rPr lang="en-US" altLang="hu-HU" sz="2000" u="none" dirty="0" smtClean="0">
                <a:solidFill>
                  <a:srgbClr val="FFFF99"/>
                </a:solidFill>
                <a:latin typeface="Arial" pitchFamily="34" charset="0"/>
                <a:cs typeface="Arial" pitchFamily="34" charset="0"/>
              </a:rPr>
              <a:t>% </a:t>
            </a:r>
            <a:r>
              <a:rPr lang="en-US" altLang="hu-HU" sz="2000" u="none" dirty="0">
                <a:solidFill>
                  <a:srgbClr val="FFFF99"/>
                </a:solidFill>
                <a:latin typeface="Arial" pitchFamily="34" charset="0"/>
                <a:cs typeface="Arial" pitchFamily="34" charset="0"/>
              </a:rPr>
              <a:t>of CGT can develop “benign” pulmonary metastases.  In </a:t>
            </a:r>
            <a:r>
              <a:rPr lang="hu-HU" altLang="hu-HU" sz="2000" u="none" dirty="0" smtClean="0">
                <a:solidFill>
                  <a:srgbClr val="FFFF99"/>
                </a:solidFill>
                <a:latin typeface="Arial" pitchFamily="34" charset="0"/>
                <a:cs typeface="Arial" pitchFamily="34" charset="0"/>
              </a:rPr>
              <a:t>2-3%</a:t>
            </a:r>
            <a:r>
              <a:rPr lang="en-US" altLang="hu-HU" sz="2000" u="none" dirty="0" smtClean="0">
                <a:solidFill>
                  <a:srgbClr val="FFFF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hu-HU" sz="2000" u="none" dirty="0">
                <a:solidFill>
                  <a:srgbClr val="FFFF99"/>
                </a:solidFill>
                <a:latin typeface="Arial" pitchFamily="34" charset="0"/>
                <a:cs typeface="Arial" pitchFamily="34" charset="0"/>
              </a:rPr>
              <a:t>can occur malignant </a:t>
            </a:r>
            <a:r>
              <a:rPr lang="hu-HU" altLang="hu-HU" sz="2000" u="none" dirty="0" smtClean="0">
                <a:solidFill>
                  <a:srgbClr val="FFFF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hu-HU" sz="2000" u="none" dirty="0" smtClean="0">
                <a:solidFill>
                  <a:srgbClr val="FFFF99"/>
                </a:solidFill>
                <a:latin typeface="Arial" pitchFamily="34" charset="0"/>
                <a:cs typeface="Arial" pitchFamily="34" charset="0"/>
              </a:rPr>
              <a:t>transformation </a:t>
            </a:r>
            <a:r>
              <a:rPr lang="en-US" altLang="hu-HU" sz="2000" u="none" dirty="0">
                <a:solidFill>
                  <a:srgbClr val="FFFF99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en-US" altLang="hu-HU" sz="2000" u="none" dirty="0" err="1">
                <a:solidFill>
                  <a:srgbClr val="FFFF99"/>
                </a:solidFill>
                <a:latin typeface="Arial" pitchFamily="34" charset="0"/>
                <a:cs typeface="Arial" pitchFamily="34" charset="0"/>
              </a:rPr>
              <a:t>osteosarcoma</a:t>
            </a:r>
            <a:r>
              <a:rPr lang="en-US" altLang="hu-HU" sz="2000" u="none" dirty="0">
                <a:solidFill>
                  <a:srgbClr val="FFFF99"/>
                </a:solidFill>
                <a:latin typeface="Arial" pitchFamily="34" charset="0"/>
                <a:cs typeface="Arial" pitchFamily="34" charset="0"/>
              </a:rPr>
              <a:t>).</a:t>
            </a:r>
          </a:p>
          <a:p>
            <a:r>
              <a:rPr lang="hu-HU" altLang="hu-HU" sz="2000" u="none" dirty="0" smtClean="0">
                <a:solidFill>
                  <a:srgbClr val="FFFF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hu-HU" altLang="hu-HU" sz="2000" u="none" dirty="0" err="1" smtClean="0">
                <a:solidFill>
                  <a:srgbClr val="FFFF99"/>
                </a:solidFill>
                <a:latin typeface="Arial" pitchFamily="34" charset="0"/>
                <a:cs typeface="Arial" pitchFamily="34" charset="0"/>
              </a:rPr>
              <a:t>Clinical</a:t>
            </a:r>
            <a:r>
              <a:rPr lang="hu-HU" altLang="hu-HU" sz="2000" u="none" dirty="0" smtClean="0">
                <a:solidFill>
                  <a:srgbClr val="FFFF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hu-HU" altLang="hu-HU" sz="2000" u="none" dirty="0" err="1" smtClean="0">
                <a:solidFill>
                  <a:srgbClr val="FFFF99"/>
                </a:solidFill>
                <a:latin typeface="Arial" pitchFamily="34" charset="0"/>
                <a:cs typeface="Arial" pitchFamily="34" charset="0"/>
              </a:rPr>
              <a:t>symptoms</a:t>
            </a:r>
            <a:r>
              <a:rPr lang="hu-HU" altLang="hu-HU" sz="2000" u="none" dirty="0" smtClean="0">
                <a:solidFill>
                  <a:srgbClr val="FFFF99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en-US" altLang="hu-HU" sz="2000" u="none" dirty="0" smtClean="0">
                <a:solidFill>
                  <a:srgbClr val="FFFF99"/>
                </a:solidFill>
                <a:latin typeface="Arial" pitchFamily="34" charset="0"/>
                <a:cs typeface="Arial" pitchFamily="34" charset="0"/>
              </a:rPr>
              <a:t>Pain</a:t>
            </a:r>
            <a:r>
              <a:rPr lang="en-US" altLang="hu-HU" sz="2000" u="none" dirty="0">
                <a:solidFill>
                  <a:srgbClr val="FFFF99"/>
                </a:solidFill>
                <a:latin typeface="Arial" pitchFamily="34" charset="0"/>
                <a:cs typeface="Arial" pitchFamily="34" charset="0"/>
              </a:rPr>
              <a:t>, swelling, pathologic fracture..</a:t>
            </a:r>
          </a:p>
          <a:p>
            <a:r>
              <a:rPr lang="hu-HU" altLang="hu-HU" sz="2000" u="none" dirty="0" smtClean="0">
                <a:solidFill>
                  <a:srgbClr val="FFFF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hu-HU" sz="2000" u="none" dirty="0" smtClean="0">
                <a:solidFill>
                  <a:srgbClr val="FFFF99"/>
                </a:solidFill>
                <a:latin typeface="Arial" pitchFamily="34" charset="0"/>
                <a:cs typeface="Arial" pitchFamily="34" charset="0"/>
              </a:rPr>
              <a:t>X-ray</a:t>
            </a:r>
            <a:r>
              <a:rPr lang="en-US" altLang="hu-HU" sz="2000" u="none" dirty="0">
                <a:solidFill>
                  <a:srgbClr val="FFFF99"/>
                </a:solidFill>
                <a:latin typeface="Arial" pitchFamily="34" charset="0"/>
                <a:cs typeface="Arial" pitchFamily="34" charset="0"/>
              </a:rPr>
              <a:t>: purely </a:t>
            </a:r>
            <a:r>
              <a:rPr lang="en-US" altLang="hu-HU" sz="2000" u="none" dirty="0" err="1">
                <a:solidFill>
                  <a:srgbClr val="FFFF99"/>
                </a:solidFill>
                <a:latin typeface="Arial" pitchFamily="34" charset="0"/>
                <a:cs typeface="Arial" pitchFamily="34" charset="0"/>
              </a:rPr>
              <a:t>lytic</a:t>
            </a:r>
            <a:r>
              <a:rPr lang="en-US" altLang="hu-HU" sz="2000" u="none" dirty="0">
                <a:solidFill>
                  <a:srgbClr val="FFFF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hu-HU" sz="2000" u="none" dirty="0" err="1">
                <a:solidFill>
                  <a:srgbClr val="FFFF99"/>
                </a:solidFill>
                <a:latin typeface="Arial" pitchFamily="34" charset="0"/>
                <a:cs typeface="Arial" pitchFamily="34" charset="0"/>
              </a:rPr>
              <a:t>laesion</a:t>
            </a:r>
            <a:r>
              <a:rPr lang="en-US" altLang="hu-HU" sz="2000" u="none" dirty="0">
                <a:solidFill>
                  <a:srgbClr val="FFFF99"/>
                </a:solidFill>
                <a:latin typeface="Arial" pitchFamily="34" charset="0"/>
                <a:cs typeface="Arial" pitchFamily="34" charset="0"/>
              </a:rPr>
              <a:t>, no </a:t>
            </a:r>
            <a:r>
              <a:rPr lang="en-US" altLang="hu-HU" sz="2000" u="none" dirty="0" err="1">
                <a:solidFill>
                  <a:srgbClr val="FFFF99"/>
                </a:solidFill>
                <a:latin typeface="Arial" pitchFamily="34" charset="0"/>
                <a:cs typeface="Arial" pitchFamily="34" charset="0"/>
              </a:rPr>
              <a:t>periosteal</a:t>
            </a:r>
            <a:r>
              <a:rPr lang="en-US" altLang="hu-HU" sz="2000" u="none" dirty="0">
                <a:solidFill>
                  <a:srgbClr val="FFFF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hu-HU" sz="2000" u="none" dirty="0" smtClean="0">
                <a:solidFill>
                  <a:srgbClr val="FFFF99"/>
                </a:solidFill>
                <a:latin typeface="Arial" pitchFamily="34" charset="0"/>
                <a:cs typeface="Arial" pitchFamily="34" charset="0"/>
              </a:rPr>
              <a:t>reaction</a:t>
            </a:r>
            <a:endParaRPr lang="hu-HU" altLang="hu-HU" sz="2000" u="none" dirty="0" smtClean="0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  <a:p>
            <a:r>
              <a:rPr lang="hu-HU" altLang="hu-HU" sz="2000" u="none" dirty="0" smtClean="0">
                <a:solidFill>
                  <a:srgbClr val="FFFF99"/>
                </a:solidFill>
                <a:latin typeface="Arial" pitchFamily="34" charset="0"/>
                <a:cs typeface="Arial" pitchFamily="34" charset="0"/>
              </a:rPr>
              <a:t> MRI </a:t>
            </a:r>
            <a:r>
              <a:rPr lang="en-US" sz="2000" u="none" dirty="0" smtClean="0">
                <a:solidFill>
                  <a:srgbClr val="FFFF99"/>
                </a:solidFill>
                <a:latin typeface="Arial" pitchFamily="34" charset="0"/>
                <a:cs typeface="Arial" pitchFamily="34" charset="0"/>
              </a:rPr>
              <a:t>shows clear demarcation on T1 image between fatty marrow and tumor</a:t>
            </a:r>
            <a:endParaRPr lang="en-US" altLang="hu-HU" sz="2000" u="none" dirty="0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8613" name="Picture 6" descr="1067A2"/>
          <p:cNvPicPr>
            <a:picLocks noChangeAspect="1" noChangeArrowheads="1"/>
          </p:cNvPicPr>
          <p:nvPr/>
        </p:nvPicPr>
        <p:blipFill>
          <a:blip r:embed="rId3" cstate="print">
            <a:lum bright="6000" contrast="6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1131" b="5385"/>
          <a:stretch>
            <a:fillRect/>
          </a:stretch>
        </p:blipFill>
        <p:spPr bwMode="auto">
          <a:xfrm>
            <a:off x="5872360" y="620688"/>
            <a:ext cx="2732088" cy="324036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658" name="Picture 2" descr="Képtalálatok a következőre: tibial gct mri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6012160" y="4005064"/>
            <a:ext cx="2519615" cy="2448273"/>
          </a:xfrm>
          <a:prstGeom prst="rect">
            <a:avLst/>
          </a:prstGeom>
          <a:noFill/>
        </p:spPr>
      </p:pic>
      <p:pic>
        <p:nvPicPr>
          <p:cNvPr id="7" name="Rögzített hang">
            <a:hlinkClick r:id="" action="ppaction://media"/>
          </p:cNvPr>
          <p:cNvPicPr>
            <a:picLocks noRot="1" noChangeAspect="1"/>
          </p:cNvPicPr>
          <p:nvPr>
            <a:wavAudioFile r:embed="rId1" name="Rögzített hang"/>
          </p:nvPr>
        </p:nvPicPr>
        <p:blipFill>
          <a:blip r:embed="rId5"/>
          <a:stretch>
            <a:fillRect/>
          </a:stretch>
        </p:blipFill>
        <p:spPr>
          <a:xfrm>
            <a:off x="214282" y="6357958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45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ChangeAspect="1"/>
          </p:cNvGraphicFramePr>
          <p:nvPr/>
        </p:nvGraphicFramePr>
        <p:xfrm>
          <a:off x="4098925" y="2536825"/>
          <a:ext cx="5080000" cy="33559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9635" name="Text Box 3"/>
          <p:cNvSpPr txBox="1">
            <a:spLocks noChangeArrowheads="1"/>
          </p:cNvSpPr>
          <p:nvPr/>
        </p:nvSpPr>
        <p:spPr bwMode="auto">
          <a:xfrm>
            <a:off x="6107113" y="5791200"/>
            <a:ext cx="18176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2400" u="none">
                <a:solidFill>
                  <a:schemeClr val="bg1"/>
                </a:solidFill>
              </a:rPr>
              <a:t>Age in decades</a:t>
            </a:r>
          </a:p>
        </p:txBody>
      </p:sp>
      <p:sp>
        <p:nvSpPr>
          <p:cNvPr id="69636" name="Text Box 4"/>
          <p:cNvSpPr txBox="1">
            <a:spLocks noChangeArrowheads="1"/>
          </p:cNvSpPr>
          <p:nvPr/>
        </p:nvSpPr>
        <p:spPr bwMode="auto">
          <a:xfrm>
            <a:off x="4592638" y="2346325"/>
            <a:ext cx="3524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2000" u="none">
                <a:solidFill>
                  <a:schemeClr val="bg1"/>
                </a:solidFill>
              </a:rPr>
              <a:t>%</a:t>
            </a:r>
          </a:p>
        </p:txBody>
      </p:sp>
      <p:sp>
        <p:nvSpPr>
          <p:cNvPr id="329733" name="Text Box 5"/>
          <p:cNvSpPr txBox="1">
            <a:spLocks noChangeArrowheads="1"/>
          </p:cNvSpPr>
          <p:nvPr/>
        </p:nvSpPr>
        <p:spPr bwMode="auto">
          <a:xfrm>
            <a:off x="2318470" y="260648"/>
            <a:ext cx="4629794" cy="584775"/>
          </a:xfrm>
          <a:prstGeom prst="rect">
            <a:avLst/>
          </a:prstGeom>
          <a:gradFill rotWithShape="0">
            <a:gsLst>
              <a:gs pos="0">
                <a:schemeClr val="accent2">
                  <a:gamma/>
                  <a:shade val="46275"/>
                  <a:invGamma/>
                </a:schemeClr>
              </a:gs>
              <a:gs pos="100000">
                <a:schemeClr val="accent2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hu-HU" sz="3200" u="none" dirty="0">
                <a:solidFill>
                  <a:srgbClr val="FF9966"/>
                </a:solidFill>
                <a:latin typeface="Times New Roman" pitchFamily="18" charset="-18"/>
              </a:rPr>
              <a:t>  </a:t>
            </a:r>
            <a:r>
              <a:rPr lang="hu-HU" sz="3200" u="none" dirty="0" err="1">
                <a:solidFill>
                  <a:srgbClr val="FF9966"/>
                </a:solidFill>
                <a:latin typeface="Times New Roman" pitchFamily="18" charset="-18"/>
              </a:rPr>
              <a:t>Giant</a:t>
            </a:r>
            <a:r>
              <a:rPr lang="hu-HU" sz="3200" u="none" dirty="0">
                <a:solidFill>
                  <a:srgbClr val="FF9966"/>
                </a:solidFill>
                <a:latin typeface="Times New Roman" pitchFamily="18" charset="-18"/>
              </a:rPr>
              <a:t> </a:t>
            </a:r>
            <a:r>
              <a:rPr lang="hu-HU" sz="3200" u="none" dirty="0" err="1">
                <a:solidFill>
                  <a:srgbClr val="FF9966"/>
                </a:solidFill>
                <a:latin typeface="Times New Roman" pitchFamily="18" charset="-18"/>
              </a:rPr>
              <a:t>cell</a:t>
            </a:r>
            <a:r>
              <a:rPr lang="hu-HU" sz="3200" u="none" dirty="0">
                <a:solidFill>
                  <a:srgbClr val="FF9966"/>
                </a:solidFill>
                <a:latin typeface="Times New Roman" pitchFamily="18" charset="-18"/>
              </a:rPr>
              <a:t> </a:t>
            </a:r>
            <a:r>
              <a:rPr lang="hu-HU" sz="3200" u="none" dirty="0" smtClean="0">
                <a:solidFill>
                  <a:srgbClr val="FF9966"/>
                </a:solidFill>
                <a:latin typeface="Times New Roman" pitchFamily="18" charset="-18"/>
              </a:rPr>
              <a:t>tumor of </a:t>
            </a:r>
            <a:r>
              <a:rPr lang="hu-HU" sz="3200" u="none" dirty="0" err="1" smtClean="0">
                <a:solidFill>
                  <a:srgbClr val="FF9966"/>
                </a:solidFill>
                <a:latin typeface="Times New Roman" pitchFamily="18" charset="-18"/>
              </a:rPr>
              <a:t>bone</a:t>
            </a:r>
            <a:r>
              <a:rPr lang="hu-HU" sz="3200" u="none" dirty="0" smtClean="0">
                <a:solidFill>
                  <a:srgbClr val="FF9966"/>
                </a:solidFill>
                <a:latin typeface="Times New Roman" pitchFamily="18" charset="-18"/>
              </a:rPr>
              <a:t>  </a:t>
            </a:r>
            <a:endParaRPr lang="hu-HU" sz="3200" u="none" dirty="0">
              <a:solidFill>
                <a:srgbClr val="FF9966"/>
              </a:solidFill>
              <a:latin typeface="Times New Roman" pitchFamily="18" charset="-18"/>
            </a:endParaRPr>
          </a:p>
        </p:txBody>
      </p:sp>
      <p:sp>
        <p:nvSpPr>
          <p:cNvPr id="69638" name="Text Box 6"/>
          <p:cNvSpPr txBox="1">
            <a:spLocks noChangeArrowheads="1"/>
          </p:cNvSpPr>
          <p:nvPr/>
        </p:nvSpPr>
        <p:spPr bwMode="auto">
          <a:xfrm>
            <a:off x="7326313" y="3260725"/>
            <a:ext cx="100488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2000" u="none">
                <a:solidFill>
                  <a:schemeClr val="bg1"/>
                </a:solidFill>
              </a:rPr>
              <a:t>( n=137 )</a:t>
            </a:r>
          </a:p>
        </p:txBody>
      </p:sp>
      <p:graphicFrame>
        <p:nvGraphicFramePr>
          <p:cNvPr id="69639" name="Object 7"/>
          <p:cNvGraphicFramePr>
            <a:graphicFrameLocks noChangeAspect="1"/>
          </p:cNvGraphicFramePr>
          <p:nvPr/>
        </p:nvGraphicFramePr>
        <p:xfrm>
          <a:off x="377825" y="1143000"/>
          <a:ext cx="3657600" cy="5486400"/>
        </p:xfrm>
        <a:graphic>
          <a:graphicData uri="http://schemas.openxmlformats.org/presentationml/2006/ole">
            <p:oleObj spid="_x0000_s69645" name="Dia" r:id="rId5" imgW="3429000" imgH="5143500" progId="PowerPoint.Slide.8">
              <p:embed/>
            </p:oleObj>
          </a:graphicData>
        </a:graphic>
      </p:graphicFrame>
      <p:pic>
        <p:nvPicPr>
          <p:cNvPr id="8" name="Rögzített hang">
            <a:hlinkClick r:id="" action="ppaction://media"/>
          </p:cNvPr>
          <p:cNvPicPr>
            <a:picLocks noRot="1" noChangeAspect="1"/>
          </p:cNvPicPr>
          <p:nvPr>
            <a:wavAudioFile r:embed="rId2" name="Rögzített hang"/>
          </p:nvPr>
        </p:nvPicPr>
        <p:blipFill>
          <a:blip r:embed="rId6"/>
          <a:stretch>
            <a:fillRect/>
          </a:stretch>
        </p:blipFill>
        <p:spPr>
          <a:xfrm>
            <a:off x="142844" y="6357958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62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322" name="Rectangle 2"/>
          <p:cNvSpPr>
            <a:spLocks noGrp="1" noChangeArrowheads="1"/>
          </p:cNvSpPr>
          <p:nvPr>
            <p:ph type="title"/>
          </p:nvPr>
        </p:nvSpPr>
        <p:spPr>
          <a:xfrm>
            <a:off x="683568" y="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hu-HU" sz="4800" dirty="0" err="1" smtClean="0">
                <a:solidFill>
                  <a:srgbClr val="FF9966"/>
                </a:solidFill>
              </a:rPr>
              <a:t>Chondroblastoma</a:t>
            </a:r>
            <a:endParaRPr lang="hu-HU" dirty="0" smtClean="0">
              <a:solidFill>
                <a:srgbClr val="FF9966"/>
              </a:solidFill>
            </a:endParaRPr>
          </a:p>
        </p:txBody>
      </p:sp>
      <p:sp>
        <p:nvSpPr>
          <p:cNvPr id="3123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44538" y="1360512"/>
            <a:ext cx="7772400" cy="4876800"/>
          </a:xfrm>
        </p:spPr>
        <p:txBody>
          <a:bodyPr/>
          <a:lstStyle/>
          <a:p>
            <a:pPr>
              <a:defRPr/>
            </a:pPr>
            <a:r>
              <a:rPr lang="hu-HU" sz="2800" u="sng" dirty="0" err="1" smtClean="0">
                <a:solidFill>
                  <a:srgbClr val="FFFF00"/>
                </a:solidFill>
              </a:rPr>
              <a:t>Incidence</a:t>
            </a:r>
            <a:r>
              <a:rPr lang="hu-HU" sz="2800" u="sng" dirty="0" smtClean="0">
                <a:solidFill>
                  <a:srgbClr val="FFFF00"/>
                </a:solidFill>
              </a:rPr>
              <a:t>:</a:t>
            </a:r>
            <a:r>
              <a:rPr lang="hu-HU" sz="2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hu-HU" sz="28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rare</a:t>
            </a:r>
            <a:r>
              <a:rPr lang="hu-HU" sz="2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, less </a:t>
            </a:r>
            <a:r>
              <a:rPr lang="hu-HU" sz="28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than</a:t>
            </a:r>
            <a:r>
              <a:rPr lang="hu-HU" sz="2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1% of </a:t>
            </a:r>
            <a:r>
              <a:rPr lang="hu-HU" sz="28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benign</a:t>
            </a:r>
            <a:r>
              <a:rPr lang="hu-HU" sz="2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hu-HU" sz="28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bone</a:t>
            </a:r>
            <a:endParaRPr lang="hu-HU" sz="2800" dirty="0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buFontTx/>
              <a:buNone/>
              <a:defRPr/>
            </a:pPr>
            <a:r>
              <a:rPr lang="hu-HU" sz="2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		</a:t>
            </a:r>
            <a:r>
              <a:rPr lang="hu-HU" sz="28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tumors</a:t>
            </a:r>
            <a:r>
              <a:rPr lang="hu-HU" sz="2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(700 </a:t>
            </a:r>
            <a:r>
              <a:rPr lang="hu-HU" sz="28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cases</a:t>
            </a:r>
            <a:r>
              <a:rPr lang="hu-HU" sz="2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hu-HU" sz="28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published</a:t>
            </a:r>
            <a:r>
              <a:rPr lang="hu-HU" sz="2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hu-HU" sz="28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until</a:t>
            </a:r>
            <a:r>
              <a:rPr lang="hu-HU" sz="2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hu-HU" sz="28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the</a:t>
            </a:r>
            <a:r>
              <a:rPr lang="hu-HU" sz="2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hu-HU" sz="28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eighties</a:t>
            </a:r>
            <a:r>
              <a:rPr lang="hu-HU" sz="2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)</a:t>
            </a:r>
          </a:p>
          <a:p>
            <a:pPr>
              <a:defRPr/>
            </a:pPr>
            <a:r>
              <a:rPr lang="hu-HU" sz="2800" u="sng" dirty="0" err="1" smtClean="0">
                <a:solidFill>
                  <a:srgbClr val="FFFF00"/>
                </a:solidFill>
              </a:rPr>
              <a:t>Characteristics</a:t>
            </a:r>
            <a:r>
              <a:rPr lang="hu-HU" sz="2800" u="sng" dirty="0" smtClean="0">
                <a:solidFill>
                  <a:srgbClr val="FFFF00"/>
                </a:solidFill>
              </a:rPr>
              <a:t>:</a:t>
            </a:r>
          </a:p>
          <a:p>
            <a:pPr>
              <a:buFontTx/>
              <a:buNone/>
              <a:defRPr/>
            </a:pPr>
            <a:r>
              <a:rPr lang="hu-HU" sz="2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		</a:t>
            </a:r>
            <a:r>
              <a:rPr lang="en-US" sz="2800" dirty="0" smtClean="0">
                <a:solidFill>
                  <a:srgbClr val="FFFF00"/>
                </a:solidFill>
              </a:rPr>
              <a:t>M:F = 2:1</a:t>
            </a:r>
            <a:r>
              <a:rPr lang="hu-HU" sz="2800" dirty="0" smtClean="0">
                <a:solidFill>
                  <a:srgbClr val="FFFF00"/>
                </a:solidFill>
              </a:rPr>
              <a:t> </a:t>
            </a:r>
            <a:r>
              <a:rPr lang="hu-HU" sz="2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(</a:t>
            </a:r>
            <a:r>
              <a:rPr lang="hu-HU" sz="28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male</a:t>
            </a:r>
            <a:r>
              <a:rPr lang="hu-HU" sz="2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hu-HU" sz="28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predominance</a:t>
            </a:r>
            <a:r>
              <a:rPr lang="hu-HU" sz="2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)</a:t>
            </a:r>
            <a:endParaRPr lang="en-US" sz="2800" dirty="0" smtClean="0">
              <a:solidFill>
                <a:srgbClr val="FFFF00"/>
              </a:solidFill>
            </a:endParaRPr>
          </a:p>
          <a:p>
            <a:pPr>
              <a:buNone/>
            </a:pPr>
            <a:r>
              <a:rPr lang="hu-HU" sz="2800" dirty="0" smtClean="0">
                <a:solidFill>
                  <a:srgbClr val="FFFF00"/>
                </a:solidFill>
              </a:rPr>
              <a:t>		</a:t>
            </a:r>
            <a:r>
              <a:rPr lang="en-US" sz="2800" dirty="0" smtClean="0">
                <a:solidFill>
                  <a:srgbClr val="FFFF00"/>
                </a:solidFill>
              </a:rPr>
              <a:t>80% of patients under 25 years of age</a:t>
            </a:r>
          </a:p>
          <a:p>
            <a:pPr>
              <a:defRPr/>
            </a:pPr>
            <a:r>
              <a:rPr lang="hu-HU" sz="2800" u="sng" dirty="0" err="1" smtClean="0">
                <a:solidFill>
                  <a:srgbClr val="FFFF00"/>
                </a:solidFill>
              </a:rPr>
              <a:t>Sites</a:t>
            </a:r>
            <a:r>
              <a:rPr lang="hu-HU" sz="2800" u="sng" dirty="0" smtClean="0">
                <a:solidFill>
                  <a:srgbClr val="FFFF00"/>
                </a:solidFill>
              </a:rPr>
              <a:t> of </a:t>
            </a:r>
            <a:r>
              <a:rPr lang="hu-HU" sz="2800" u="sng" dirty="0" err="1" smtClean="0">
                <a:solidFill>
                  <a:srgbClr val="FFFF00"/>
                </a:solidFill>
              </a:rPr>
              <a:t>involvement</a:t>
            </a:r>
            <a:r>
              <a:rPr lang="hu-HU" sz="2800" u="sng" dirty="0" smtClean="0">
                <a:solidFill>
                  <a:srgbClr val="FFFF00"/>
                </a:solidFill>
              </a:rPr>
              <a:t>:</a:t>
            </a:r>
            <a:r>
              <a:rPr lang="hu-HU" sz="2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hu-HU" sz="28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femur</a:t>
            </a:r>
            <a:r>
              <a:rPr lang="hu-HU" sz="2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&gt;</a:t>
            </a:r>
            <a:r>
              <a:rPr lang="hu-HU" sz="28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prox</a:t>
            </a:r>
            <a:r>
              <a:rPr lang="hu-HU" sz="2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. </a:t>
            </a:r>
            <a:r>
              <a:rPr lang="hu-HU" sz="28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tibia</a:t>
            </a:r>
            <a:r>
              <a:rPr lang="hu-HU" sz="2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&gt;</a:t>
            </a:r>
            <a:r>
              <a:rPr lang="hu-HU" sz="28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prox</a:t>
            </a:r>
            <a:r>
              <a:rPr lang="hu-HU" sz="2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.</a:t>
            </a:r>
          </a:p>
          <a:p>
            <a:pPr>
              <a:buFontTx/>
              <a:buNone/>
              <a:defRPr/>
            </a:pPr>
            <a:r>
              <a:rPr lang="hu-HU" sz="2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		</a:t>
            </a:r>
            <a:r>
              <a:rPr lang="hu-HU" sz="28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humerus</a:t>
            </a:r>
            <a:r>
              <a:rPr lang="hu-HU" sz="2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</a:p>
          <a:p>
            <a:pPr>
              <a:buFontTx/>
              <a:buNone/>
              <a:defRPr/>
            </a:pPr>
            <a:r>
              <a:rPr lang="hu-HU" sz="2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		45% </a:t>
            </a:r>
            <a:r>
              <a:rPr lang="hu-HU" sz="28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epiphyseal</a:t>
            </a:r>
            <a:r>
              <a:rPr lang="hu-HU" sz="2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hu-HU" sz="28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or</a:t>
            </a:r>
            <a:r>
              <a:rPr lang="hu-HU" sz="2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hu-HU" sz="28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apophyseal</a:t>
            </a:r>
            <a:r>
              <a:rPr lang="hu-HU" sz="2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,</a:t>
            </a:r>
          </a:p>
          <a:p>
            <a:pPr>
              <a:buFontTx/>
              <a:buNone/>
              <a:defRPr/>
            </a:pPr>
            <a:r>
              <a:rPr lang="hu-HU" sz="2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		50% </a:t>
            </a:r>
            <a:r>
              <a:rPr lang="hu-HU" sz="28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epimetaphyseal</a:t>
            </a:r>
            <a:r>
              <a:rPr lang="hu-HU" sz="2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</a:p>
          <a:p>
            <a:pPr>
              <a:buFontTx/>
              <a:buNone/>
              <a:defRPr/>
            </a:pPr>
            <a:endParaRPr lang="hu-HU" sz="2800" u="sng" dirty="0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3796" name="Text Box 4"/>
          <p:cNvSpPr txBox="1">
            <a:spLocks noChangeArrowheads="1"/>
          </p:cNvSpPr>
          <p:nvPr/>
        </p:nvSpPr>
        <p:spPr bwMode="auto">
          <a:xfrm>
            <a:off x="7467600" y="381000"/>
            <a:ext cx="1143000" cy="4572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hu-HU" sz="2400" u="none">
                <a:solidFill>
                  <a:srgbClr val="FFFF99"/>
                </a:solidFill>
              </a:rPr>
              <a:t>Benign</a:t>
            </a:r>
          </a:p>
        </p:txBody>
      </p:sp>
      <p:pic>
        <p:nvPicPr>
          <p:cNvPr id="5" name="Rögzített hang">
            <a:hlinkClick r:id="" action="ppaction://media"/>
          </p:cNvPr>
          <p:cNvPicPr>
            <a:picLocks noRot="1" noChangeAspect="1"/>
          </p:cNvPicPr>
          <p:nvPr>
            <a:wavAudioFile r:embed="rId1" name="Rögzített hang"/>
          </p:nvPr>
        </p:nvPicPr>
        <p:blipFill>
          <a:blip r:embed="rId3"/>
          <a:stretch>
            <a:fillRect/>
          </a:stretch>
        </p:blipFill>
        <p:spPr>
          <a:xfrm>
            <a:off x="500034" y="6143644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45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Text Box 2"/>
          <p:cNvSpPr txBox="1">
            <a:spLocks noChangeArrowheads="1"/>
          </p:cNvSpPr>
          <p:nvPr/>
        </p:nvSpPr>
        <p:spPr bwMode="auto">
          <a:xfrm>
            <a:off x="2209800" y="76200"/>
            <a:ext cx="4724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hu-HU" sz="2400">
                <a:solidFill>
                  <a:srgbClr val="FF7C80"/>
                </a:solidFill>
              </a:rPr>
              <a:t>GIANT-CELL TUMOR OF BONE</a:t>
            </a:r>
          </a:p>
        </p:txBody>
      </p:sp>
      <p:sp>
        <p:nvSpPr>
          <p:cNvPr id="70659" name="Text Box 3"/>
          <p:cNvSpPr txBox="1">
            <a:spLocks noChangeArrowheads="1"/>
          </p:cNvSpPr>
          <p:nvPr/>
        </p:nvSpPr>
        <p:spPr bwMode="auto">
          <a:xfrm>
            <a:off x="5715000" y="6553200"/>
            <a:ext cx="3429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hu-HU" sz="1400" u="none">
                <a:solidFill>
                  <a:schemeClr val="folHlink"/>
                </a:solidFill>
              </a:rPr>
              <a:t>Tumors and Tumor-Like Lesions of Bones</a:t>
            </a:r>
            <a:endParaRPr lang="en-US" altLang="hu-HU" sz="1600" u="none">
              <a:solidFill>
                <a:schemeClr val="folHlink"/>
              </a:solidFill>
            </a:endParaRPr>
          </a:p>
        </p:txBody>
      </p:sp>
      <p:sp>
        <p:nvSpPr>
          <p:cNvPr id="70660" name="Rectangle 4"/>
          <p:cNvSpPr>
            <a:spLocks noChangeArrowheads="1"/>
          </p:cNvSpPr>
          <p:nvPr/>
        </p:nvSpPr>
        <p:spPr bwMode="auto">
          <a:xfrm>
            <a:off x="609600" y="4653136"/>
            <a:ext cx="80010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hu-HU" altLang="hu-HU" sz="1600" b="1" u="none" dirty="0" smtClean="0">
                <a:solidFill>
                  <a:srgbClr val="FFFF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hu-HU" sz="1600" b="1" u="none" dirty="0" smtClean="0">
                <a:solidFill>
                  <a:srgbClr val="FFFF99"/>
                </a:solidFill>
                <a:latin typeface="Arial" pitchFamily="34" charset="0"/>
                <a:cs typeface="Arial" pitchFamily="34" charset="0"/>
              </a:rPr>
              <a:t>Staging</a:t>
            </a:r>
            <a:r>
              <a:rPr lang="en-US" altLang="hu-HU" sz="1600" u="none" dirty="0">
                <a:solidFill>
                  <a:srgbClr val="FFFF99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hu-HU" altLang="hu-HU" sz="1600" u="none" dirty="0" smtClean="0">
                <a:solidFill>
                  <a:srgbClr val="FFFF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hu-HU" sz="1600" u="none" dirty="0" smtClean="0">
                <a:solidFill>
                  <a:srgbClr val="FFFF99"/>
                </a:solidFill>
                <a:latin typeface="Arial" pitchFamily="34" charset="0"/>
                <a:cs typeface="Arial" pitchFamily="34" charset="0"/>
              </a:rPr>
              <a:t>latent</a:t>
            </a:r>
            <a:r>
              <a:rPr lang="en-US" altLang="hu-HU" sz="1600" u="none" dirty="0">
                <a:solidFill>
                  <a:srgbClr val="FFFF99"/>
                </a:solidFill>
                <a:latin typeface="Arial" pitchFamily="34" charset="0"/>
                <a:cs typeface="Arial" pitchFamily="34" charset="0"/>
              </a:rPr>
              <a:t>, active, aggressive.</a:t>
            </a:r>
          </a:p>
          <a:p>
            <a:pPr>
              <a:lnSpc>
                <a:spcPct val="150000"/>
              </a:lnSpc>
            </a:pPr>
            <a:r>
              <a:rPr lang="hu-HU" altLang="hu-HU" sz="1600" b="1" u="none" dirty="0" smtClean="0">
                <a:solidFill>
                  <a:srgbClr val="FFFF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hu-HU" sz="1600" b="1" u="none" dirty="0" smtClean="0">
                <a:solidFill>
                  <a:srgbClr val="FFFF99"/>
                </a:solidFill>
                <a:latin typeface="Arial" pitchFamily="34" charset="0"/>
                <a:cs typeface="Arial" pitchFamily="34" charset="0"/>
              </a:rPr>
              <a:t>Histology</a:t>
            </a:r>
            <a:r>
              <a:rPr lang="en-US" altLang="hu-HU" sz="1600" u="none" dirty="0">
                <a:solidFill>
                  <a:srgbClr val="FFFF99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hu-HU" altLang="hu-HU" sz="1600" u="none" dirty="0" smtClean="0">
                <a:solidFill>
                  <a:srgbClr val="FFFF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hu-HU" sz="1600" u="none" dirty="0" smtClean="0">
                <a:solidFill>
                  <a:srgbClr val="FFFF99"/>
                </a:solidFill>
                <a:latin typeface="Arial" pitchFamily="34" charset="0"/>
                <a:cs typeface="Arial" pitchFamily="34" charset="0"/>
              </a:rPr>
              <a:t>spindle </a:t>
            </a:r>
            <a:r>
              <a:rPr lang="en-US" altLang="hu-HU" sz="1600" u="none" dirty="0">
                <a:solidFill>
                  <a:srgbClr val="FFFF99"/>
                </a:solidFill>
                <a:latin typeface="Arial" pitchFamily="34" charset="0"/>
                <a:cs typeface="Arial" pitchFamily="34" charset="0"/>
              </a:rPr>
              <a:t>cells (parenchyma), </a:t>
            </a:r>
            <a:r>
              <a:rPr lang="en-US" altLang="hu-HU" sz="1600" u="none" dirty="0" err="1">
                <a:solidFill>
                  <a:srgbClr val="FFFF99"/>
                </a:solidFill>
                <a:latin typeface="Arial" pitchFamily="34" charset="0"/>
                <a:cs typeface="Arial" pitchFamily="34" charset="0"/>
              </a:rPr>
              <a:t>osteoclast</a:t>
            </a:r>
            <a:r>
              <a:rPr lang="en-US" altLang="hu-HU" sz="1600" u="none" dirty="0">
                <a:solidFill>
                  <a:srgbClr val="FFFF99"/>
                </a:solidFill>
                <a:latin typeface="Arial" pitchFamily="34" charset="0"/>
                <a:cs typeface="Arial" pitchFamily="34" charset="0"/>
              </a:rPr>
              <a:t>-like giant cells - are reactive</a:t>
            </a:r>
          </a:p>
          <a:p>
            <a:pPr>
              <a:lnSpc>
                <a:spcPct val="150000"/>
              </a:lnSpc>
            </a:pPr>
            <a:r>
              <a:rPr lang="hu-HU" altLang="hu-HU" sz="1600" b="1" u="none" dirty="0" smtClean="0">
                <a:solidFill>
                  <a:srgbClr val="FFFF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hu-HU" sz="1600" b="1" u="none" dirty="0" smtClean="0">
                <a:solidFill>
                  <a:srgbClr val="FFFF99"/>
                </a:solidFill>
                <a:latin typeface="Arial" pitchFamily="34" charset="0"/>
                <a:cs typeface="Arial" pitchFamily="34" charset="0"/>
              </a:rPr>
              <a:t>Treatment</a:t>
            </a:r>
            <a:r>
              <a:rPr lang="en-US" altLang="hu-HU" sz="1600" u="none" dirty="0">
                <a:solidFill>
                  <a:srgbClr val="FFFF99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hu-HU" altLang="hu-HU" sz="1600" u="none" dirty="0" smtClean="0">
                <a:solidFill>
                  <a:srgbClr val="FFFF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hu-HU" sz="1600" u="none" dirty="0" smtClean="0">
                <a:solidFill>
                  <a:srgbClr val="FFFF99"/>
                </a:solidFill>
                <a:latin typeface="Arial" pitchFamily="34" charset="0"/>
                <a:cs typeface="Arial" pitchFamily="34" charset="0"/>
              </a:rPr>
              <a:t>usually curettage</a:t>
            </a:r>
            <a:r>
              <a:rPr lang="hu-HU" altLang="hu-HU" sz="1600" u="none" dirty="0" smtClean="0">
                <a:solidFill>
                  <a:srgbClr val="FFFF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hu-HU" altLang="hu-HU" sz="1600" u="none" dirty="0" err="1" smtClean="0">
                <a:solidFill>
                  <a:srgbClr val="FFFF99"/>
                </a:solidFill>
                <a:latin typeface="Arial" pitchFamily="34" charset="0"/>
                <a:cs typeface="Arial" pitchFamily="34" charset="0"/>
              </a:rPr>
              <a:t>with</a:t>
            </a:r>
            <a:r>
              <a:rPr lang="hu-HU" altLang="hu-HU" sz="1600" u="none" dirty="0" smtClean="0">
                <a:solidFill>
                  <a:srgbClr val="FFFF99"/>
                </a:solidFill>
                <a:latin typeface="Arial" pitchFamily="34" charset="0"/>
                <a:cs typeface="Arial" pitchFamily="34" charset="0"/>
              </a:rPr>
              <a:t> local </a:t>
            </a:r>
            <a:r>
              <a:rPr lang="hu-HU" altLang="hu-HU" sz="1600" u="none" dirty="0" err="1" smtClean="0">
                <a:solidFill>
                  <a:srgbClr val="FFFF99"/>
                </a:solidFill>
                <a:latin typeface="Arial" pitchFamily="34" charset="0"/>
                <a:cs typeface="Arial" pitchFamily="34" charset="0"/>
              </a:rPr>
              <a:t>adjuvant</a:t>
            </a:r>
            <a:r>
              <a:rPr lang="hu-HU" altLang="hu-HU" sz="1600" u="none" dirty="0" smtClean="0">
                <a:solidFill>
                  <a:srgbClr val="FFFF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hu-HU" altLang="hu-HU" sz="1600" u="none" dirty="0" err="1" smtClean="0">
                <a:solidFill>
                  <a:srgbClr val="FFFF99"/>
                </a:solidFill>
                <a:latin typeface="Arial" pitchFamily="34" charset="0"/>
                <a:cs typeface="Arial" pitchFamily="34" charset="0"/>
              </a:rPr>
              <a:t>therapy</a:t>
            </a:r>
            <a:r>
              <a:rPr lang="hu-HU" altLang="hu-HU" sz="1600" u="none" dirty="0" smtClean="0">
                <a:solidFill>
                  <a:srgbClr val="FFFF99"/>
                </a:solidFill>
                <a:latin typeface="Arial" pitchFamily="34" charset="0"/>
                <a:cs typeface="Arial" pitchFamily="34" charset="0"/>
              </a:rPr>
              <a:t> (</a:t>
            </a:r>
            <a:r>
              <a:rPr lang="hu-HU" altLang="hu-HU" sz="1600" u="none" dirty="0" err="1" smtClean="0">
                <a:solidFill>
                  <a:srgbClr val="FFFF99"/>
                </a:solidFill>
                <a:latin typeface="Arial" pitchFamily="34" charset="0"/>
                <a:cs typeface="Arial" pitchFamily="34" charset="0"/>
              </a:rPr>
              <a:t>rinsing</a:t>
            </a:r>
            <a:r>
              <a:rPr lang="hu-HU" altLang="hu-HU" sz="1600" u="none" dirty="0" smtClean="0">
                <a:solidFill>
                  <a:srgbClr val="FFFF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hu-HU" altLang="hu-HU" sz="1600" u="none" dirty="0" err="1" smtClean="0">
                <a:solidFill>
                  <a:srgbClr val="FFFF99"/>
                </a:solidFill>
                <a:latin typeface="Arial" pitchFamily="34" charset="0"/>
                <a:cs typeface="Arial" pitchFamily="34" charset="0"/>
              </a:rPr>
              <a:t>the</a:t>
            </a:r>
            <a:r>
              <a:rPr lang="hu-HU" altLang="hu-HU" sz="1600" u="none" dirty="0" smtClean="0">
                <a:solidFill>
                  <a:srgbClr val="FFFF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hu-HU" altLang="hu-HU" sz="1600" u="none" dirty="0" err="1" smtClean="0">
                <a:solidFill>
                  <a:srgbClr val="FFFF99"/>
                </a:solidFill>
                <a:latin typeface="Arial" pitchFamily="34" charset="0"/>
                <a:cs typeface="Arial" pitchFamily="34" charset="0"/>
              </a:rPr>
              <a:t>cavity</a:t>
            </a:r>
            <a:r>
              <a:rPr lang="hu-HU" altLang="hu-HU" sz="1600" u="none" dirty="0" smtClean="0">
                <a:solidFill>
                  <a:srgbClr val="FFFF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hu-HU" altLang="hu-HU" sz="1600" u="none" dirty="0" err="1" smtClean="0">
                <a:solidFill>
                  <a:srgbClr val="FFFF99"/>
                </a:solidFill>
                <a:latin typeface="Arial" pitchFamily="34" charset="0"/>
                <a:cs typeface="Arial" pitchFamily="34" charset="0"/>
              </a:rPr>
              <a:t>with</a:t>
            </a:r>
            <a:r>
              <a:rPr lang="hu-HU" altLang="hu-HU" sz="1600" u="none" dirty="0" smtClean="0">
                <a:solidFill>
                  <a:srgbClr val="FFFF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hu-HU" altLang="hu-HU" sz="1600" u="none" dirty="0" err="1" smtClean="0">
                <a:solidFill>
                  <a:srgbClr val="FFFF99"/>
                </a:solidFill>
                <a:latin typeface="Arial" pitchFamily="34" charset="0"/>
                <a:cs typeface="Arial" pitchFamily="34" charset="0"/>
              </a:rPr>
              <a:t>phenol</a:t>
            </a:r>
            <a:r>
              <a:rPr lang="hu-HU" altLang="hu-HU" sz="1600" u="none" dirty="0" smtClean="0">
                <a:solidFill>
                  <a:srgbClr val="FFFF99"/>
                </a:solidFill>
                <a:latin typeface="Arial" pitchFamily="34" charset="0"/>
                <a:cs typeface="Arial" pitchFamily="34" charset="0"/>
              </a:rPr>
              <a:t> and </a:t>
            </a:r>
            <a:r>
              <a:rPr lang="hu-HU" altLang="hu-HU" sz="1600" u="none" dirty="0" err="1" smtClean="0">
                <a:solidFill>
                  <a:srgbClr val="FFFF99"/>
                </a:solidFill>
                <a:latin typeface="Arial" pitchFamily="34" charset="0"/>
                <a:cs typeface="Arial" pitchFamily="34" charset="0"/>
              </a:rPr>
              <a:t>alcohol</a:t>
            </a:r>
            <a:r>
              <a:rPr lang="hu-HU" altLang="hu-HU" sz="1600" u="none" dirty="0" smtClean="0">
                <a:solidFill>
                  <a:srgbClr val="FFFF99"/>
                </a:solidFill>
                <a:latin typeface="Arial" pitchFamily="34" charset="0"/>
                <a:cs typeface="Arial" pitchFamily="34" charset="0"/>
              </a:rPr>
              <a:t>) </a:t>
            </a:r>
            <a:r>
              <a:rPr lang="hu-HU" altLang="hu-HU" sz="1600" u="none" dirty="0" err="1" smtClean="0">
                <a:solidFill>
                  <a:srgbClr val="FFFF99"/>
                </a:solidFill>
                <a:latin typeface="Arial" pitchFamily="34" charset="0"/>
                <a:cs typeface="Arial" pitchFamily="34" charset="0"/>
              </a:rPr>
              <a:t>and</a:t>
            </a:r>
            <a:r>
              <a:rPr lang="hu-HU" altLang="hu-HU" sz="1600" u="none" dirty="0" smtClean="0">
                <a:solidFill>
                  <a:srgbClr val="FFFF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hu-HU" altLang="hu-HU" sz="1600" u="none" dirty="0" err="1" smtClean="0">
                <a:solidFill>
                  <a:srgbClr val="FFFF99"/>
                </a:solidFill>
                <a:latin typeface="Arial" pitchFamily="34" charset="0"/>
                <a:cs typeface="Arial" pitchFamily="34" charset="0"/>
              </a:rPr>
              <a:t>filling</a:t>
            </a:r>
            <a:r>
              <a:rPr lang="hu-HU" altLang="hu-HU" sz="1600" u="none" dirty="0" smtClean="0">
                <a:solidFill>
                  <a:srgbClr val="FFFF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hu-HU" altLang="hu-HU" sz="1600" u="none" dirty="0" err="1" smtClean="0">
                <a:solidFill>
                  <a:srgbClr val="FFFF99"/>
                </a:solidFill>
                <a:latin typeface="Arial" pitchFamily="34" charset="0"/>
                <a:cs typeface="Arial" pitchFamily="34" charset="0"/>
              </a:rPr>
              <a:t>the</a:t>
            </a:r>
            <a:r>
              <a:rPr lang="hu-HU" altLang="hu-HU" sz="1600" u="none" dirty="0" smtClean="0">
                <a:solidFill>
                  <a:srgbClr val="FFFF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hu-HU" altLang="hu-HU" sz="1600" u="none" dirty="0" err="1" smtClean="0">
                <a:solidFill>
                  <a:srgbClr val="FFFF99"/>
                </a:solidFill>
                <a:latin typeface="Arial" pitchFamily="34" charset="0"/>
                <a:cs typeface="Arial" pitchFamily="34" charset="0"/>
              </a:rPr>
              <a:t>cavity</a:t>
            </a:r>
            <a:r>
              <a:rPr lang="hu-HU" altLang="hu-HU" sz="1600" u="none" dirty="0" smtClean="0">
                <a:solidFill>
                  <a:srgbClr val="FFFF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hu-HU" altLang="hu-HU" sz="1600" u="none" dirty="0" err="1" smtClean="0">
                <a:solidFill>
                  <a:srgbClr val="FFFF99"/>
                </a:solidFill>
                <a:latin typeface="Arial" pitchFamily="34" charset="0"/>
                <a:cs typeface="Arial" pitchFamily="34" charset="0"/>
              </a:rPr>
              <a:t>with</a:t>
            </a:r>
            <a:r>
              <a:rPr lang="hu-HU" altLang="hu-HU" sz="1600" u="none" dirty="0" smtClean="0">
                <a:solidFill>
                  <a:srgbClr val="FFFF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hu-HU" altLang="hu-HU" sz="1600" u="none" dirty="0" err="1" smtClean="0">
                <a:solidFill>
                  <a:srgbClr val="FFFF99"/>
                </a:solidFill>
                <a:latin typeface="Arial" pitchFamily="34" charset="0"/>
                <a:cs typeface="Arial" pitchFamily="34" charset="0"/>
              </a:rPr>
              <a:t>bone</a:t>
            </a:r>
            <a:r>
              <a:rPr lang="hu-HU" altLang="hu-HU" sz="1600" u="none" dirty="0" smtClean="0">
                <a:solidFill>
                  <a:srgbClr val="FFFF99"/>
                </a:solidFill>
                <a:latin typeface="Arial" pitchFamily="34" charset="0"/>
                <a:cs typeface="Arial" pitchFamily="34" charset="0"/>
              </a:rPr>
              <a:t> cement </a:t>
            </a:r>
            <a:r>
              <a:rPr lang="hu-HU" altLang="hu-HU" sz="1600" u="none" dirty="0" err="1" smtClean="0">
                <a:solidFill>
                  <a:srgbClr val="FFFF99"/>
                </a:solidFill>
                <a:latin typeface="Arial" pitchFamily="34" charset="0"/>
                <a:cs typeface="Arial" pitchFamily="34" charset="0"/>
              </a:rPr>
              <a:t>or</a:t>
            </a:r>
            <a:r>
              <a:rPr lang="hu-HU" altLang="hu-HU" sz="1600" u="none" dirty="0" smtClean="0">
                <a:solidFill>
                  <a:srgbClr val="FFFF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hu-HU" altLang="hu-HU" sz="1600" u="none" dirty="0" err="1" smtClean="0">
                <a:solidFill>
                  <a:srgbClr val="FFFF99"/>
                </a:solidFill>
                <a:latin typeface="Arial" pitchFamily="34" charset="0"/>
                <a:cs typeface="Arial" pitchFamily="34" charset="0"/>
              </a:rPr>
              <a:t>cancellous</a:t>
            </a:r>
            <a:r>
              <a:rPr lang="hu-HU" altLang="hu-HU" sz="1600" u="none" dirty="0" smtClean="0">
                <a:solidFill>
                  <a:srgbClr val="FFFF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hu-HU" altLang="hu-HU" sz="1600" u="none" dirty="0" err="1" smtClean="0">
                <a:solidFill>
                  <a:srgbClr val="FFFF99"/>
                </a:solidFill>
                <a:latin typeface="Arial" pitchFamily="34" charset="0"/>
                <a:cs typeface="Arial" pitchFamily="34" charset="0"/>
              </a:rPr>
              <a:t>bone</a:t>
            </a:r>
            <a:r>
              <a:rPr lang="hu-HU" altLang="hu-HU" sz="1600" u="none" dirty="0" smtClean="0">
                <a:solidFill>
                  <a:srgbClr val="FFFF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hu-HU" altLang="hu-HU" sz="1600" u="none" dirty="0" err="1" smtClean="0">
                <a:solidFill>
                  <a:srgbClr val="FFFF99"/>
                </a:solidFill>
                <a:latin typeface="Arial" pitchFamily="34" charset="0"/>
                <a:cs typeface="Arial" pitchFamily="34" charset="0"/>
              </a:rPr>
              <a:t>graft</a:t>
            </a:r>
            <a:r>
              <a:rPr lang="hu-HU" altLang="hu-HU" sz="1600" u="none" dirty="0" smtClean="0">
                <a:solidFill>
                  <a:srgbClr val="FFFF99"/>
                </a:solidFill>
                <a:latin typeface="Arial" pitchFamily="34" charset="0"/>
                <a:cs typeface="Arial" pitchFamily="34" charset="0"/>
              </a:rPr>
              <a:t>,  </a:t>
            </a:r>
            <a:r>
              <a:rPr lang="en-US" altLang="hu-HU" sz="1600" u="none" dirty="0" smtClean="0">
                <a:solidFill>
                  <a:srgbClr val="FFFF99"/>
                </a:solidFill>
                <a:latin typeface="Arial" pitchFamily="34" charset="0"/>
                <a:cs typeface="Arial" pitchFamily="34" charset="0"/>
              </a:rPr>
              <a:t>but  </a:t>
            </a:r>
            <a:r>
              <a:rPr lang="en-US" altLang="hu-HU" sz="1600" u="none" dirty="0">
                <a:solidFill>
                  <a:srgbClr val="FFFF99"/>
                </a:solidFill>
                <a:latin typeface="Arial" pitchFamily="34" charset="0"/>
                <a:cs typeface="Arial" pitchFamily="34" charset="0"/>
              </a:rPr>
              <a:t>in aggressive GCTs: </a:t>
            </a:r>
            <a:r>
              <a:rPr lang="en-US" altLang="hu-HU" sz="1600" u="none" dirty="0" smtClean="0">
                <a:solidFill>
                  <a:srgbClr val="FFFF99"/>
                </a:solidFill>
                <a:latin typeface="Arial" pitchFamily="34" charset="0"/>
                <a:cs typeface="Arial" pitchFamily="34" charset="0"/>
              </a:rPr>
              <a:t>resection</a:t>
            </a:r>
            <a:r>
              <a:rPr lang="hu-HU" altLang="hu-HU" sz="1600" u="none" dirty="0" smtClean="0">
                <a:solidFill>
                  <a:srgbClr val="FFFF99"/>
                </a:solidFill>
                <a:latin typeface="Arial" pitchFamily="34" charset="0"/>
                <a:cs typeface="Arial" pitchFamily="34" charset="0"/>
              </a:rPr>
              <a:t> and </a:t>
            </a:r>
            <a:r>
              <a:rPr lang="hu-HU" altLang="hu-HU" sz="1600" u="none" dirty="0" err="1" smtClean="0">
                <a:solidFill>
                  <a:srgbClr val="FFFF99"/>
                </a:solidFill>
                <a:latin typeface="Arial" pitchFamily="34" charset="0"/>
                <a:cs typeface="Arial" pitchFamily="34" charset="0"/>
              </a:rPr>
              <a:t>structural</a:t>
            </a:r>
            <a:r>
              <a:rPr lang="hu-HU" altLang="hu-HU" sz="1600" u="none" dirty="0" smtClean="0">
                <a:solidFill>
                  <a:srgbClr val="FFFF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hu-HU" altLang="hu-HU" sz="1600" u="none" dirty="0" err="1" smtClean="0">
                <a:solidFill>
                  <a:srgbClr val="FFFF99"/>
                </a:solidFill>
                <a:latin typeface="Arial" pitchFamily="34" charset="0"/>
                <a:cs typeface="Arial" pitchFamily="34" charset="0"/>
              </a:rPr>
              <a:t>massive</a:t>
            </a:r>
            <a:r>
              <a:rPr lang="hu-HU" altLang="hu-HU" sz="1600" u="none" dirty="0" smtClean="0">
                <a:solidFill>
                  <a:srgbClr val="FFFF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hu-HU" sz="1600" u="none" dirty="0" smtClean="0">
                <a:solidFill>
                  <a:srgbClr val="FFFF99"/>
                </a:solidFill>
                <a:latin typeface="Arial" pitchFamily="34" charset="0"/>
                <a:cs typeface="Arial" pitchFamily="34" charset="0"/>
              </a:rPr>
              <a:t>bone-grafting</a:t>
            </a:r>
            <a:endParaRPr lang="en-US" altLang="hu-HU" sz="1600" u="none" dirty="0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0661" name="Picture 5" descr="1067B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124744"/>
            <a:ext cx="5105400" cy="3371850"/>
          </a:xfrm>
          <a:prstGeom prst="rect">
            <a:avLst/>
          </a:prstGeom>
          <a:noFill/>
          <a:ln w="9525">
            <a:solidFill>
              <a:schemeClr val="folHlink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662" name="Picture 6" descr="1067I2r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548680"/>
            <a:ext cx="2878138" cy="4495800"/>
          </a:xfrm>
          <a:prstGeom prst="rect">
            <a:avLst/>
          </a:prstGeom>
          <a:noFill/>
          <a:ln w="9525">
            <a:solidFill>
              <a:schemeClr val="folHlink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Rögzített hang">
            <a:hlinkClick r:id="" action="ppaction://media"/>
          </p:cNvPr>
          <p:cNvPicPr>
            <a:picLocks noRot="1" noChangeAspect="1"/>
          </p:cNvPicPr>
          <p:nvPr>
            <a:wavAudioFile r:embed="rId1" name="Rögzített hang"/>
          </p:nvPr>
        </p:nvPicPr>
        <p:blipFill>
          <a:blip r:embed="rId5"/>
          <a:stretch>
            <a:fillRect/>
          </a:stretch>
        </p:blipFill>
        <p:spPr>
          <a:xfrm>
            <a:off x="142844" y="6357958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31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ext Box 2"/>
          <p:cNvSpPr txBox="1">
            <a:spLocks noChangeArrowheads="1"/>
          </p:cNvSpPr>
          <p:nvPr/>
        </p:nvSpPr>
        <p:spPr bwMode="auto">
          <a:xfrm>
            <a:off x="2209800" y="76200"/>
            <a:ext cx="4724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hu-HU" sz="2400">
                <a:solidFill>
                  <a:srgbClr val="FF7C80"/>
                </a:solidFill>
              </a:rPr>
              <a:t>GIANT-CELL TUMOR OF BONE</a:t>
            </a:r>
          </a:p>
        </p:txBody>
      </p:sp>
      <p:sp>
        <p:nvSpPr>
          <p:cNvPr id="71683" name="Text Box 3"/>
          <p:cNvSpPr txBox="1">
            <a:spLocks noChangeArrowheads="1"/>
          </p:cNvSpPr>
          <p:nvPr/>
        </p:nvSpPr>
        <p:spPr bwMode="auto">
          <a:xfrm>
            <a:off x="5715000" y="6553200"/>
            <a:ext cx="3429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hu-HU" sz="1400" u="none">
                <a:solidFill>
                  <a:schemeClr val="folHlink"/>
                </a:solidFill>
              </a:rPr>
              <a:t>Tumors and Tumor-Like Lesions of Bones</a:t>
            </a:r>
            <a:endParaRPr lang="en-US" altLang="hu-HU" sz="1600" u="none">
              <a:solidFill>
                <a:schemeClr val="folHlink"/>
              </a:solidFill>
            </a:endParaRPr>
          </a:p>
        </p:txBody>
      </p:sp>
      <p:sp>
        <p:nvSpPr>
          <p:cNvPr id="71684" name="Rectangle 4"/>
          <p:cNvSpPr>
            <a:spLocks noChangeArrowheads="1"/>
          </p:cNvSpPr>
          <p:nvPr/>
        </p:nvSpPr>
        <p:spPr bwMode="auto">
          <a:xfrm>
            <a:off x="609600" y="5486400"/>
            <a:ext cx="80010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Tx/>
              <a:buNone/>
            </a:pPr>
            <a:r>
              <a:rPr lang="en-US" altLang="hu-HU" sz="2000" u="none" dirty="0">
                <a:solidFill>
                  <a:srgbClr val="FFFF99"/>
                </a:solidFill>
                <a:latin typeface="Century Schoolbook" panose="02040604050505020304" pitchFamily="18" charset="0"/>
              </a:rPr>
              <a:t>Treatment: </a:t>
            </a:r>
            <a:r>
              <a:rPr lang="en-US" altLang="hu-HU" sz="2000" u="none" dirty="0" smtClean="0">
                <a:solidFill>
                  <a:srgbClr val="FFFF99"/>
                </a:solidFill>
                <a:latin typeface="Century Schoolbook" panose="02040604050505020304" pitchFamily="18" charset="0"/>
              </a:rPr>
              <a:t> </a:t>
            </a:r>
            <a:r>
              <a:rPr lang="en-US" altLang="hu-HU" sz="2000" u="none" dirty="0">
                <a:solidFill>
                  <a:srgbClr val="FFFF99"/>
                </a:solidFill>
                <a:latin typeface="Century Schoolbook" panose="02040604050505020304" pitchFamily="18" charset="0"/>
              </a:rPr>
              <a:t>curettage, </a:t>
            </a:r>
            <a:r>
              <a:rPr lang="en-US" altLang="hu-HU" sz="2000" u="none" dirty="0" smtClean="0">
                <a:solidFill>
                  <a:srgbClr val="FFFF99"/>
                </a:solidFill>
                <a:latin typeface="Century Schoolbook" panose="02040604050505020304" pitchFamily="18" charset="0"/>
              </a:rPr>
              <a:t> </a:t>
            </a:r>
            <a:r>
              <a:rPr lang="hu-HU" altLang="hu-HU" sz="2000" u="none" dirty="0" err="1" smtClean="0">
                <a:solidFill>
                  <a:srgbClr val="FFFF99"/>
                </a:solidFill>
                <a:latin typeface="Century Schoolbook" panose="02040604050505020304" pitchFamily="18" charset="0"/>
              </a:rPr>
              <a:t>cancellous</a:t>
            </a:r>
            <a:r>
              <a:rPr lang="hu-HU" altLang="hu-HU" sz="2000" u="none" dirty="0" smtClean="0">
                <a:solidFill>
                  <a:srgbClr val="FFFF99"/>
                </a:solidFill>
                <a:latin typeface="Century Schoolbook" panose="02040604050505020304" pitchFamily="18" charset="0"/>
              </a:rPr>
              <a:t> </a:t>
            </a:r>
            <a:r>
              <a:rPr lang="en-US" altLang="hu-HU" sz="2000" u="none" dirty="0" smtClean="0">
                <a:solidFill>
                  <a:srgbClr val="FFFF99"/>
                </a:solidFill>
                <a:latin typeface="Century Schoolbook" panose="02040604050505020304" pitchFamily="18" charset="0"/>
              </a:rPr>
              <a:t>bone-grafting </a:t>
            </a:r>
            <a:r>
              <a:rPr lang="en-US" altLang="hu-HU" sz="2000" u="none" dirty="0">
                <a:solidFill>
                  <a:srgbClr val="FFFF99"/>
                </a:solidFill>
                <a:latin typeface="Century Schoolbook" panose="02040604050505020304" pitchFamily="18" charset="0"/>
              </a:rPr>
              <a:t>(completed with local adjuvant therapy: rinsing the cavity with 75% phenol </a:t>
            </a:r>
            <a:r>
              <a:rPr lang="en-US" altLang="hu-HU" sz="2000" u="none" dirty="0" err="1">
                <a:solidFill>
                  <a:srgbClr val="FFFF99"/>
                </a:solidFill>
                <a:latin typeface="Century Schoolbook" panose="02040604050505020304" pitchFamily="18" charset="0"/>
              </a:rPr>
              <a:t>ang</a:t>
            </a:r>
            <a:r>
              <a:rPr lang="en-US" altLang="hu-HU" sz="2000" u="none" dirty="0">
                <a:solidFill>
                  <a:srgbClr val="FFFF99"/>
                </a:solidFill>
                <a:latin typeface="Century Schoolbook" panose="02040604050505020304" pitchFamily="18" charset="0"/>
              </a:rPr>
              <a:t> 96% alcohol)</a:t>
            </a:r>
          </a:p>
        </p:txBody>
      </p:sp>
      <p:pic>
        <p:nvPicPr>
          <p:cNvPr id="71685" name="Picture 7"/>
          <p:cNvPicPr>
            <a:picLocks noChangeAspect="1" noChangeArrowheads="1"/>
          </p:cNvPicPr>
          <p:nvPr/>
        </p:nvPicPr>
        <p:blipFill>
          <a:blip r:embed="rId3" cstate="print">
            <a:lum bright="6000" contrast="18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838" y="914400"/>
            <a:ext cx="3001962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6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914400"/>
            <a:ext cx="3021013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zövegdoboz 6"/>
          <p:cNvSpPr txBox="1"/>
          <p:nvPr/>
        </p:nvSpPr>
        <p:spPr>
          <a:xfrm>
            <a:off x="2051720" y="4725144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800" dirty="0" err="1" smtClean="0"/>
              <a:t>Preop</a:t>
            </a:r>
            <a:r>
              <a:rPr lang="hu-HU" sz="1800" dirty="0" smtClean="0"/>
              <a:t>. </a:t>
            </a:r>
            <a:r>
              <a:rPr lang="hu-HU" sz="1800" dirty="0" err="1" smtClean="0"/>
              <a:t>X-ray</a:t>
            </a:r>
            <a:endParaRPr lang="hu-HU" sz="1800" dirty="0"/>
          </a:p>
        </p:txBody>
      </p:sp>
      <p:sp>
        <p:nvSpPr>
          <p:cNvPr id="8" name="Szövegdoboz 7"/>
          <p:cNvSpPr txBox="1"/>
          <p:nvPr/>
        </p:nvSpPr>
        <p:spPr>
          <a:xfrm>
            <a:off x="5364088" y="4365104"/>
            <a:ext cx="23762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u="none" dirty="0" smtClean="0"/>
              <a:t>10 </a:t>
            </a:r>
            <a:r>
              <a:rPr lang="hu-HU" sz="1600" u="none" dirty="0" err="1" smtClean="0"/>
              <a:t>years</a:t>
            </a:r>
            <a:r>
              <a:rPr lang="hu-HU" sz="1600" u="none" dirty="0" smtClean="0"/>
              <a:t> </a:t>
            </a:r>
            <a:r>
              <a:rPr lang="hu-HU" sz="1600" u="none" dirty="0" err="1" smtClean="0"/>
              <a:t>postop</a:t>
            </a:r>
            <a:r>
              <a:rPr lang="hu-HU" sz="1600" u="none" dirty="0" smtClean="0"/>
              <a:t>.: </a:t>
            </a:r>
            <a:r>
              <a:rPr lang="hu-HU" sz="1600" u="none" dirty="0" err="1" smtClean="0"/>
              <a:t>excellent</a:t>
            </a:r>
            <a:r>
              <a:rPr lang="hu-HU" sz="1600" u="none" dirty="0" smtClean="0"/>
              <a:t> </a:t>
            </a:r>
            <a:r>
              <a:rPr lang="hu-HU" sz="1600" u="none" dirty="0" err="1" smtClean="0"/>
              <a:t>bone</a:t>
            </a:r>
            <a:r>
              <a:rPr lang="hu-HU" sz="1600" u="none" dirty="0" smtClean="0"/>
              <a:t> </a:t>
            </a:r>
            <a:r>
              <a:rPr lang="hu-HU" sz="1600" u="none" dirty="0" err="1" smtClean="0"/>
              <a:t>allograft</a:t>
            </a:r>
            <a:r>
              <a:rPr lang="hu-HU" sz="1600" u="none" dirty="0" smtClean="0"/>
              <a:t> </a:t>
            </a:r>
            <a:r>
              <a:rPr lang="hu-HU" sz="1600" u="none" dirty="0" err="1" smtClean="0"/>
              <a:t>incorporation</a:t>
            </a:r>
            <a:endParaRPr lang="hu-HU" sz="1600" u="none" dirty="0"/>
          </a:p>
        </p:txBody>
      </p:sp>
      <p:pic>
        <p:nvPicPr>
          <p:cNvPr id="9" name="Rögzített hang">
            <a:hlinkClick r:id="" action="ppaction://media"/>
          </p:cNvPr>
          <p:cNvPicPr>
            <a:picLocks noRot="1" noChangeAspect="1"/>
          </p:cNvPicPr>
          <p:nvPr>
            <a:wavAudioFile r:embed="rId1" name="Rögzített hang"/>
          </p:nvPr>
        </p:nvPicPr>
        <p:blipFill>
          <a:blip r:embed="rId5"/>
          <a:stretch>
            <a:fillRect/>
          </a:stretch>
        </p:blipFill>
        <p:spPr>
          <a:xfrm>
            <a:off x="214282" y="6357958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14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ext Box 4"/>
          <p:cNvSpPr txBox="1">
            <a:spLocks noChangeArrowheads="1"/>
          </p:cNvSpPr>
          <p:nvPr/>
        </p:nvSpPr>
        <p:spPr bwMode="auto">
          <a:xfrm>
            <a:off x="5715000" y="6553200"/>
            <a:ext cx="3429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hu-HU" sz="1400" u="none">
                <a:solidFill>
                  <a:schemeClr val="folHlink"/>
                </a:solidFill>
              </a:rPr>
              <a:t>Tumors and Tumor-Like Lesions of Bones</a:t>
            </a:r>
            <a:endParaRPr lang="en-US" altLang="hu-HU" sz="1600" u="none">
              <a:solidFill>
                <a:schemeClr val="folHlink"/>
              </a:solidFill>
            </a:endParaRPr>
          </a:p>
        </p:txBody>
      </p:sp>
      <p:sp>
        <p:nvSpPr>
          <p:cNvPr id="72707" name="Text Box 5"/>
          <p:cNvSpPr txBox="1">
            <a:spLocks noChangeArrowheads="1"/>
          </p:cNvSpPr>
          <p:nvPr/>
        </p:nvSpPr>
        <p:spPr bwMode="auto">
          <a:xfrm>
            <a:off x="2209800" y="76200"/>
            <a:ext cx="4724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hu-HU" sz="2400">
                <a:solidFill>
                  <a:srgbClr val="FF7C80"/>
                </a:solidFill>
              </a:rPr>
              <a:t>EWING’S SARCOMA OF BONE</a:t>
            </a:r>
          </a:p>
        </p:txBody>
      </p:sp>
      <p:sp>
        <p:nvSpPr>
          <p:cNvPr id="72708" name="Rectangle 6"/>
          <p:cNvSpPr>
            <a:spLocks noChangeArrowheads="1"/>
          </p:cNvSpPr>
          <p:nvPr/>
        </p:nvSpPr>
        <p:spPr bwMode="auto">
          <a:xfrm>
            <a:off x="304800" y="762000"/>
            <a:ext cx="6324600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hu-HU" altLang="hu-HU" sz="2000" u="none" dirty="0" smtClean="0">
                <a:solidFill>
                  <a:srgbClr val="FFFF99"/>
                </a:solidFill>
              </a:rPr>
              <a:t> </a:t>
            </a:r>
            <a:r>
              <a:rPr lang="en-US" altLang="hu-HU" sz="2000" u="none" dirty="0" smtClean="0">
                <a:solidFill>
                  <a:srgbClr val="FFFF99"/>
                </a:solidFill>
              </a:rPr>
              <a:t>E’S </a:t>
            </a:r>
            <a:r>
              <a:rPr lang="en-US" altLang="hu-HU" sz="2000" u="none" dirty="0">
                <a:solidFill>
                  <a:srgbClr val="FFFF99"/>
                </a:solidFill>
              </a:rPr>
              <a:t>is the 2nd most common malignant bone tumor  of children and young adults (the annual incidence is ~3 per million. It occurs mainly  between 5 and 30 years and has a light preponderance in males.</a:t>
            </a:r>
          </a:p>
          <a:p>
            <a:r>
              <a:rPr lang="hu-HU" altLang="hu-HU" sz="2000" u="none" dirty="0" smtClean="0">
                <a:solidFill>
                  <a:srgbClr val="FFFF99"/>
                </a:solidFill>
              </a:rPr>
              <a:t> </a:t>
            </a:r>
            <a:r>
              <a:rPr lang="en-US" altLang="hu-HU" sz="2000" u="none" dirty="0" smtClean="0">
                <a:solidFill>
                  <a:srgbClr val="FFFF99"/>
                </a:solidFill>
              </a:rPr>
              <a:t>No </a:t>
            </a:r>
            <a:r>
              <a:rPr lang="en-US" altLang="hu-HU" sz="2000" u="none" dirty="0">
                <a:solidFill>
                  <a:srgbClr val="FFFF99"/>
                </a:solidFill>
              </a:rPr>
              <a:t>known hereditable transmission but a chromosomal translocation </a:t>
            </a:r>
            <a:r>
              <a:rPr lang="en-US" altLang="hu-HU" sz="2000" u="none" dirty="0" smtClean="0">
                <a:solidFill>
                  <a:srgbClr val="FFFF99"/>
                </a:solidFill>
              </a:rPr>
              <a:t>t(11;</a:t>
            </a:r>
            <a:r>
              <a:rPr lang="hu-HU" altLang="hu-HU" sz="2000" u="none" dirty="0" smtClean="0">
                <a:solidFill>
                  <a:srgbClr val="FFFF99"/>
                </a:solidFill>
              </a:rPr>
              <a:t>2</a:t>
            </a:r>
            <a:r>
              <a:rPr lang="en-US" altLang="hu-HU" sz="2000" u="none" dirty="0" smtClean="0">
                <a:solidFill>
                  <a:srgbClr val="FFFF99"/>
                </a:solidFill>
              </a:rPr>
              <a:t>2</a:t>
            </a:r>
            <a:r>
              <a:rPr lang="en-US" altLang="hu-HU" sz="2000" u="none" dirty="0">
                <a:solidFill>
                  <a:srgbClr val="FFFF99"/>
                </a:solidFill>
              </a:rPr>
              <a:t>) (q14;q22). E’S has a </a:t>
            </a:r>
            <a:r>
              <a:rPr lang="en-US" altLang="hu-HU" sz="2000" u="none" dirty="0" err="1">
                <a:solidFill>
                  <a:srgbClr val="FFFF99"/>
                </a:solidFill>
              </a:rPr>
              <a:t>neuroectodermal</a:t>
            </a:r>
            <a:r>
              <a:rPr lang="en-US" altLang="hu-HU" sz="2000" u="none" dirty="0">
                <a:solidFill>
                  <a:srgbClr val="FFFF99"/>
                </a:solidFill>
              </a:rPr>
              <a:t> origin.</a:t>
            </a:r>
          </a:p>
          <a:p>
            <a:r>
              <a:rPr lang="hu-HU" altLang="hu-HU" sz="2000" u="none" dirty="0" smtClean="0">
                <a:solidFill>
                  <a:srgbClr val="FFFF99"/>
                </a:solidFill>
              </a:rPr>
              <a:t> </a:t>
            </a:r>
            <a:r>
              <a:rPr lang="en-US" altLang="hu-HU" sz="2000" u="none" dirty="0" smtClean="0">
                <a:solidFill>
                  <a:srgbClr val="FFFF99"/>
                </a:solidFill>
              </a:rPr>
              <a:t>E’S </a:t>
            </a:r>
            <a:r>
              <a:rPr lang="en-US" altLang="hu-HU" sz="2000" u="none" dirty="0">
                <a:solidFill>
                  <a:srgbClr val="FFFF99"/>
                </a:solidFill>
              </a:rPr>
              <a:t>can occur in any bone and soft tissues but the </a:t>
            </a:r>
            <a:r>
              <a:rPr lang="en-US" altLang="hu-HU" sz="2000" u="none" dirty="0" err="1">
                <a:solidFill>
                  <a:srgbClr val="FFFF99"/>
                </a:solidFill>
              </a:rPr>
              <a:t>diaphises</a:t>
            </a:r>
            <a:r>
              <a:rPr lang="en-US" altLang="hu-HU" sz="2000" u="none" dirty="0">
                <a:solidFill>
                  <a:srgbClr val="FFFF99"/>
                </a:solidFill>
              </a:rPr>
              <a:t> of the long bones and the pelvis are the most common sites.</a:t>
            </a:r>
          </a:p>
          <a:p>
            <a:r>
              <a:rPr lang="hu-HU" altLang="hu-HU" sz="2000" u="none" dirty="0" smtClean="0">
                <a:solidFill>
                  <a:srgbClr val="FFFF99"/>
                </a:solidFill>
              </a:rPr>
              <a:t> </a:t>
            </a:r>
            <a:r>
              <a:rPr lang="en-US" altLang="hu-HU" sz="2000" u="none" dirty="0" smtClean="0">
                <a:solidFill>
                  <a:srgbClr val="FFFF99"/>
                </a:solidFill>
              </a:rPr>
              <a:t>High-grade </a:t>
            </a:r>
            <a:r>
              <a:rPr lang="en-US" altLang="hu-HU" sz="2000" u="none" dirty="0">
                <a:solidFill>
                  <a:srgbClr val="FFFF99"/>
                </a:solidFill>
              </a:rPr>
              <a:t>malignant tumor.</a:t>
            </a:r>
          </a:p>
          <a:p>
            <a:r>
              <a:rPr lang="hu-HU" altLang="hu-HU" sz="2000" u="none" dirty="0" smtClean="0">
                <a:solidFill>
                  <a:srgbClr val="FFFF99"/>
                </a:solidFill>
              </a:rPr>
              <a:t> </a:t>
            </a:r>
            <a:r>
              <a:rPr lang="en-US" altLang="hu-HU" sz="2000" u="none" dirty="0" smtClean="0">
                <a:solidFill>
                  <a:srgbClr val="FFFF99"/>
                </a:solidFill>
              </a:rPr>
              <a:t>Symptoms</a:t>
            </a:r>
            <a:r>
              <a:rPr lang="en-US" altLang="hu-HU" sz="2000" u="none" dirty="0">
                <a:solidFill>
                  <a:srgbClr val="FFFF99"/>
                </a:solidFill>
              </a:rPr>
              <a:t>: fever, fatigue, anorexia. The affected site is painful.</a:t>
            </a:r>
          </a:p>
          <a:p>
            <a:r>
              <a:rPr lang="hu-HU" altLang="hu-HU" sz="2000" u="none" dirty="0" smtClean="0">
                <a:solidFill>
                  <a:srgbClr val="FFFF99"/>
                </a:solidFill>
              </a:rPr>
              <a:t> </a:t>
            </a:r>
            <a:r>
              <a:rPr lang="en-US" altLang="hu-HU" sz="2000" u="none" dirty="0" smtClean="0">
                <a:solidFill>
                  <a:srgbClr val="FFFF99"/>
                </a:solidFill>
              </a:rPr>
              <a:t>X-ray </a:t>
            </a:r>
            <a:r>
              <a:rPr lang="en-US" altLang="hu-HU" sz="2000" u="none" dirty="0">
                <a:solidFill>
                  <a:srgbClr val="FFFF99"/>
                </a:solidFill>
              </a:rPr>
              <a:t>: </a:t>
            </a:r>
            <a:r>
              <a:rPr lang="en-US" altLang="hu-HU" sz="2000" u="none" dirty="0" err="1">
                <a:solidFill>
                  <a:srgbClr val="FFFF99"/>
                </a:solidFill>
              </a:rPr>
              <a:t>Permeative</a:t>
            </a:r>
            <a:r>
              <a:rPr lang="en-US" altLang="hu-HU" sz="2000" u="none" dirty="0">
                <a:solidFill>
                  <a:srgbClr val="FFFF99"/>
                </a:solidFill>
              </a:rPr>
              <a:t> destruction, “onion skin” </a:t>
            </a:r>
            <a:r>
              <a:rPr lang="en-US" altLang="hu-HU" sz="2000" u="none" dirty="0" err="1">
                <a:solidFill>
                  <a:srgbClr val="FFFF99"/>
                </a:solidFill>
              </a:rPr>
              <a:t>periosteal</a:t>
            </a:r>
            <a:r>
              <a:rPr lang="en-US" altLang="hu-HU" sz="2000" u="none" dirty="0">
                <a:solidFill>
                  <a:srgbClr val="FFFF99"/>
                </a:solidFill>
              </a:rPr>
              <a:t> reaction</a:t>
            </a:r>
            <a:r>
              <a:rPr lang="en-US" altLang="hu-HU" sz="2000" u="none" dirty="0" smtClean="0">
                <a:solidFill>
                  <a:srgbClr val="FFFF99"/>
                </a:solidFill>
              </a:rPr>
              <a:t>,</a:t>
            </a:r>
            <a:r>
              <a:rPr lang="hu-HU" altLang="hu-HU" sz="2000" u="none" dirty="0" smtClean="0">
                <a:solidFill>
                  <a:srgbClr val="FFFF99"/>
                </a:solidFill>
              </a:rPr>
              <a:t> </a:t>
            </a:r>
            <a:r>
              <a:rPr lang="hu-HU" altLang="hu-HU" sz="2000" u="none" dirty="0" err="1" smtClean="0">
                <a:solidFill>
                  <a:srgbClr val="FFFF99"/>
                </a:solidFill>
              </a:rPr>
              <a:t>the</a:t>
            </a:r>
            <a:r>
              <a:rPr lang="hu-HU" altLang="hu-HU" sz="2000" u="none" dirty="0" smtClean="0">
                <a:solidFill>
                  <a:srgbClr val="FFFF99"/>
                </a:solidFill>
              </a:rPr>
              <a:t> </a:t>
            </a:r>
            <a:r>
              <a:rPr lang="hu-HU" altLang="hu-HU" sz="2000" u="none" dirty="0" err="1" smtClean="0">
                <a:solidFill>
                  <a:srgbClr val="FFFF99"/>
                </a:solidFill>
              </a:rPr>
              <a:t>real</a:t>
            </a:r>
            <a:r>
              <a:rPr lang="hu-HU" altLang="hu-HU" sz="2000" u="none" dirty="0" smtClean="0">
                <a:solidFill>
                  <a:srgbClr val="FFFF99"/>
                </a:solidFill>
              </a:rPr>
              <a:t> </a:t>
            </a:r>
            <a:r>
              <a:rPr lang="hu-HU" altLang="hu-HU" sz="2000" u="none" dirty="0" err="1" smtClean="0">
                <a:solidFill>
                  <a:srgbClr val="FFFF99"/>
                </a:solidFill>
              </a:rPr>
              <a:t>extension</a:t>
            </a:r>
            <a:r>
              <a:rPr lang="hu-HU" altLang="hu-HU" sz="2000" u="none" dirty="0" smtClean="0">
                <a:solidFill>
                  <a:srgbClr val="FFFF99"/>
                </a:solidFill>
              </a:rPr>
              <a:t> </a:t>
            </a:r>
            <a:r>
              <a:rPr lang="hu-HU" altLang="hu-HU" sz="2000" u="none" dirty="0" err="1" smtClean="0">
                <a:solidFill>
                  <a:srgbClr val="FFFF99"/>
                </a:solidFill>
              </a:rPr>
              <a:t>can</a:t>
            </a:r>
            <a:r>
              <a:rPr lang="hu-HU" altLang="hu-HU" sz="2000" u="none" dirty="0" smtClean="0">
                <a:solidFill>
                  <a:srgbClr val="FFFF99"/>
                </a:solidFill>
              </a:rPr>
              <a:t> be </a:t>
            </a:r>
            <a:r>
              <a:rPr lang="hu-HU" altLang="hu-HU" sz="2000" u="none" dirty="0" err="1" smtClean="0">
                <a:solidFill>
                  <a:srgbClr val="FFFF99"/>
                </a:solidFill>
              </a:rPr>
              <a:t>seen</a:t>
            </a:r>
            <a:r>
              <a:rPr lang="hu-HU" altLang="hu-HU" sz="2000" u="none" dirty="0" smtClean="0">
                <a:solidFill>
                  <a:srgbClr val="FFFF99"/>
                </a:solidFill>
              </a:rPr>
              <a:t> </a:t>
            </a:r>
            <a:r>
              <a:rPr lang="hu-HU" altLang="hu-HU" sz="2000" u="none" dirty="0" err="1" smtClean="0">
                <a:solidFill>
                  <a:srgbClr val="FFFF99"/>
                </a:solidFill>
              </a:rPr>
              <a:t>only</a:t>
            </a:r>
            <a:r>
              <a:rPr lang="hu-HU" altLang="hu-HU" sz="2000" u="none" dirty="0" smtClean="0">
                <a:solidFill>
                  <a:srgbClr val="FFFF99"/>
                </a:solidFill>
              </a:rPr>
              <a:t> </a:t>
            </a:r>
            <a:r>
              <a:rPr lang="hu-HU" altLang="hu-HU" sz="2000" u="none" dirty="0" err="1" smtClean="0">
                <a:solidFill>
                  <a:srgbClr val="FFFF99"/>
                </a:solidFill>
              </a:rPr>
              <a:t>on</a:t>
            </a:r>
            <a:r>
              <a:rPr lang="hu-HU" altLang="hu-HU" sz="2000" u="none" dirty="0" smtClean="0">
                <a:solidFill>
                  <a:srgbClr val="FFFF99"/>
                </a:solidFill>
              </a:rPr>
              <a:t> </a:t>
            </a:r>
            <a:r>
              <a:rPr lang="hu-HU" altLang="hu-HU" sz="2000" u="none" dirty="0" err="1" smtClean="0">
                <a:solidFill>
                  <a:srgbClr val="FFFF99"/>
                </a:solidFill>
              </a:rPr>
              <a:t>the</a:t>
            </a:r>
            <a:r>
              <a:rPr lang="hu-HU" altLang="hu-HU" sz="2000" u="none" dirty="0" smtClean="0">
                <a:solidFill>
                  <a:srgbClr val="FFFF99"/>
                </a:solidFill>
              </a:rPr>
              <a:t> MRI!</a:t>
            </a:r>
            <a:endParaRPr lang="en-US" altLang="hu-HU" sz="2000" u="none" dirty="0">
              <a:solidFill>
                <a:srgbClr val="FFFF99"/>
              </a:solidFill>
            </a:endParaRPr>
          </a:p>
          <a:p>
            <a:r>
              <a:rPr lang="hu-HU" altLang="hu-HU" sz="2000" u="none" dirty="0" smtClean="0">
                <a:solidFill>
                  <a:srgbClr val="FFFF99"/>
                </a:solidFill>
              </a:rPr>
              <a:t> </a:t>
            </a:r>
            <a:r>
              <a:rPr lang="en-US" altLang="hu-HU" sz="2000" u="none" dirty="0" smtClean="0">
                <a:solidFill>
                  <a:srgbClr val="FFFF99"/>
                </a:solidFill>
              </a:rPr>
              <a:t>Pathology </a:t>
            </a:r>
            <a:r>
              <a:rPr lang="en-US" altLang="hu-HU" sz="2000" u="none" dirty="0">
                <a:solidFill>
                  <a:srgbClr val="FFFF99"/>
                </a:solidFill>
              </a:rPr>
              <a:t>: primitive round cells overrun the medullar cavity </a:t>
            </a:r>
          </a:p>
        </p:txBody>
      </p:sp>
      <p:pic>
        <p:nvPicPr>
          <p:cNvPr id="72709" name="Picture 8" descr="1070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7850" y="3429000"/>
            <a:ext cx="183515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10" name="Picture 9" descr="1070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9438" y="228600"/>
            <a:ext cx="1833562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11" name="Text Box 10"/>
          <p:cNvSpPr txBox="1">
            <a:spLocks noChangeArrowheads="1"/>
          </p:cNvSpPr>
          <p:nvPr/>
        </p:nvSpPr>
        <p:spPr bwMode="auto">
          <a:xfrm>
            <a:off x="533400" y="228600"/>
            <a:ext cx="1524000" cy="457200"/>
          </a:xfrm>
          <a:prstGeom prst="rect">
            <a:avLst/>
          </a:prstGeom>
          <a:solidFill>
            <a:srgbClr val="D8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hu-HU" sz="2400" u="none">
                <a:solidFill>
                  <a:srgbClr val="FFFF99"/>
                </a:solidFill>
              </a:rPr>
              <a:t>Malignant</a:t>
            </a:r>
          </a:p>
        </p:txBody>
      </p:sp>
      <p:pic>
        <p:nvPicPr>
          <p:cNvPr id="9" name="Rögzített hang">
            <a:hlinkClick r:id="" action="ppaction://media"/>
          </p:cNvPr>
          <p:cNvPicPr>
            <a:picLocks noRot="1" noChangeAspect="1"/>
          </p:cNvPicPr>
          <p:nvPr>
            <a:wavAudioFile r:embed="rId1" name="Rögzített hang"/>
          </p:nvPr>
        </p:nvPicPr>
        <p:blipFill>
          <a:blip r:embed="rId5"/>
          <a:stretch>
            <a:fillRect/>
          </a:stretch>
        </p:blipFill>
        <p:spPr>
          <a:xfrm>
            <a:off x="214282" y="6357958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20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ext Box 2"/>
          <p:cNvSpPr txBox="1">
            <a:spLocks noChangeArrowheads="1"/>
          </p:cNvSpPr>
          <p:nvPr/>
        </p:nvSpPr>
        <p:spPr bwMode="auto">
          <a:xfrm>
            <a:off x="5715000" y="6553200"/>
            <a:ext cx="3429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hu-HU" sz="1400" u="none">
                <a:solidFill>
                  <a:schemeClr val="folHlink"/>
                </a:solidFill>
              </a:rPr>
              <a:t>Tumors and Tumor-Like Lesions of Bones</a:t>
            </a:r>
            <a:endParaRPr lang="en-US" altLang="hu-HU" sz="1600" u="none">
              <a:solidFill>
                <a:schemeClr val="folHlink"/>
              </a:solidFill>
            </a:endParaRPr>
          </a:p>
        </p:txBody>
      </p:sp>
      <p:sp>
        <p:nvSpPr>
          <p:cNvPr id="73731" name="Text Box 3"/>
          <p:cNvSpPr txBox="1">
            <a:spLocks noChangeArrowheads="1"/>
          </p:cNvSpPr>
          <p:nvPr/>
        </p:nvSpPr>
        <p:spPr bwMode="auto">
          <a:xfrm>
            <a:off x="2209800" y="76200"/>
            <a:ext cx="4724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hu-HU" sz="2400">
                <a:solidFill>
                  <a:srgbClr val="FF7C80"/>
                </a:solidFill>
              </a:rPr>
              <a:t>EWING’S SARCOMA OF BONE</a:t>
            </a:r>
          </a:p>
        </p:txBody>
      </p:sp>
      <p:sp>
        <p:nvSpPr>
          <p:cNvPr id="73732" name="Text Box 7"/>
          <p:cNvSpPr txBox="1">
            <a:spLocks noChangeArrowheads="1"/>
          </p:cNvSpPr>
          <p:nvPr/>
        </p:nvSpPr>
        <p:spPr bwMode="auto">
          <a:xfrm>
            <a:off x="533400" y="228600"/>
            <a:ext cx="1524000" cy="457200"/>
          </a:xfrm>
          <a:prstGeom prst="rect">
            <a:avLst/>
          </a:prstGeom>
          <a:solidFill>
            <a:srgbClr val="D8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hu-HU" sz="2400" u="none">
                <a:solidFill>
                  <a:srgbClr val="FFFF99"/>
                </a:solidFill>
              </a:rPr>
              <a:t>Malignant</a:t>
            </a:r>
          </a:p>
        </p:txBody>
      </p:sp>
      <p:sp>
        <p:nvSpPr>
          <p:cNvPr id="73733" name="Rectangle 8"/>
          <p:cNvSpPr>
            <a:spLocks noChangeArrowheads="1"/>
          </p:cNvSpPr>
          <p:nvPr/>
        </p:nvSpPr>
        <p:spPr bwMode="auto">
          <a:xfrm>
            <a:off x="179512" y="1206500"/>
            <a:ext cx="5927576" cy="5139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hu-HU" altLang="hu-HU" sz="2000" b="1" u="none" dirty="0" smtClean="0">
                <a:solidFill>
                  <a:srgbClr val="FFFF99"/>
                </a:solidFill>
              </a:rPr>
              <a:t> </a:t>
            </a:r>
            <a:r>
              <a:rPr lang="en-US" altLang="hu-HU" sz="2000" b="1" u="none" dirty="0" smtClean="0">
                <a:solidFill>
                  <a:srgbClr val="FFFF99"/>
                </a:solidFill>
              </a:rPr>
              <a:t>Pathology</a:t>
            </a:r>
            <a:r>
              <a:rPr lang="en-US" altLang="hu-HU" sz="2000" u="none" dirty="0" smtClean="0">
                <a:solidFill>
                  <a:srgbClr val="FFFF99"/>
                </a:solidFill>
              </a:rPr>
              <a:t> </a:t>
            </a:r>
            <a:r>
              <a:rPr lang="en-US" altLang="hu-HU" sz="2000" u="none" dirty="0">
                <a:solidFill>
                  <a:srgbClr val="FFFF99"/>
                </a:solidFill>
              </a:rPr>
              <a:t>: </a:t>
            </a:r>
            <a:r>
              <a:rPr lang="en-US" altLang="hu-HU" sz="2000" u="none" dirty="0" smtClean="0">
                <a:solidFill>
                  <a:srgbClr val="FFFF99"/>
                </a:solidFill>
              </a:rPr>
              <a:t>pseudo</a:t>
            </a:r>
            <a:r>
              <a:rPr lang="hu-HU" altLang="hu-HU" sz="2000" u="none" dirty="0" smtClean="0">
                <a:solidFill>
                  <a:srgbClr val="FFFF99"/>
                </a:solidFill>
              </a:rPr>
              <a:t>-</a:t>
            </a:r>
            <a:r>
              <a:rPr lang="en-US" altLang="hu-HU" sz="2000" u="none" dirty="0" smtClean="0">
                <a:solidFill>
                  <a:srgbClr val="FFFF99"/>
                </a:solidFill>
              </a:rPr>
              <a:t>rosette </a:t>
            </a:r>
            <a:r>
              <a:rPr lang="en-US" altLang="hu-HU" sz="2000" u="none" dirty="0">
                <a:solidFill>
                  <a:srgbClr val="FFFF99"/>
                </a:solidFill>
              </a:rPr>
              <a:t>pattern on light microscopy. E’S shows glycogen granules by PAS staining. </a:t>
            </a:r>
            <a:r>
              <a:rPr lang="en-US" altLang="hu-HU" sz="2000" u="none" dirty="0" err="1">
                <a:solidFill>
                  <a:srgbClr val="FFFF99"/>
                </a:solidFill>
              </a:rPr>
              <a:t>Karyotype</a:t>
            </a:r>
            <a:r>
              <a:rPr lang="en-US" altLang="hu-HU" sz="2000" u="none" dirty="0">
                <a:solidFill>
                  <a:srgbClr val="FFFF99"/>
                </a:solidFill>
              </a:rPr>
              <a:t> analysis for the 11;12 translocation is helpful at the </a:t>
            </a:r>
            <a:r>
              <a:rPr lang="en-US" altLang="hu-HU" sz="2000" u="none" dirty="0" err="1">
                <a:solidFill>
                  <a:srgbClr val="FFFF99"/>
                </a:solidFill>
              </a:rPr>
              <a:t>diagn</a:t>
            </a:r>
            <a:r>
              <a:rPr lang="en-US" altLang="hu-HU" sz="2000" u="none" dirty="0" smtClean="0">
                <a:solidFill>
                  <a:srgbClr val="FFFF99"/>
                </a:solidFill>
              </a:rPr>
              <a:t>.</a:t>
            </a:r>
            <a:endParaRPr lang="hu-HU" altLang="hu-HU" sz="2000" u="none" dirty="0" smtClean="0">
              <a:solidFill>
                <a:srgbClr val="FFFF99"/>
              </a:solidFill>
            </a:endParaRPr>
          </a:p>
          <a:p>
            <a:pPr>
              <a:buNone/>
            </a:pPr>
            <a:endParaRPr lang="en-US" altLang="hu-HU" sz="1050" u="none" dirty="0">
              <a:solidFill>
                <a:srgbClr val="FFFF99"/>
              </a:solidFill>
            </a:endParaRPr>
          </a:p>
          <a:p>
            <a:r>
              <a:rPr lang="hu-HU" altLang="hu-HU" sz="2000" b="1" u="none" dirty="0" smtClean="0">
                <a:solidFill>
                  <a:srgbClr val="FFFF99"/>
                </a:solidFill>
              </a:rPr>
              <a:t> </a:t>
            </a:r>
            <a:r>
              <a:rPr lang="en-US" altLang="hu-HU" sz="2000" b="1" u="none" dirty="0" smtClean="0">
                <a:solidFill>
                  <a:srgbClr val="FFFF99"/>
                </a:solidFill>
              </a:rPr>
              <a:t>Treatment</a:t>
            </a:r>
            <a:r>
              <a:rPr lang="hu-HU" altLang="hu-HU" sz="2000" b="1" u="none" dirty="0" smtClean="0">
                <a:solidFill>
                  <a:srgbClr val="FFFF99"/>
                </a:solidFill>
              </a:rPr>
              <a:t> </a:t>
            </a:r>
            <a:r>
              <a:rPr lang="hu-HU" altLang="hu-HU" sz="2000" b="1" u="none" dirty="0" err="1" smtClean="0">
                <a:solidFill>
                  <a:srgbClr val="FFFF99"/>
                </a:solidFill>
              </a:rPr>
              <a:t>protocoll</a:t>
            </a:r>
            <a:r>
              <a:rPr lang="en-US" altLang="hu-HU" sz="2000" u="none" dirty="0" smtClean="0">
                <a:solidFill>
                  <a:srgbClr val="FFFF99"/>
                </a:solidFill>
              </a:rPr>
              <a:t>:</a:t>
            </a:r>
            <a:r>
              <a:rPr lang="en-US" altLang="hu-HU" sz="2000" u="none" dirty="0">
                <a:solidFill>
                  <a:srgbClr val="FFFF99"/>
                </a:solidFill>
              </a:rPr>
              <a:t>	</a:t>
            </a:r>
            <a:endParaRPr lang="hu-HU" altLang="hu-HU" sz="2000" u="none" dirty="0" smtClean="0">
              <a:solidFill>
                <a:srgbClr val="FFFF99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altLang="hu-HU" sz="2000" u="none" dirty="0" smtClean="0">
                <a:solidFill>
                  <a:srgbClr val="FFFF99"/>
                </a:solidFill>
              </a:rPr>
              <a:t>BIOPSY </a:t>
            </a:r>
            <a:endParaRPr lang="hu-HU" altLang="hu-HU" sz="2000" u="none" dirty="0" smtClean="0">
              <a:solidFill>
                <a:srgbClr val="FFFF99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altLang="hu-HU" sz="2000" u="none" dirty="0" smtClean="0">
                <a:solidFill>
                  <a:srgbClr val="FFFF99"/>
                </a:solidFill>
              </a:rPr>
              <a:t>PREOP.CHEMOTHERAPY </a:t>
            </a:r>
            <a:r>
              <a:rPr lang="en-US" altLang="hu-HU" sz="2000" u="none" dirty="0">
                <a:solidFill>
                  <a:srgbClr val="FFFF99"/>
                </a:solidFill>
              </a:rPr>
              <a:t>(</a:t>
            </a:r>
            <a:r>
              <a:rPr lang="en-US" altLang="hu-HU" sz="2000" u="none" dirty="0" err="1">
                <a:solidFill>
                  <a:srgbClr val="FFFF99"/>
                </a:solidFill>
              </a:rPr>
              <a:t>Vincristine</a:t>
            </a:r>
            <a:r>
              <a:rPr lang="en-US" altLang="hu-HU" sz="2000" u="none" dirty="0">
                <a:solidFill>
                  <a:srgbClr val="FFFF99"/>
                </a:solidFill>
              </a:rPr>
              <a:t>, </a:t>
            </a:r>
            <a:r>
              <a:rPr lang="en-US" altLang="hu-HU" sz="2000" u="none" dirty="0" err="1" smtClean="0">
                <a:solidFill>
                  <a:srgbClr val="FFFF99"/>
                </a:solidFill>
              </a:rPr>
              <a:t>Adriamycin</a:t>
            </a:r>
            <a:r>
              <a:rPr lang="en-US" altLang="hu-HU" sz="2000" u="none" dirty="0">
                <a:solidFill>
                  <a:srgbClr val="FFFF99"/>
                </a:solidFill>
              </a:rPr>
              <a:t>, </a:t>
            </a:r>
            <a:r>
              <a:rPr lang="en-US" altLang="hu-HU" sz="2000" u="none" dirty="0" err="1">
                <a:solidFill>
                  <a:srgbClr val="FFFF99"/>
                </a:solidFill>
              </a:rPr>
              <a:t>Cytoxan</a:t>
            </a:r>
            <a:r>
              <a:rPr lang="en-US" altLang="hu-HU" sz="2000" u="none" dirty="0">
                <a:solidFill>
                  <a:srgbClr val="FFFF99"/>
                </a:solidFill>
              </a:rPr>
              <a:t>, </a:t>
            </a:r>
            <a:r>
              <a:rPr lang="en-US" altLang="hu-HU" sz="2000" u="none" dirty="0" err="1">
                <a:solidFill>
                  <a:srgbClr val="FFFF99"/>
                </a:solidFill>
              </a:rPr>
              <a:t>Ifosfamide</a:t>
            </a:r>
            <a:r>
              <a:rPr lang="en-US" altLang="hu-HU" sz="2000" u="none" dirty="0">
                <a:solidFill>
                  <a:srgbClr val="FFFF99"/>
                </a:solidFill>
              </a:rPr>
              <a:t>, </a:t>
            </a:r>
            <a:r>
              <a:rPr lang="en-US" altLang="hu-HU" sz="2000" u="none" dirty="0" err="1">
                <a:solidFill>
                  <a:srgbClr val="FFFF99"/>
                </a:solidFill>
              </a:rPr>
              <a:t>Etoposide</a:t>
            </a:r>
            <a:r>
              <a:rPr lang="en-US" altLang="hu-HU" sz="2000" u="none" dirty="0">
                <a:solidFill>
                  <a:srgbClr val="FFFF99"/>
                </a:solidFill>
              </a:rPr>
              <a:t> )</a:t>
            </a:r>
          </a:p>
          <a:p>
            <a:pPr marL="457200" indent="-457200">
              <a:buFont typeface="+mj-lt"/>
              <a:buAutoNum type="arabicPeriod"/>
            </a:pPr>
            <a:r>
              <a:rPr lang="en-US" altLang="hu-HU" sz="2000" u="none" dirty="0" smtClean="0">
                <a:solidFill>
                  <a:srgbClr val="FFFF99"/>
                </a:solidFill>
              </a:rPr>
              <a:t>SURGICAL </a:t>
            </a:r>
            <a:r>
              <a:rPr lang="en-US" altLang="hu-HU" sz="2000" u="none" dirty="0">
                <a:solidFill>
                  <a:srgbClr val="FFFF99"/>
                </a:solidFill>
              </a:rPr>
              <a:t>INTERVENTION (limb-sparing  op.  or amputation)</a:t>
            </a:r>
          </a:p>
          <a:p>
            <a:pPr marL="457200" indent="-457200">
              <a:buFont typeface="+mj-lt"/>
              <a:buAutoNum type="arabicPeriod"/>
            </a:pPr>
            <a:r>
              <a:rPr lang="en-US" altLang="hu-HU" sz="2000" u="none" dirty="0" smtClean="0">
                <a:solidFill>
                  <a:srgbClr val="FFFF99"/>
                </a:solidFill>
              </a:rPr>
              <a:t>POSTOP </a:t>
            </a:r>
            <a:r>
              <a:rPr lang="en-US" altLang="hu-HU" sz="2000" u="none" dirty="0">
                <a:solidFill>
                  <a:srgbClr val="FFFF99"/>
                </a:solidFill>
              </a:rPr>
              <a:t>CHEMOTHERAPY completed with  RADIATION THERAPY.</a:t>
            </a:r>
          </a:p>
          <a:p>
            <a:r>
              <a:rPr lang="hu-HU" altLang="hu-HU" sz="2000" b="1" u="none" dirty="0" smtClean="0">
                <a:solidFill>
                  <a:srgbClr val="FFFF99"/>
                </a:solidFill>
              </a:rPr>
              <a:t> </a:t>
            </a:r>
            <a:r>
              <a:rPr lang="en-US" altLang="hu-HU" sz="2000" b="1" u="none" dirty="0" smtClean="0">
                <a:solidFill>
                  <a:srgbClr val="FFFF99"/>
                </a:solidFill>
              </a:rPr>
              <a:t>Outcome</a:t>
            </a:r>
            <a:r>
              <a:rPr lang="en-US" altLang="hu-HU" sz="2000" u="none" dirty="0">
                <a:solidFill>
                  <a:srgbClr val="FFFF99"/>
                </a:solidFill>
              </a:rPr>
              <a:t>: The 5 year disease-free survival is between 10-50%.</a:t>
            </a:r>
          </a:p>
        </p:txBody>
      </p:sp>
      <p:pic>
        <p:nvPicPr>
          <p:cNvPr id="73734" name="Picture 9" descr="ewhist0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8983" y="1295400"/>
            <a:ext cx="2957513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Rögzített hang">
            <a:hlinkClick r:id="" action="ppaction://media"/>
          </p:cNvPr>
          <p:cNvPicPr>
            <a:picLocks noRot="1" noChangeAspect="1"/>
          </p:cNvPicPr>
          <p:nvPr>
            <a:wavAudioFile r:embed="rId1" name="Rögzített hang"/>
          </p:nvPr>
        </p:nvPicPr>
        <p:blipFill>
          <a:blip r:embed="rId4"/>
          <a:stretch>
            <a:fillRect/>
          </a:stretch>
        </p:blipFill>
        <p:spPr>
          <a:xfrm>
            <a:off x="214282" y="6357958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73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1026" descr="DSCN832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824" r="11765" b="14510"/>
          <a:stretch>
            <a:fillRect/>
          </a:stretch>
        </p:blipFill>
        <p:spPr bwMode="auto">
          <a:xfrm>
            <a:off x="395536" y="404664"/>
            <a:ext cx="2314575" cy="582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55" name="Rectangle 1027"/>
          <p:cNvSpPr>
            <a:spLocks noChangeArrowheads="1"/>
          </p:cNvSpPr>
          <p:nvPr/>
        </p:nvSpPr>
        <p:spPr bwMode="auto">
          <a:xfrm>
            <a:off x="2906266" y="260648"/>
            <a:ext cx="613023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2800" u="none" dirty="0" err="1">
                <a:solidFill>
                  <a:srgbClr val="FF9966"/>
                </a:solidFill>
              </a:rPr>
              <a:t>Ewing</a:t>
            </a:r>
            <a:r>
              <a:rPr lang="hu-HU" altLang="hu-HU" sz="2800" u="none" dirty="0">
                <a:solidFill>
                  <a:srgbClr val="FF9966"/>
                </a:solidFill>
                <a:sym typeface="Symbol" panose="05050102010706020507" pitchFamily="18" charset="2"/>
              </a:rPr>
              <a:t>s</a:t>
            </a:r>
            <a:r>
              <a:rPr lang="hu-HU" altLang="hu-HU" sz="2800" u="none" dirty="0">
                <a:solidFill>
                  <a:srgbClr val="FF9966"/>
                </a:solidFill>
              </a:rPr>
              <a:t> </a:t>
            </a:r>
            <a:r>
              <a:rPr lang="hu-HU" altLang="hu-HU" sz="2800" u="none" dirty="0" err="1" smtClean="0">
                <a:solidFill>
                  <a:srgbClr val="FF9966"/>
                </a:solidFill>
              </a:rPr>
              <a:t>sarcoma</a:t>
            </a:r>
            <a:r>
              <a:rPr lang="hu-HU" altLang="hu-HU" sz="2800" u="none" dirty="0" smtClean="0">
                <a:solidFill>
                  <a:srgbClr val="FF9966"/>
                </a:solidFill>
              </a:rPr>
              <a:t> of </a:t>
            </a:r>
            <a:r>
              <a:rPr lang="hu-HU" altLang="hu-HU" sz="2800" u="none" dirty="0" err="1" smtClean="0">
                <a:solidFill>
                  <a:srgbClr val="FF9966"/>
                </a:solidFill>
              </a:rPr>
              <a:t>the</a:t>
            </a:r>
            <a:r>
              <a:rPr lang="hu-HU" altLang="hu-HU" sz="2800" u="none" dirty="0" smtClean="0">
                <a:solidFill>
                  <a:srgbClr val="FF9966"/>
                </a:solidFill>
              </a:rPr>
              <a:t> </a:t>
            </a:r>
            <a:r>
              <a:rPr lang="hu-HU" altLang="hu-HU" sz="2800" u="none" dirty="0" err="1" smtClean="0">
                <a:solidFill>
                  <a:srgbClr val="FF9966"/>
                </a:solidFill>
              </a:rPr>
              <a:t>proximal</a:t>
            </a:r>
            <a:r>
              <a:rPr lang="hu-HU" altLang="hu-HU" sz="2800" u="none" dirty="0" smtClean="0">
                <a:solidFill>
                  <a:srgbClr val="FF9966"/>
                </a:solidFill>
              </a:rPr>
              <a:t> </a:t>
            </a:r>
            <a:r>
              <a:rPr lang="hu-HU" altLang="hu-HU" sz="2800" u="none" dirty="0" err="1" smtClean="0">
                <a:solidFill>
                  <a:srgbClr val="FF9966"/>
                </a:solidFill>
              </a:rPr>
              <a:t>humerus</a:t>
            </a:r>
            <a:endParaRPr lang="hu-HU" altLang="hu-HU" sz="2800" u="none" dirty="0">
              <a:solidFill>
                <a:srgbClr val="FF9966"/>
              </a:solidFill>
            </a:endParaRPr>
          </a:p>
        </p:txBody>
      </p:sp>
      <p:pic>
        <p:nvPicPr>
          <p:cNvPr id="74756" name="Picture 1028" descr="DSCN832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5" y="1340768"/>
            <a:ext cx="5400600" cy="4050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zövegdoboz 4"/>
          <p:cNvSpPr txBox="1"/>
          <p:nvPr/>
        </p:nvSpPr>
        <p:spPr>
          <a:xfrm>
            <a:off x="2987824" y="5445224"/>
            <a:ext cx="568863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u="none" dirty="0" err="1" smtClean="0">
                <a:solidFill>
                  <a:srgbClr val="FFFF99"/>
                </a:solidFill>
              </a:rPr>
              <a:t>Only</a:t>
            </a:r>
            <a:r>
              <a:rPr lang="hu-HU" sz="2000" u="none" dirty="0" smtClean="0">
                <a:solidFill>
                  <a:srgbClr val="FFFF99"/>
                </a:solidFill>
              </a:rPr>
              <a:t> </a:t>
            </a:r>
            <a:r>
              <a:rPr lang="hu-HU" sz="2000" u="none" dirty="0" err="1" smtClean="0">
                <a:solidFill>
                  <a:srgbClr val="FFFF99"/>
                </a:solidFill>
              </a:rPr>
              <a:t>the</a:t>
            </a:r>
            <a:r>
              <a:rPr lang="hu-HU" sz="2000" u="none" dirty="0" smtClean="0">
                <a:solidFill>
                  <a:srgbClr val="FFFF99"/>
                </a:solidFill>
              </a:rPr>
              <a:t> MRI </a:t>
            </a:r>
            <a:r>
              <a:rPr lang="hu-HU" sz="2000" u="none" dirty="0" err="1" smtClean="0">
                <a:solidFill>
                  <a:srgbClr val="FFFF99"/>
                </a:solidFill>
              </a:rPr>
              <a:t>can</a:t>
            </a:r>
            <a:r>
              <a:rPr lang="hu-HU" sz="2000" u="none" dirty="0" smtClean="0">
                <a:solidFill>
                  <a:srgbClr val="FFFF99"/>
                </a:solidFill>
              </a:rPr>
              <a:t> show </a:t>
            </a:r>
            <a:r>
              <a:rPr lang="hu-HU" sz="2000" u="none" dirty="0" err="1" smtClean="0">
                <a:solidFill>
                  <a:srgbClr val="FFFF99"/>
                </a:solidFill>
              </a:rPr>
              <a:t>the</a:t>
            </a:r>
            <a:r>
              <a:rPr lang="hu-HU" sz="2000" u="none" dirty="0" smtClean="0">
                <a:solidFill>
                  <a:srgbClr val="FFFF99"/>
                </a:solidFill>
              </a:rPr>
              <a:t> </a:t>
            </a:r>
            <a:r>
              <a:rPr lang="hu-HU" sz="2000" u="none" dirty="0" err="1" smtClean="0">
                <a:solidFill>
                  <a:srgbClr val="FFFF99"/>
                </a:solidFill>
              </a:rPr>
              <a:t>real</a:t>
            </a:r>
            <a:r>
              <a:rPr lang="hu-HU" sz="2000" u="none" dirty="0" smtClean="0">
                <a:solidFill>
                  <a:srgbClr val="FFFF99"/>
                </a:solidFill>
              </a:rPr>
              <a:t> </a:t>
            </a:r>
            <a:r>
              <a:rPr lang="hu-HU" sz="2000" u="none" dirty="0" err="1" smtClean="0">
                <a:solidFill>
                  <a:srgbClr val="FFFF99"/>
                </a:solidFill>
              </a:rPr>
              <a:t>extension</a:t>
            </a:r>
            <a:r>
              <a:rPr lang="hu-HU" sz="2000" u="none" dirty="0" smtClean="0">
                <a:solidFill>
                  <a:srgbClr val="FFFF99"/>
                </a:solidFill>
              </a:rPr>
              <a:t> and </a:t>
            </a:r>
            <a:r>
              <a:rPr lang="hu-HU" sz="2000" u="none" dirty="0" err="1" smtClean="0">
                <a:solidFill>
                  <a:srgbClr val="FFFF99"/>
                </a:solidFill>
              </a:rPr>
              <a:t>soft</a:t>
            </a:r>
            <a:r>
              <a:rPr lang="hu-HU" sz="2000" u="none" dirty="0" smtClean="0">
                <a:solidFill>
                  <a:srgbClr val="FFFF99"/>
                </a:solidFill>
              </a:rPr>
              <a:t> </a:t>
            </a:r>
            <a:r>
              <a:rPr lang="hu-HU" sz="2000" u="none" dirty="0" err="1" smtClean="0">
                <a:solidFill>
                  <a:srgbClr val="FFFF99"/>
                </a:solidFill>
              </a:rPr>
              <a:t>tissue</a:t>
            </a:r>
            <a:r>
              <a:rPr lang="hu-HU" sz="2000" u="none" dirty="0" smtClean="0">
                <a:solidFill>
                  <a:srgbClr val="FFFF99"/>
                </a:solidFill>
              </a:rPr>
              <a:t> </a:t>
            </a:r>
            <a:r>
              <a:rPr lang="hu-HU" sz="2000" u="none" dirty="0" err="1" smtClean="0">
                <a:solidFill>
                  <a:srgbClr val="FFFF99"/>
                </a:solidFill>
              </a:rPr>
              <a:t>involvment</a:t>
            </a:r>
            <a:r>
              <a:rPr lang="hu-HU" sz="2000" u="none" dirty="0" smtClean="0">
                <a:solidFill>
                  <a:srgbClr val="FFFF99"/>
                </a:solidFill>
              </a:rPr>
              <a:t>  </a:t>
            </a:r>
            <a:r>
              <a:rPr lang="hu-HU" sz="2000" u="none" dirty="0" err="1" smtClean="0">
                <a:solidFill>
                  <a:srgbClr val="FFFF99"/>
                </a:solidFill>
              </a:rPr>
              <a:t>in</a:t>
            </a:r>
            <a:r>
              <a:rPr lang="hu-HU" sz="2000" u="none" dirty="0" smtClean="0">
                <a:solidFill>
                  <a:srgbClr val="FFFF99"/>
                </a:solidFill>
              </a:rPr>
              <a:t> </a:t>
            </a:r>
            <a:r>
              <a:rPr lang="hu-HU" sz="2000" u="none" dirty="0" err="1" smtClean="0">
                <a:solidFill>
                  <a:srgbClr val="FFFF99"/>
                </a:solidFill>
              </a:rPr>
              <a:t>Ewing’s</a:t>
            </a:r>
            <a:r>
              <a:rPr lang="hu-HU" sz="2000" u="none" dirty="0" smtClean="0">
                <a:solidFill>
                  <a:srgbClr val="FFFF99"/>
                </a:solidFill>
              </a:rPr>
              <a:t> </a:t>
            </a:r>
            <a:r>
              <a:rPr lang="hu-HU" sz="2000" u="none" dirty="0" err="1" smtClean="0">
                <a:solidFill>
                  <a:srgbClr val="FFFF99"/>
                </a:solidFill>
              </a:rPr>
              <a:t>sarcoma</a:t>
            </a:r>
            <a:r>
              <a:rPr lang="hu-HU" sz="2000" u="none" dirty="0" smtClean="0">
                <a:solidFill>
                  <a:srgbClr val="FFFF99"/>
                </a:solidFill>
              </a:rPr>
              <a:t>. </a:t>
            </a:r>
            <a:r>
              <a:rPr lang="hu-HU" sz="2000" u="none" dirty="0" err="1" smtClean="0">
                <a:solidFill>
                  <a:srgbClr val="FFFF99"/>
                </a:solidFill>
              </a:rPr>
              <a:t>Surgery</a:t>
            </a:r>
            <a:r>
              <a:rPr lang="hu-HU" sz="2000" u="none" dirty="0" smtClean="0">
                <a:solidFill>
                  <a:srgbClr val="FFFF99"/>
                </a:solidFill>
              </a:rPr>
              <a:t>: </a:t>
            </a:r>
            <a:r>
              <a:rPr lang="hu-HU" sz="2000" u="none" dirty="0" err="1" smtClean="0">
                <a:solidFill>
                  <a:srgbClr val="FFFF99"/>
                </a:solidFill>
              </a:rPr>
              <a:t>wide</a:t>
            </a:r>
            <a:r>
              <a:rPr lang="hu-HU" sz="2000" u="none" dirty="0" smtClean="0">
                <a:solidFill>
                  <a:srgbClr val="FFFF99"/>
                </a:solidFill>
              </a:rPr>
              <a:t> </a:t>
            </a:r>
            <a:r>
              <a:rPr lang="hu-HU" sz="2000" u="none" dirty="0" err="1" smtClean="0">
                <a:solidFill>
                  <a:srgbClr val="FFFF99"/>
                </a:solidFill>
              </a:rPr>
              <a:t>resection</a:t>
            </a:r>
            <a:r>
              <a:rPr lang="hu-HU" sz="2000" u="none" dirty="0" smtClean="0">
                <a:solidFill>
                  <a:srgbClr val="FFFF99"/>
                </a:solidFill>
              </a:rPr>
              <a:t> and </a:t>
            </a:r>
            <a:r>
              <a:rPr lang="hu-HU" sz="2000" u="none" dirty="0" err="1" smtClean="0">
                <a:solidFill>
                  <a:srgbClr val="FFFF99"/>
                </a:solidFill>
              </a:rPr>
              <a:t>bone</a:t>
            </a:r>
            <a:r>
              <a:rPr lang="hu-HU" sz="2000" u="none" dirty="0" smtClean="0">
                <a:solidFill>
                  <a:srgbClr val="FFFF99"/>
                </a:solidFill>
              </a:rPr>
              <a:t> </a:t>
            </a:r>
            <a:r>
              <a:rPr lang="hu-HU" sz="2000" u="none" dirty="0" err="1" smtClean="0">
                <a:solidFill>
                  <a:srgbClr val="FFFF99"/>
                </a:solidFill>
              </a:rPr>
              <a:t>grafting</a:t>
            </a:r>
            <a:r>
              <a:rPr lang="hu-HU" sz="2000" u="none" dirty="0" smtClean="0">
                <a:solidFill>
                  <a:srgbClr val="FFFF99"/>
                </a:solidFill>
              </a:rPr>
              <a:t> (</a:t>
            </a:r>
            <a:r>
              <a:rPr lang="hu-HU" sz="2000" u="none" dirty="0" err="1" smtClean="0">
                <a:solidFill>
                  <a:srgbClr val="FFFF99"/>
                </a:solidFill>
              </a:rPr>
              <a:t>children</a:t>
            </a:r>
            <a:r>
              <a:rPr lang="hu-HU" sz="2000" u="none" dirty="0" smtClean="0">
                <a:solidFill>
                  <a:srgbClr val="FFFF99"/>
                </a:solidFill>
              </a:rPr>
              <a:t>) / tumor </a:t>
            </a:r>
            <a:r>
              <a:rPr lang="hu-HU" sz="2000" u="none" dirty="0" err="1" smtClean="0">
                <a:solidFill>
                  <a:srgbClr val="FFFF99"/>
                </a:solidFill>
              </a:rPr>
              <a:t>endoprosthesis</a:t>
            </a:r>
            <a:r>
              <a:rPr lang="hu-HU" sz="2000" u="none" dirty="0" smtClean="0">
                <a:solidFill>
                  <a:srgbClr val="FFFF99"/>
                </a:solidFill>
              </a:rPr>
              <a:t> (</a:t>
            </a:r>
            <a:r>
              <a:rPr lang="hu-HU" sz="2000" u="none" dirty="0" err="1" smtClean="0">
                <a:solidFill>
                  <a:srgbClr val="FFFF99"/>
                </a:solidFill>
              </a:rPr>
              <a:t>young</a:t>
            </a:r>
            <a:r>
              <a:rPr lang="hu-HU" sz="2000" u="none" dirty="0" smtClean="0">
                <a:solidFill>
                  <a:srgbClr val="FFFF99"/>
                </a:solidFill>
              </a:rPr>
              <a:t> </a:t>
            </a:r>
            <a:r>
              <a:rPr lang="hu-HU" sz="2000" u="none" dirty="0" err="1" smtClean="0">
                <a:solidFill>
                  <a:srgbClr val="FFFF99"/>
                </a:solidFill>
              </a:rPr>
              <a:t>adults</a:t>
            </a:r>
            <a:r>
              <a:rPr lang="hu-HU" sz="2000" u="none" dirty="0" smtClean="0">
                <a:solidFill>
                  <a:srgbClr val="FFFF99"/>
                </a:solidFill>
              </a:rPr>
              <a:t>).</a:t>
            </a:r>
            <a:endParaRPr lang="hu-HU" sz="2000" u="none" dirty="0">
              <a:solidFill>
                <a:srgbClr val="FFFF99"/>
              </a:solidFill>
            </a:endParaRPr>
          </a:p>
        </p:txBody>
      </p:sp>
      <p:pic>
        <p:nvPicPr>
          <p:cNvPr id="6" name="Rögzített hang">
            <a:hlinkClick r:id="" action="ppaction://media"/>
          </p:cNvPr>
          <p:cNvPicPr>
            <a:picLocks noRot="1" noChangeAspect="1"/>
          </p:cNvPicPr>
          <p:nvPr>
            <a:wavAudioFile r:embed="rId1" name="Rögzített hang"/>
          </p:nvPr>
        </p:nvPicPr>
        <p:blipFill>
          <a:blip r:embed="rId5"/>
          <a:stretch>
            <a:fillRect/>
          </a:stretch>
        </p:blipFill>
        <p:spPr>
          <a:xfrm>
            <a:off x="214282" y="65532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3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9" name="Rectangle 5"/>
          <p:cNvSpPr>
            <a:spLocks noChangeArrowheads="1"/>
          </p:cNvSpPr>
          <p:nvPr/>
        </p:nvSpPr>
        <p:spPr bwMode="auto">
          <a:xfrm>
            <a:off x="1043608" y="97468"/>
            <a:ext cx="705678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hu-HU" altLang="hu-HU" sz="2800" u="none" dirty="0" err="1">
                <a:solidFill>
                  <a:srgbClr val="FF9966"/>
                </a:solidFill>
              </a:rPr>
              <a:t>Ewing</a:t>
            </a:r>
            <a:r>
              <a:rPr lang="hu-HU" altLang="hu-HU" sz="2800" u="none" dirty="0">
                <a:solidFill>
                  <a:srgbClr val="FF9966"/>
                </a:solidFill>
                <a:sym typeface="Symbol" panose="05050102010706020507" pitchFamily="18" charset="2"/>
              </a:rPr>
              <a:t>s</a:t>
            </a:r>
            <a:r>
              <a:rPr lang="hu-HU" altLang="hu-HU" sz="2800" u="none" dirty="0">
                <a:solidFill>
                  <a:srgbClr val="FF9966"/>
                </a:solidFill>
              </a:rPr>
              <a:t> </a:t>
            </a:r>
            <a:r>
              <a:rPr lang="hu-HU" altLang="hu-HU" sz="2800" u="none" dirty="0" err="1" smtClean="0">
                <a:solidFill>
                  <a:srgbClr val="FF9966"/>
                </a:solidFill>
              </a:rPr>
              <a:t>sarcoma</a:t>
            </a:r>
            <a:r>
              <a:rPr lang="hu-HU" altLang="hu-HU" sz="2800" u="none" dirty="0" smtClean="0">
                <a:solidFill>
                  <a:srgbClr val="FF9966"/>
                </a:solidFill>
              </a:rPr>
              <a:t> of </a:t>
            </a:r>
            <a:r>
              <a:rPr lang="hu-HU" altLang="hu-HU" sz="2800" u="none" dirty="0" err="1" smtClean="0">
                <a:solidFill>
                  <a:srgbClr val="FF9966"/>
                </a:solidFill>
              </a:rPr>
              <a:t>the</a:t>
            </a:r>
            <a:r>
              <a:rPr lang="hu-HU" altLang="hu-HU" sz="2800" u="none" dirty="0" smtClean="0">
                <a:solidFill>
                  <a:srgbClr val="FF9966"/>
                </a:solidFill>
              </a:rPr>
              <a:t> </a:t>
            </a:r>
            <a:r>
              <a:rPr lang="hu-HU" altLang="hu-HU" sz="2800" u="none" dirty="0" err="1" smtClean="0">
                <a:solidFill>
                  <a:srgbClr val="FF9966"/>
                </a:solidFill>
              </a:rPr>
              <a:t>tibia</a:t>
            </a:r>
            <a:r>
              <a:rPr lang="hu-HU" altLang="hu-HU" sz="2800" u="none" dirty="0" smtClean="0">
                <a:solidFill>
                  <a:srgbClr val="FF9966"/>
                </a:solidFill>
              </a:rPr>
              <a:t> </a:t>
            </a:r>
            <a:r>
              <a:rPr lang="hu-HU" altLang="hu-HU" sz="2800" u="none" dirty="0" err="1" smtClean="0">
                <a:solidFill>
                  <a:srgbClr val="FF9966"/>
                </a:solidFill>
              </a:rPr>
              <a:t>in</a:t>
            </a:r>
            <a:r>
              <a:rPr lang="hu-HU" altLang="hu-HU" sz="2800" u="none" dirty="0" smtClean="0">
                <a:solidFill>
                  <a:srgbClr val="FF9966"/>
                </a:solidFill>
              </a:rPr>
              <a:t> a 15 </a:t>
            </a:r>
            <a:r>
              <a:rPr lang="hu-HU" altLang="hu-HU" sz="2800" u="none" dirty="0" err="1" smtClean="0">
                <a:solidFill>
                  <a:srgbClr val="FF9966"/>
                </a:solidFill>
              </a:rPr>
              <a:t>y.o</a:t>
            </a:r>
            <a:r>
              <a:rPr lang="hu-HU" altLang="hu-HU" sz="2800" u="none" dirty="0" smtClean="0">
                <a:solidFill>
                  <a:srgbClr val="FF9966"/>
                </a:solidFill>
              </a:rPr>
              <a:t>. boy</a:t>
            </a:r>
            <a:endParaRPr lang="hu-HU" altLang="hu-HU" sz="2800" u="none" dirty="0">
              <a:solidFill>
                <a:srgbClr val="FF9966"/>
              </a:solidFill>
            </a:endParaRPr>
          </a:p>
        </p:txBody>
      </p:sp>
      <p:pic>
        <p:nvPicPr>
          <p:cNvPr id="75780" name="Picture 7" descr="ewgrtg0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836712"/>
            <a:ext cx="2381277" cy="503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1" name="Picture 10" descr="ewpobio0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9101"/>
          <a:stretch>
            <a:fillRect/>
          </a:stretch>
        </p:blipFill>
        <p:spPr bwMode="auto">
          <a:xfrm>
            <a:off x="3275856" y="836712"/>
            <a:ext cx="2372224" cy="5034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2" name="Picture 11" descr="ewgpostop0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6446"/>
          <a:stretch>
            <a:fillRect/>
          </a:stretch>
        </p:blipFill>
        <p:spPr bwMode="auto">
          <a:xfrm>
            <a:off x="6084168" y="836712"/>
            <a:ext cx="2592388" cy="5204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zövegdoboz 6"/>
          <p:cNvSpPr txBox="1"/>
          <p:nvPr/>
        </p:nvSpPr>
        <p:spPr>
          <a:xfrm>
            <a:off x="683568" y="5877272"/>
            <a:ext cx="24482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u="none" dirty="0" err="1" smtClean="0">
                <a:solidFill>
                  <a:srgbClr val="00CCFF"/>
                </a:solidFill>
              </a:rPr>
              <a:t>Ill-defined</a:t>
            </a:r>
            <a:r>
              <a:rPr lang="hu-HU" sz="1600" u="none" dirty="0" smtClean="0">
                <a:solidFill>
                  <a:srgbClr val="00CCFF"/>
                </a:solidFill>
              </a:rPr>
              <a:t> </a:t>
            </a:r>
            <a:r>
              <a:rPr lang="hu-HU" sz="1600" u="none" dirty="0" err="1" smtClean="0">
                <a:solidFill>
                  <a:srgbClr val="00CCFF"/>
                </a:solidFill>
              </a:rPr>
              <a:t>osteolytic</a:t>
            </a:r>
            <a:r>
              <a:rPr lang="hu-HU" sz="1600" u="none" dirty="0" smtClean="0">
                <a:solidFill>
                  <a:srgbClr val="00CCFF"/>
                </a:solidFill>
              </a:rPr>
              <a:t> </a:t>
            </a:r>
            <a:r>
              <a:rPr lang="hu-HU" sz="1600" u="none" dirty="0" err="1" smtClean="0">
                <a:solidFill>
                  <a:srgbClr val="00CCFF"/>
                </a:solidFill>
              </a:rPr>
              <a:t>laesion</a:t>
            </a:r>
            <a:r>
              <a:rPr lang="hu-HU" sz="1600" u="none" dirty="0" smtClean="0">
                <a:solidFill>
                  <a:srgbClr val="00CCFF"/>
                </a:solidFill>
              </a:rPr>
              <a:t> of </a:t>
            </a:r>
            <a:r>
              <a:rPr lang="hu-HU" sz="1600" u="none" dirty="0" err="1" smtClean="0">
                <a:solidFill>
                  <a:srgbClr val="00CCFF"/>
                </a:solidFill>
              </a:rPr>
              <a:t>the</a:t>
            </a:r>
            <a:r>
              <a:rPr lang="hu-HU" sz="1600" u="none" dirty="0" smtClean="0">
                <a:solidFill>
                  <a:srgbClr val="00CCFF"/>
                </a:solidFill>
              </a:rPr>
              <a:t> </a:t>
            </a:r>
            <a:r>
              <a:rPr lang="hu-HU" sz="1600" u="none" dirty="0" err="1" smtClean="0">
                <a:solidFill>
                  <a:srgbClr val="00CCFF"/>
                </a:solidFill>
              </a:rPr>
              <a:t>proximal</a:t>
            </a:r>
            <a:r>
              <a:rPr lang="hu-HU" sz="1600" u="none" dirty="0" smtClean="0">
                <a:solidFill>
                  <a:srgbClr val="00CCFF"/>
                </a:solidFill>
              </a:rPr>
              <a:t> end of </a:t>
            </a:r>
            <a:r>
              <a:rPr lang="hu-HU" sz="1600" u="none" dirty="0" err="1" smtClean="0">
                <a:solidFill>
                  <a:srgbClr val="00CCFF"/>
                </a:solidFill>
              </a:rPr>
              <a:t>the</a:t>
            </a:r>
            <a:r>
              <a:rPr lang="hu-HU" sz="1600" u="none" dirty="0" smtClean="0">
                <a:solidFill>
                  <a:srgbClr val="00CCFF"/>
                </a:solidFill>
              </a:rPr>
              <a:t> </a:t>
            </a:r>
            <a:r>
              <a:rPr lang="hu-HU" sz="1600" u="none" dirty="0" err="1" smtClean="0">
                <a:solidFill>
                  <a:srgbClr val="00CCFF"/>
                </a:solidFill>
              </a:rPr>
              <a:t>tibia</a:t>
            </a:r>
            <a:r>
              <a:rPr lang="hu-HU" sz="1600" u="none" dirty="0" smtClean="0">
                <a:solidFill>
                  <a:srgbClr val="00CCFF"/>
                </a:solidFill>
              </a:rPr>
              <a:t> </a:t>
            </a:r>
            <a:r>
              <a:rPr lang="hu-HU" sz="1600" u="none" dirty="0" err="1" smtClean="0">
                <a:solidFill>
                  <a:srgbClr val="00CCFF"/>
                </a:solidFill>
              </a:rPr>
              <a:t>diaphysis</a:t>
            </a:r>
            <a:endParaRPr lang="hu-HU" sz="1600" u="none" dirty="0">
              <a:solidFill>
                <a:srgbClr val="00CCFF"/>
              </a:solidFill>
            </a:endParaRPr>
          </a:p>
        </p:txBody>
      </p:sp>
      <p:sp>
        <p:nvSpPr>
          <p:cNvPr id="8" name="Ellipszis 7"/>
          <p:cNvSpPr/>
          <p:nvPr/>
        </p:nvSpPr>
        <p:spPr bwMode="auto">
          <a:xfrm>
            <a:off x="1331640" y="3501008"/>
            <a:ext cx="1152128" cy="1512168"/>
          </a:xfrm>
          <a:prstGeom prst="ellipse">
            <a:avLst/>
          </a:prstGeom>
          <a:noFill/>
          <a:ln w="9525" cap="flat" cmpd="sng" algn="ctr">
            <a:solidFill>
              <a:srgbClr val="00B0F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u-HU" sz="2800" b="0" i="0" u="sng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-18"/>
            </a:endParaRPr>
          </a:p>
        </p:txBody>
      </p:sp>
      <p:sp>
        <p:nvSpPr>
          <p:cNvPr id="9" name="Szövegdoboz 8"/>
          <p:cNvSpPr txBox="1"/>
          <p:nvPr/>
        </p:nvSpPr>
        <p:spPr>
          <a:xfrm>
            <a:off x="3275856" y="5970766"/>
            <a:ext cx="24482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600" u="none" dirty="0" err="1" smtClean="0">
                <a:solidFill>
                  <a:srgbClr val="00CCFF"/>
                </a:solidFill>
              </a:rPr>
              <a:t>After</a:t>
            </a:r>
            <a:r>
              <a:rPr lang="hu-HU" sz="1600" u="none" dirty="0" smtClean="0">
                <a:solidFill>
                  <a:srgbClr val="00CCFF"/>
                </a:solidFill>
              </a:rPr>
              <a:t> </a:t>
            </a:r>
            <a:r>
              <a:rPr lang="hu-HU" sz="1600" u="none" dirty="0" err="1" smtClean="0">
                <a:solidFill>
                  <a:srgbClr val="00CCFF"/>
                </a:solidFill>
              </a:rPr>
              <a:t>incisional</a:t>
            </a:r>
            <a:r>
              <a:rPr lang="hu-HU" sz="1600" u="none" dirty="0" smtClean="0">
                <a:solidFill>
                  <a:srgbClr val="00CCFF"/>
                </a:solidFill>
              </a:rPr>
              <a:t> </a:t>
            </a:r>
            <a:r>
              <a:rPr lang="hu-HU" sz="1600" u="none" dirty="0" err="1" smtClean="0">
                <a:solidFill>
                  <a:srgbClr val="00CCFF"/>
                </a:solidFill>
              </a:rPr>
              <a:t>biopsy</a:t>
            </a:r>
            <a:endParaRPr lang="hu-HU" sz="1600" u="none" dirty="0">
              <a:solidFill>
                <a:srgbClr val="00CCFF"/>
              </a:solidFill>
            </a:endParaRPr>
          </a:p>
        </p:txBody>
      </p:sp>
      <p:sp>
        <p:nvSpPr>
          <p:cNvPr id="10" name="Szövegdoboz 9"/>
          <p:cNvSpPr txBox="1"/>
          <p:nvPr/>
        </p:nvSpPr>
        <p:spPr>
          <a:xfrm>
            <a:off x="5868144" y="5982379"/>
            <a:ext cx="30963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600" u="none" dirty="0" err="1" smtClean="0">
                <a:solidFill>
                  <a:srgbClr val="00CCFF"/>
                </a:solidFill>
              </a:rPr>
              <a:t>After</a:t>
            </a:r>
            <a:r>
              <a:rPr lang="hu-HU" sz="1600" u="none" dirty="0" smtClean="0">
                <a:solidFill>
                  <a:srgbClr val="00CCFF"/>
                </a:solidFill>
              </a:rPr>
              <a:t> </a:t>
            </a:r>
            <a:r>
              <a:rPr lang="hu-HU" sz="1600" u="none" dirty="0" err="1" smtClean="0">
                <a:solidFill>
                  <a:srgbClr val="00CCFF"/>
                </a:solidFill>
              </a:rPr>
              <a:t>surgical</a:t>
            </a:r>
            <a:r>
              <a:rPr lang="hu-HU" sz="1600" u="none" dirty="0" smtClean="0">
                <a:solidFill>
                  <a:srgbClr val="00CCFF"/>
                </a:solidFill>
              </a:rPr>
              <a:t> </a:t>
            </a:r>
            <a:r>
              <a:rPr lang="hu-HU" sz="1600" u="none" dirty="0" err="1" smtClean="0">
                <a:solidFill>
                  <a:srgbClr val="00CCFF"/>
                </a:solidFill>
              </a:rPr>
              <a:t>intervention</a:t>
            </a:r>
            <a:r>
              <a:rPr lang="hu-HU" sz="1600" u="none" dirty="0" smtClean="0">
                <a:solidFill>
                  <a:srgbClr val="00CCFF"/>
                </a:solidFill>
              </a:rPr>
              <a:t> (</a:t>
            </a:r>
            <a:r>
              <a:rPr lang="hu-HU" sz="1600" u="none" dirty="0" err="1" smtClean="0">
                <a:solidFill>
                  <a:srgbClr val="00CCFF"/>
                </a:solidFill>
              </a:rPr>
              <a:t>resection</a:t>
            </a:r>
            <a:r>
              <a:rPr lang="hu-HU" sz="1600" u="none" dirty="0" smtClean="0">
                <a:solidFill>
                  <a:srgbClr val="00CCFF"/>
                </a:solidFill>
              </a:rPr>
              <a:t> + </a:t>
            </a:r>
            <a:r>
              <a:rPr lang="hu-HU" sz="1600" u="none" dirty="0" err="1" smtClean="0">
                <a:solidFill>
                  <a:srgbClr val="00CCFF"/>
                </a:solidFill>
              </a:rPr>
              <a:t>Bone</a:t>
            </a:r>
            <a:r>
              <a:rPr lang="hu-HU" sz="1600" u="none" dirty="0" smtClean="0">
                <a:solidFill>
                  <a:srgbClr val="00CCFF"/>
                </a:solidFill>
              </a:rPr>
              <a:t> </a:t>
            </a:r>
            <a:r>
              <a:rPr lang="hu-HU" sz="1600" u="none" dirty="0" err="1" smtClean="0">
                <a:solidFill>
                  <a:srgbClr val="00CCFF"/>
                </a:solidFill>
              </a:rPr>
              <a:t>grafting</a:t>
            </a:r>
            <a:r>
              <a:rPr lang="hu-HU" sz="1600" u="none" dirty="0" smtClean="0">
                <a:solidFill>
                  <a:srgbClr val="00CCFF"/>
                </a:solidFill>
              </a:rPr>
              <a:t> + </a:t>
            </a:r>
            <a:r>
              <a:rPr lang="hu-HU" sz="1600" u="none" dirty="0" err="1" smtClean="0">
                <a:solidFill>
                  <a:srgbClr val="00CCFF"/>
                </a:solidFill>
              </a:rPr>
              <a:t>plate</a:t>
            </a:r>
            <a:r>
              <a:rPr lang="hu-HU" sz="1600" u="none" dirty="0" smtClean="0">
                <a:solidFill>
                  <a:srgbClr val="00CCFF"/>
                </a:solidFill>
              </a:rPr>
              <a:t> </a:t>
            </a:r>
            <a:r>
              <a:rPr lang="hu-HU" sz="1600" u="none" dirty="0" err="1" smtClean="0">
                <a:solidFill>
                  <a:srgbClr val="00CCFF"/>
                </a:solidFill>
              </a:rPr>
              <a:t>osteosynthesis</a:t>
            </a:r>
            <a:endParaRPr lang="hu-HU" sz="1600" u="none" dirty="0">
              <a:solidFill>
                <a:srgbClr val="00CCFF"/>
              </a:solidFill>
            </a:endParaRPr>
          </a:p>
        </p:txBody>
      </p:sp>
      <p:pic>
        <p:nvPicPr>
          <p:cNvPr id="11" name="Rögzített hang">
            <a:hlinkClick r:id="" action="ppaction://media"/>
          </p:cNvPr>
          <p:cNvPicPr>
            <a:picLocks noRot="1" noChangeAspect="1"/>
          </p:cNvPicPr>
          <p:nvPr>
            <a:wavAudioFile r:embed="rId1" name="Rögzített hang"/>
          </p:nvPr>
        </p:nvPicPr>
        <p:blipFill>
          <a:blip r:embed="rId6"/>
          <a:stretch>
            <a:fillRect/>
          </a:stretch>
        </p:blipFill>
        <p:spPr>
          <a:xfrm>
            <a:off x="214282" y="635795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99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850" name="Rectangle 1026"/>
          <p:cNvSpPr>
            <a:spLocks noGrp="1" noChangeArrowheads="1"/>
          </p:cNvSpPr>
          <p:nvPr>
            <p:ph type="title"/>
          </p:nvPr>
        </p:nvSpPr>
        <p:spPr>
          <a:xfrm>
            <a:off x="744538" y="836712"/>
            <a:ext cx="7772400" cy="1512168"/>
          </a:xfrm>
        </p:spPr>
        <p:txBody>
          <a:bodyPr/>
          <a:lstStyle/>
          <a:p>
            <a:pPr>
              <a:defRPr/>
            </a:pPr>
            <a:r>
              <a:rPr lang="hu-HU" sz="3600" dirty="0" smtClean="0">
                <a:solidFill>
                  <a:srgbClr val="FF99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/>
            </a:r>
            <a:br>
              <a:rPr lang="hu-HU" sz="3600" dirty="0" smtClean="0">
                <a:solidFill>
                  <a:srgbClr val="FF99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hu-HU" dirty="0" err="1" smtClean="0">
                <a:solidFill>
                  <a:srgbClr val="FF9966"/>
                </a:solidFill>
              </a:rPr>
              <a:t>Ewing</a:t>
            </a:r>
            <a:r>
              <a:rPr lang="hu-HU" dirty="0" smtClean="0">
                <a:solidFill>
                  <a:srgbClr val="FF9966"/>
                </a:solidFill>
                <a:sym typeface="Symbol" pitchFamily="18" charset="2"/>
              </a:rPr>
              <a:t>s</a:t>
            </a:r>
            <a:r>
              <a:rPr lang="hu-HU" dirty="0" smtClean="0">
                <a:solidFill>
                  <a:srgbClr val="FF9966"/>
                </a:solidFill>
              </a:rPr>
              <a:t> </a:t>
            </a:r>
            <a:r>
              <a:rPr lang="hu-HU" dirty="0" err="1" smtClean="0">
                <a:solidFill>
                  <a:srgbClr val="FF9966"/>
                </a:solidFill>
              </a:rPr>
              <a:t>sarcoma</a:t>
            </a:r>
            <a:r>
              <a:rPr lang="hu-HU" dirty="0" smtClean="0">
                <a:solidFill>
                  <a:srgbClr val="FF9966"/>
                </a:solidFill>
              </a:rPr>
              <a:t> – </a:t>
            </a:r>
            <a:r>
              <a:rPr lang="hu-HU" dirty="0" err="1" smtClean="0">
                <a:solidFill>
                  <a:srgbClr val="FF9966"/>
                </a:solidFill>
              </a:rPr>
              <a:t>differential</a:t>
            </a:r>
            <a:r>
              <a:rPr lang="hu-HU" dirty="0" smtClean="0">
                <a:solidFill>
                  <a:srgbClr val="FF9966"/>
                </a:solidFill>
              </a:rPr>
              <a:t> </a:t>
            </a:r>
            <a:r>
              <a:rPr lang="hu-HU" dirty="0" err="1" smtClean="0">
                <a:solidFill>
                  <a:srgbClr val="FF9966"/>
                </a:solidFill>
              </a:rPr>
              <a:t>diagnosis</a:t>
            </a:r>
            <a:r>
              <a:rPr lang="hu-HU" sz="3600" dirty="0" smtClean="0">
                <a:solidFill>
                  <a:srgbClr val="FF99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br>
              <a:rPr lang="hu-HU" sz="3600" dirty="0" smtClean="0">
                <a:solidFill>
                  <a:srgbClr val="FF99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endParaRPr lang="hu-HU" sz="3600" dirty="0" smtClean="0">
              <a:solidFill>
                <a:srgbClr val="FF9966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34851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1547664" y="2743200"/>
            <a:ext cx="6291262" cy="3429000"/>
          </a:xfrm>
        </p:spPr>
        <p:txBody>
          <a:bodyPr/>
          <a:lstStyle/>
          <a:p>
            <a:pPr>
              <a:buFontTx/>
              <a:buNone/>
              <a:defRPr/>
            </a:pPr>
            <a:r>
              <a:rPr lang="hu-HU" sz="4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		</a:t>
            </a:r>
            <a:r>
              <a:rPr lang="hu-HU" sz="44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Malignant</a:t>
            </a:r>
            <a:r>
              <a:rPr lang="hu-HU" sz="4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hu-HU" sz="44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lymphoma</a:t>
            </a:r>
            <a:r>
              <a:rPr lang="hu-HU" sz="4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</a:p>
          <a:p>
            <a:pPr>
              <a:buFontTx/>
              <a:buNone/>
              <a:defRPr/>
            </a:pPr>
            <a:r>
              <a:rPr lang="hu-HU" sz="4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		</a:t>
            </a:r>
            <a:r>
              <a:rPr lang="hu-HU" sz="44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Osteosarcoma</a:t>
            </a:r>
            <a:endParaRPr lang="hu-HU" sz="4400" dirty="0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buFontTx/>
              <a:buNone/>
              <a:defRPr/>
            </a:pPr>
            <a:r>
              <a:rPr lang="hu-HU" sz="4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		</a:t>
            </a:r>
            <a:r>
              <a:rPr lang="hu-HU" sz="44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Osteomyelitis</a:t>
            </a:r>
            <a:r>
              <a:rPr lang="hu-HU" sz="4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</a:t>
            </a:r>
          </a:p>
          <a:p>
            <a:pPr>
              <a:buFontTx/>
              <a:buNone/>
              <a:defRPr/>
            </a:pPr>
            <a:r>
              <a:rPr lang="hu-HU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		</a:t>
            </a:r>
          </a:p>
          <a:p>
            <a:pPr>
              <a:buFontTx/>
              <a:buNone/>
              <a:defRPr/>
            </a:pPr>
            <a:endParaRPr lang="hu-HU" dirty="0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4" name="Rögzített hang">
            <a:hlinkClick r:id="" action="ppaction://media"/>
          </p:cNvPr>
          <p:cNvPicPr>
            <a:picLocks noRot="1" noChangeAspect="1"/>
          </p:cNvPicPr>
          <p:nvPr>
            <a:wavAudioFile r:embed="rId1" name="Rögzített hang"/>
          </p:nvPr>
        </p:nvPicPr>
        <p:blipFill>
          <a:blip r:embed="rId3"/>
          <a:stretch>
            <a:fillRect/>
          </a:stretch>
        </p:blipFill>
        <p:spPr>
          <a:xfrm>
            <a:off x="357158" y="628652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09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Text Box 3"/>
          <p:cNvSpPr txBox="1">
            <a:spLocks noChangeArrowheads="1"/>
          </p:cNvSpPr>
          <p:nvPr/>
        </p:nvSpPr>
        <p:spPr bwMode="auto">
          <a:xfrm>
            <a:off x="2514600" y="76200"/>
            <a:ext cx="4724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hu-HU" sz="2800" u="none">
                <a:solidFill>
                  <a:srgbClr val="FF9966"/>
                </a:solidFill>
              </a:rPr>
              <a:t> Adamantinoma of long bones</a:t>
            </a:r>
          </a:p>
        </p:txBody>
      </p:sp>
      <p:pic>
        <p:nvPicPr>
          <p:cNvPr id="77827" name="Picture 4"/>
          <p:cNvPicPr>
            <a:picLocks noChangeAspect="1" noChangeArrowheads="1"/>
          </p:cNvPicPr>
          <p:nvPr/>
        </p:nvPicPr>
        <p:blipFill>
          <a:blip r:embed="rId3" cstate="print">
            <a:lum bright="6000" contrast="6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81000"/>
            <a:ext cx="1985963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28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5213" y="1981200"/>
            <a:ext cx="2643187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29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3488" y="1981200"/>
            <a:ext cx="2754312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30" name="Text Box 8"/>
          <p:cNvSpPr txBox="1">
            <a:spLocks noChangeArrowheads="1"/>
          </p:cNvSpPr>
          <p:nvPr/>
        </p:nvSpPr>
        <p:spPr bwMode="auto">
          <a:xfrm>
            <a:off x="5715000" y="6553200"/>
            <a:ext cx="3429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hu-HU" sz="1400" u="none">
                <a:solidFill>
                  <a:schemeClr val="folHlink"/>
                </a:solidFill>
              </a:rPr>
              <a:t>Tumors and Tumor-Like Lesions of Bones</a:t>
            </a:r>
            <a:endParaRPr lang="en-US" altLang="hu-HU" sz="1600" u="none">
              <a:solidFill>
                <a:schemeClr val="folHlink"/>
              </a:solidFill>
            </a:endParaRPr>
          </a:p>
        </p:txBody>
      </p:sp>
      <p:pic>
        <p:nvPicPr>
          <p:cNvPr id="77831" name="Picture 9" descr="1071B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3425" y="1905000"/>
            <a:ext cx="1425575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32" name="Picture 10" descr="1071I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464050"/>
            <a:ext cx="3352800" cy="224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33" name="Text Box 11"/>
          <p:cNvSpPr txBox="1">
            <a:spLocks noChangeArrowheads="1"/>
          </p:cNvSpPr>
          <p:nvPr/>
        </p:nvSpPr>
        <p:spPr bwMode="auto">
          <a:xfrm>
            <a:off x="2286000" y="685800"/>
            <a:ext cx="66294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hu-HU" altLang="hu-HU" sz="2000" u="none" dirty="0" err="1">
                <a:solidFill>
                  <a:srgbClr val="FFFF99"/>
                </a:solidFill>
              </a:rPr>
              <a:t>Low-grade</a:t>
            </a:r>
            <a:r>
              <a:rPr lang="hu-HU" altLang="hu-HU" sz="2000" u="none" dirty="0">
                <a:solidFill>
                  <a:srgbClr val="FFFF99"/>
                </a:solidFill>
              </a:rPr>
              <a:t> </a:t>
            </a:r>
            <a:r>
              <a:rPr lang="hu-HU" altLang="hu-HU" sz="2000" u="none" dirty="0" err="1">
                <a:solidFill>
                  <a:srgbClr val="FFFF99"/>
                </a:solidFill>
              </a:rPr>
              <a:t>malignant</a:t>
            </a:r>
            <a:r>
              <a:rPr lang="hu-HU" altLang="hu-HU" sz="2000" u="none" dirty="0">
                <a:solidFill>
                  <a:srgbClr val="FFFF99"/>
                </a:solidFill>
              </a:rPr>
              <a:t>, </a:t>
            </a:r>
            <a:r>
              <a:rPr lang="hu-HU" altLang="hu-HU" sz="2000" u="none" dirty="0" err="1">
                <a:solidFill>
                  <a:srgbClr val="FFFF99"/>
                </a:solidFill>
              </a:rPr>
              <a:t>epitheloid</a:t>
            </a:r>
            <a:r>
              <a:rPr lang="hu-HU" altLang="hu-HU" sz="2000" u="none" dirty="0">
                <a:solidFill>
                  <a:srgbClr val="FFFF99"/>
                </a:solidFill>
              </a:rPr>
              <a:t> </a:t>
            </a:r>
            <a:r>
              <a:rPr lang="hu-HU" altLang="hu-HU" sz="2000" u="none" dirty="0" err="1">
                <a:solidFill>
                  <a:srgbClr val="FFFF99"/>
                </a:solidFill>
              </a:rPr>
              <a:t>orig</a:t>
            </a:r>
            <a:r>
              <a:rPr lang="hu-HU" altLang="hu-HU" sz="2000" u="none" dirty="0">
                <a:solidFill>
                  <a:srgbClr val="FFFF99"/>
                </a:solidFill>
              </a:rPr>
              <a:t>., </a:t>
            </a:r>
            <a:r>
              <a:rPr lang="hu-HU" altLang="hu-HU" sz="2000" u="none" dirty="0" err="1">
                <a:solidFill>
                  <a:srgbClr val="FFFF99"/>
                </a:solidFill>
              </a:rPr>
              <a:t>loc</a:t>
            </a:r>
            <a:r>
              <a:rPr lang="hu-HU" altLang="hu-HU" sz="2000" u="none" dirty="0">
                <a:solidFill>
                  <a:srgbClr val="FFFF99"/>
                </a:solidFill>
              </a:rPr>
              <a:t>.: </a:t>
            </a:r>
            <a:r>
              <a:rPr lang="hu-HU" altLang="hu-HU" sz="2000" u="none" dirty="0" err="1">
                <a:solidFill>
                  <a:srgbClr val="FFFF99"/>
                </a:solidFill>
              </a:rPr>
              <a:t>tibia</a:t>
            </a:r>
            <a:r>
              <a:rPr lang="hu-HU" altLang="hu-HU" sz="2000" u="none" dirty="0">
                <a:solidFill>
                  <a:srgbClr val="FFFF99"/>
                </a:solidFill>
              </a:rPr>
              <a:t>. </a:t>
            </a:r>
            <a:r>
              <a:rPr lang="hu-HU" altLang="hu-HU" sz="2000" u="none" dirty="0" err="1">
                <a:solidFill>
                  <a:srgbClr val="FFFF99"/>
                </a:solidFill>
              </a:rPr>
              <a:t>X-ray</a:t>
            </a:r>
            <a:r>
              <a:rPr lang="hu-HU" altLang="hu-HU" sz="2000" u="none" dirty="0">
                <a:solidFill>
                  <a:srgbClr val="FFFF99"/>
                </a:solidFill>
              </a:rPr>
              <a:t>: </a:t>
            </a:r>
            <a:r>
              <a:rPr lang="hu-HU" altLang="hu-HU" sz="2000" u="none" dirty="0" err="1">
                <a:solidFill>
                  <a:srgbClr val="FFFF99"/>
                </a:solidFill>
              </a:rPr>
              <a:t>cystic</a:t>
            </a:r>
            <a:r>
              <a:rPr lang="hu-HU" altLang="hu-HU" sz="2000" u="none" dirty="0">
                <a:solidFill>
                  <a:srgbClr val="FFFF99"/>
                </a:solidFill>
              </a:rPr>
              <a:t>, </a:t>
            </a:r>
            <a:r>
              <a:rPr lang="hu-HU" altLang="hu-HU" sz="2000" u="none" dirty="0" err="1">
                <a:solidFill>
                  <a:srgbClr val="FFFF99"/>
                </a:solidFill>
              </a:rPr>
              <a:t>osteolytic</a:t>
            </a:r>
            <a:r>
              <a:rPr lang="hu-HU" altLang="hu-HU" sz="2000" u="none" dirty="0">
                <a:solidFill>
                  <a:srgbClr val="FFFF99"/>
                </a:solidFill>
              </a:rPr>
              <a:t> </a:t>
            </a:r>
            <a:r>
              <a:rPr lang="hu-HU" altLang="hu-HU" sz="2000" u="none" dirty="0" err="1">
                <a:solidFill>
                  <a:srgbClr val="FFFF99"/>
                </a:solidFill>
              </a:rPr>
              <a:t>lesion</a:t>
            </a:r>
            <a:r>
              <a:rPr lang="hu-HU" altLang="hu-HU" sz="2000" u="none" dirty="0">
                <a:solidFill>
                  <a:srgbClr val="FFFF99"/>
                </a:solidFill>
              </a:rPr>
              <a:t>, </a:t>
            </a:r>
            <a:r>
              <a:rPr lang="hu-HU" altLang="hu-HU" sz="2000" u="none" dirty="0" err="1">
                <a:solidFill>
                  <a:srgbClr val="FFFF99"/>
                </a:solidFill>
              </a:rPr>
              <a:t>marginal</a:t>
            </a:r>
            <a:r>
              <a:rPr lang="hu-HU" altLang="hu-HU" sz="2000" u="none" dirty="0">
                <a:solidFill>
                  <a:srgbClr val="FFFF99"/>
                </a:solidFill>
              </a:rPr>
              <a:t> </a:t>
            </a:r>
            <a:r>
              <a:rPr lang="hu-HU" altLang="hu-HU" sz="2000" u="none" dirty="0" err="1">
                <a:solidFill>
                  <a:srgbClr val="FFFF99"/>
                </a:solidFill>
              </a:rPr>
              <a:t>slerosis</a:t>
            </a:r>
            <a:r>
              <a:rPr lang="hu-HU" altLang="hu-HU" sz="2000" u="none" dirty="0">
                <a:solidFill>
                  <a:srgbClr val="FFFF99"/>
                </a:solidFill>
              </a:rPr>
              <a:t>. (</a:t>
            </a:r>
            <a:r>
              <a:rPr lang="hu-HU" altLang="hu-HU" sz="2000" u="none" dirty="0" err="1">
                <a:solidFill>
                  <a:srgbClr val="FFFF99"/>
                </a:solidFill>
              </a:rPr>
              <a:t>Pulm</a:t>
            </a:r>
            <a:r>
              <a:rPr lang="hu-HU" altLang="hu-HU" sz="2000" u="none" dirty="0">
                <a:solidFill>
                  <a:srgbClr val="FFFF99"/>
                </a:solidFill>
              </a:rPr>
              <a:t>. </a:t>
            </a:r>
            <a:r>
              <a:rPr lang="hu-HU" altLang="hu-HU" sz="2000" u="none" dirty="0" err="1">
                <a:solidFill>
                  <a:srgbClr val="FFFF99"/>
                </a:solidFill>
              </a:rPr>
              <a:t>Met</a:t>
            </a:r>
            <a:r>
              <a:rPr lang="hu-HU" altLang="hu-HU" sz="2000" u="none" dirty="0">
                <a:solidFill>
                  <a:srgbClr val="FFFF99"/>
                </a:solidFill>
              </a:rPr>
              <a:t>., Local </a:t>
            </a:r>
            <a:r>
              <a:rPr lang="hu-HU" altLang="hu-HU" sz="2000" u="none" dirty="0" err="1">
                <a:solidFill>
                  <a:srgbClr val="FFFF99"/>
                </a:solidFill>
              </a:rPr>
              <a:t>recurrence</a:t>
            </a:r>
            <a:r>
              <a:rPr lang="hu-HU" altLang="hu-HU" sz="2000" u="none" dirty="0">
                <a:solidFill>
                  <a:srgbClr val="FFFF99"/>
                </a:solidFill>
              </a:rPr>
              <a:t> </a:t>
            </a:r>
            <a:r>
              <a:rPr lang="hu-HU" altLang="hu-HU" sz="2000" u="none" dirty="0" smtClean="0">
                <a:solidFill>
                  <a:srgbClr val="FFFF99"/>
                </a:solidFill>
              </a:rPr>
              <a:t>!). </a:t>
            </a:r>
            <a:r>
              <a:rPr lang="hu-HU" altLang="hu-HU" sz="2000" u="none" dirty="0" err="1" smtClean="0">
                <a:solidFill>
                  <a:srgbClr val="FFFF99"/>
                </a:solidFill>
              </a:rPr>
              <a:t>Slow</a:t>
            </a:r>
            <a:r>
              <a:rPr lang="hu-HU" altLang="hu-HU" sz="2000" u="none" dirty="0" smtClean="0">
                <a:solidFill>
                  <a:srgbClr val="FFFF99"/>
                </a:solidFill>
              </a:rPr>
              <a:t> </a:t>
            </a:r>
            <a:r>
              <a:rPr lang="hu-HU" altLang="hu-HU" sz="2000" u="none" dirty="0" err="1" smtClean="0">
                <a:solidFill>
                  <a:srgbClr val="FFFF99"/>
                </a:solidFill>
              </a:rPr>
              <a:t>progression</a:t>
            </a:r>
            <a:r>
              <a:rPr lang="hu-HU" altLang="hu-HU" sz="2000" u="none" dirty="0" smtClean="0">
                <a:solidFill>
                  <a:srgbClr val="FFFF99"/>
                </a:solidFill>
              </a:rPr>
              <a:t> </a:t>
            </a:r>
            <a:r>
              <a:rPr lang="hu-HU" altLang="hu-HU" sz="2000" u="none" dirty="0" err="1" smtClean="0">
                <a:solidFill>
                  <a:srgbClr val="FFFF99"/>
                </a:solidFill>
              </a:rPr>
              <a:t>even</a:t>
            </a:r>
            <a:r>
              <a:rPr lang="hu-HU" altLang="hu-HU" sz="2000" u="none" dirty="0" smtClean="0">
                <a:solidFill>
                  <a:srgbClr val="FFFF99"/>
                </a:solidFill>
              </a:rPr>
              <a:t> 20-30 </a:t>
            </a:r>
            <a:r>
              <a:rPr lang="hu-HU" altLang="hu-HU" sz="2000" u="none" dirty="0" err="1" smtClean="0">
                <a:solidFill>
                  <a:srgbClr val="FFFF99"/>
                </a:solidFill>
              </a:rPr>
              <a:t>years</a:t>
            </a:r>
            <a:r>
              <a:rPr lang="hu-HU" altLang="hu-HU" sz="2000" u="none" dirty="0" smtClean="0">
                <a:solidFill>
                  <a:srgbClr val="FFFF99"/>
                </a:solidFill>
              </a:rPr>
              <a:t> </a:t>
            </a:r>
            <a:r>
              <a:rPr lang="hu-HU" altLang="hu-HU" sz="2000" u="none" dirty="0" err="1" smtClean="0">
                <a:solidFill>
                  <a:srgbClr val="FFFF99"/>
                </a:solidFill>
              </a:rPr>
              <a:t>long</a:t>
            </a:r>
            <a:r>
              <a:rPr lang="hu-HU" altLang="hu-HU" sz="2000" u="none" dirty="0" smtClean="0">
                <a:solidFill>
                  <a:srgbClr val="FFFF99"/>
                </a:solidFill>
              </a:rPr>
              <a:t>.</a:t>
            </a:r>
            <a:endParaRPr lang="hu-HU" altLang="hu-HU" sz="2000" u="none" dirty="0">
              <a:solidFill>
                <a:srgbClr val="FFFF99"/>
              </a:solidFill>
            </a:endParaRPr>
          </a:p>
        </p:txBody>
      </p:sp>
      <p:pic>
        <p:nvPicPr>
          <p:cNvPr id="10" name="Rögzített hang">
            <a:hlinkClick r:id="" action="ppaction://media"/>
          </p:cNvPr>
          <p:cNvPicPr>
            <a:picLocks noRot="1" noChangeAspect="1"/>
          </p:cNvPicPr>
          <p:nvPr>
            <a:wavAudioFile r:embed="rId1" name="Rögzített hang"/>
          </p:nvPr>
        </p:nvPicPr>
        <p:blipFill>
          <a:blip r:embed="rId8"/>
          <a:stretch>
            <a:fillRect/>
          </a:stretch>
        </p:blipFill>
        <p:spPr>
          <a:xfrm>
            <a:off x="214282" y="6357958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03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Text Box 2"/>
          <p:cNvSpPr txBox="1">
            <a:spLocks noChangeArrowheads="1"/>
          </p:cNvSpPr>
          <p:nvPr/>
        </p:nvSpPr>
        <p:spPr bwMode="auto">
          <a:xfrm>
            <a:off x="990600" y="1716088"/>
            <a:ext cx="7239000" cy="3998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50000"/>
              </a:spcBef>
              <a:buFontTx/>
              <a:buNone/>
            </a:pPr>
            <a:r>
              <a:rPr lang="en-GB" altLang="hu-HU" sz="2400" u="none" dirty="0">
                <a:solidFill>
                  <a:srgbClr val="FFFF99"/>
                </a:solidFill>
              </a:rPr>
              <a:t>SOLITARY BONE CYST,</a:t>
            </a:r>
          </a:p>
          <a:p>
            <a:pPr algn="ctr">
              <a:lnSpc>
                <a:spcPct val="90000"/>
              </a:lnSpc>
              <a:spcBef>
                <a:spcPct val="50000"/>
              </a:spcBef>
              <a:buFontTx/>
              <a:buNone/>
            </a:pPr>
            <a:r>
              <a:rPr lang="en-GB" altLang="hu-HU" sz="2400" u="none" dirty="0">
                <a:solidFill>
                  <a:srgbClr val="FFFF99"/>
                </a:solidFill>
              </a:rPr>
              <a:t>ANEURYSMAL BONE CYST, </a:t>
            </a:r>
          </a:p>
          <a:p>
            <a:pPr algn="ctr">
              <a:lnSpc>
                <a:spcPct val="90000"/>
              </a:lnSpc>
              <a:spcBef>
                <a:spcPct val="50000"/>
              </a:spcBef>
              <a:buFontTx/>
              <a:buNone/>
            </a:pPr>
            <a:r>
              <a:rPr lang="en-GB" altLang="hu-HU" sz="2400" u="none" dirty="0">
                <a:solidFill>
                  <a:srgbClr val="FFFF99"/>
                </a:solidFill>
              </a:rPr>
              <a:t>INTRAOSSEAL GANGLION,  </a:t>
            </a:r>
          </a:p>
          <a:p>
            <a:pPr algn="ctr">
              <a:lnSpc>
                <a:spcPct val="90000"/>
              </a:lnSpc>
              <a:spcBef>
                <a:spcPct val="50000"/>
              </a:spcBef>
              <a:buFontTx/>
              <a:buNone/>
            </a:pPr>
            <a:r>
              <a:rPr lang="en-GB" altLang="hu-HU" sz="2400" u="none" dirty="0">
                <a:solidFill>
                  <a:srgbClr val="FFFF99"/>
                </a:solidFill>
              </a:rPr>
              <a:t>NON-OSSIFYING FIBROMA, </a:t>
            </a:r>
          </a:p>
          <a:p>
            <a:pPr algn="ctr">
              <a:lnSpc>
                <a:spcPct val="90000"/>
              </a:lnSpc>
              <a:spcBef>
                <a:spcPct val="50000"/>
              </a:spcBef>
              <a:buFontTx/>
              <a:buNone/>
            </a:pPr>
            <a:r>
              <a:rPr lang="en-GB" altLang="hu-HU" sz="2400" u="none" dirty="0">
                <a:solidFill>
                  <a:srgbClr val="FFFF99"/>
                </a:solidFill>
              </a:rPr>
              <a:t>EOSINOPHILIC GRANULOMA,  </a:t>
            </a:r>
          </a:p>
          <a:p>
            <a:pPr algn="ctr">
              <a:lnSpc>
                <a:spcPct val="90000"/>
              </a:lnSpc>
              <a:spcBef>
                <a:spcPct val="50000"/>
              </a:spcBef>
              <a:buFontTx/>
              <a:buNone/>
            </a:pPr>
            <a:r>
              <a:rPr lang="en-GB" altLang="hu-HU" sz="2400" u="none" dirty="0">
                <a:solidFill>
                  <a:srgbClr val="FFFF99"/>
                </a:solidFill>
              </a:rPr>
              <a:t>FIBROUS DYSPLASIA, </a:t>
            </a:r>
          </a:p>
          <a:p>
            <a:pPr algn="ctr">
              <a:lnSpc>
                <a:spcPct val="90000"/>
              </a:lnSpc>
              <a:spcBef>
                <a:spcPct val="50000"/>
              </a:spcBef>
              <a:buFontTx/>
              <a:buNone/>
            </a:pPr>
            <a:r>
              <a:rPr lang="en-GB" altLang="hu-HU" sz="2400" u="none" dirty="0">
                <a:solidFill>
                  <a:srgbClr val="FFFF99"/>
                </a:solidFill>
              </a:rPr>
              <a:t>MYOSITIS OSSIFICANS,</a:t>
            </a:r>
          </a:p>
          <a:p>
            <a:pPr algn="ctr">
              <a:lnSpc>
                <a:spcPct val="90000"/>
              </a:lnSpc>
              <a:spcBef>
                <a:spcPct val="50000"/>
              </a:spcBef>
              <a:buFontTx/>
              <a:buNone/>
            </a:pPr>
            <a:r>
              <a:rPr lang="en-GB" altLang="hu-HU" sz="2400" u="none" dirty="0">
                <a:solidFill>
                  <a:srgbClr val="FFFF99"/>
                </a:solidFill>
              </a:rPr>
              <a:t>HYPERPARATHYREOIDISM.</a:t>
            </a:r>
            <a:endParaRPr lang="en-US" altLang="hu-HU" sz="2400" u="none" dirty="0"/>
          </a:p>
        </p:txBody>
      </p:sp>
      <p:sp>
        <p:nvSpPr>
          <p:cNvPr id="78851" name="Text Box 3"/>
          <p:cNvSpPr txBox="1">
            <a:spLocks noChangeArrowheads="1"/>
          </p:cNvSpPr>
          <p:nvPr/>
        </p:nvSpPr>
        <p:spPr bwMode="auto">
          <a:xfrm>
            <a:off x="2209800" y="623888"/>
            <a:ext cx="49530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hu-HU" sz="2800">
                <a:solidFill>
                  <a:srgbClr val="FF7C80"/>
                </a:solidFill>
              </a:rPr>
              <a:t>Tumor - Like Lesions of Bones</a:t>
            </a:r>
          </a:p>
        </p:txBody>
      </p:sp>
      <p:sp>
        <p:nvSpPr>
          <p:cNvPr id="78852" name="Text Box 4"/>
          <p:cNvSpPr txBox="1">
            <a:spLocks noChangeArrowheads="1"/>
          </p:cNvSpPr>
          <p:nvPr/>
        </p:nvSpPr>
        <p:spPr bwMode="auto">
          <a:xfrm>
            <a:off x="5715000" y="6553200"/>
            <a:ext cx="3429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hu-HU" sz="1400" u="none">
                <a:solidFill>
                  <a:schemeClr val="folHlink"/>
                </a:solidFill>
              </a:rPr>
              <a:t>Tumors and Tumor-Like Lesions of Bones</a:t>
            </a:r>
            <a:endParaRPr lang="en-US" altLang="hu-HU" sz="1600" u="none">
              <a:solidFill>
                <a:schemeClr val="folHlink"/>
              </a:solidFill>
            </a:endParaRPr>
          </a:p>
        </p:txBody>
      </p:sp>
      <p:pic>
        <p:nvPicPr>
          <p:cNvPr id="5" name="Rögzített hang">
            <a:hlinkClick r:id="" action="ppaction://media"/>
          </p:cNvPr>
          <p:cNvPicPr>
            <a:picLocks noRot="1" noChangeAspect="1"/>
          </p:cNvPicPr>
          <p:nvPr>
            <a:wavAudioFile r:embed="rId1" name="Rögzített hang"/>
          </p:nvPr>
        </p:nvPicPr>
        <p:blipFill>
          <a:blip r:embed="rId3"/>
          <a:stretch>
            <a:fillRect/>
          </a:stretch>
        </p:blipFill>
        <p:spPr>
          <a:xfrm>
            <a:off x="285720" y="628652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17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Text Box 2"/>
          <p:cNvSpPr txBox="1">
            <a:spLocks noChangeArrowheads="1"/>
          </p:cNvSpPr>
          <p:nvPr/>
        </p:nvSpPr>
        <p:spPr bwMode="auto">
          <a:xfrm>
            <a:off x="685800" y="762000"/>
            <a:ext cx="7924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hu-HU" altLang="hu-HU" sz="2400" u="none">
                <a:solidFill>
                  <a:srgbClr val="FFFF99"/>
                </a:solidFill>
              </a:rPr>
              <a:t>It does not cause pain until a pathologic fracture happens</a:t>
            </a:r>
            <a:endParaRPr lang="en-US" altLang="hu-HU" sz="2000" u="none"/>
          </a:p>
        </p:txBody>
      </p:sp>
      <p:sp>
        <p:nvSpPr>
          <p:cNvPr id="79875" name="Text Box 4"/>
          <p:cNvSpPr txBox="1">
            <a:spLocks noChangeArrowheads="1"/>
          </p:cNvSpPr>
          <p:nvPr/>
        </p:nvSpPr>
        <p:spPr bwMode="auto">
          <a:xfrm>
            <a:off x="5715000" y="6553200"/>
            <a:ext cx="3429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hu-HU" sz="1400" u="none">
                <a:solidFill>
                  <a:schemeClr val="folHlink"/>
                </a:solidFill>
              </a:rPr>
              <a:t>Tumors and Tumor-Like Lesions of Bones</a:t>
            </a:r>
            <a:endParaRPr lang="en-US" altLang="hu-HU" sz="1600" u="none">
              <a:solidFill>
                <a:schemeClr val="folHlink"/>
              </a:solidFill>
            </a:endParaRPr>
          </a:p>
        </p:txBody>
      </p:sp>
      <p:sp>
        <p:nvSpPr>
          <p:cNvPr id="79876" name="Text Box 5"/>
          <p:cNvSpPr txBox="1">
            <a:spLocks noChangeArrowheads="1"/>
          </p:cNvSpPr>
          <p:nvPr/>
        </p:nvSpPr>
        <p:spPr bwMode="auto">
          <a:xfrm>
            <a:off x="609600" y="152400"/>
            <a:ext cx="7924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hu-HU" sz="2400">
                <a:solidFill>
                  <a:srgbClr val="FF7C80"/>
                </a:solidFill>
              </a:rPr>
              <a:t>Tumor - Like Lesions of Bones - Solitary (Juvenile) Bone Cyst</a:t>
            </a:r>
          </a:p>
        </p:txBody>
      </p:sp>
      <p:pic>
        <p:nvPicPr>
          <p:cNvPr id="79877" name="Picture 6" descr="DSC6651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447800"/>
            <a:ext cx="2914650" cy="3886200"/>
          </a:xfrm>
          <a:prstGeom prst="rect">
            <a:avLst/>
          </a:prstGeom>
          <a:noFill/>
          <a:ln w="19050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878" name="Picture 7" descr="DSC6652r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9950" y="1447800"/>
            <a:ext cx="2914650" cy="3886200"/>
          </a:xfrm>
          <a:prstGeom prst="rect">
            <a:avLst/>
          </a:prstGeom>
          <a:noFill/>
          <a:ln w="1587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879" name="Picture 9" descr="1082Iro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1447800"/>
            <a:ext cx="2514600" cy="3886200"/>
          </a:xfrm>
          <a:prstGeom prst="rect">
            <a:avLst/>
          </a:prstGeom>
          <a:noFill/>
          <a:ln w="1587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880" name="Text Box 10"/>
          <p:cNvSpPr txBox="1">
            <a:spLocks noChangeArrowheads="1"/>
          </p:cNvSpPr>
          <p:nvPr/>
        </p:nvSpPr>
        <p:spPr bwMode="auto">
          <a:xfrm>
            <a:off x="5715000" y="6553200"/>
            <a:ext cx="3429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hu-HU" sz="1400" u="none">
                <a:solidFill>
                  <a:schemeClr val="folHlink"/>
                </a:solidFill>
              </a:rPr>
              <a:t>Tumors and Tumor-Like Lesions of Bones</a:t>
            </a:r>
            <a:endParaRPr lang="en-US" altLang="hu-HU" sz="1600" u="none">
              <a:solidFill>
                <a:schemeClr val="folHlink"/>
              </a:solidFill>
            </a:endParaRPr>
          </a:p>
        </p:txBody>
      </p:sp>
      <p:sp>
        <p:nvSpPr>
          <p:cNvPr id="79881" name="Text Box 11"/>
          <p:cNvSpPr txBox="1">
            <a:spLocks noChangeArrowheads="1"/>
          </p:cNvSpPr>
          <p:nvPr/>
        </p:nvSpPr>
        <p:spPr bwMode="auto">
          <a:xfrm>
            <a:off x="5715000" y="6553200"/>
            <a:ext cx="3429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hu-HU" sz="1400" u="none">
                <a:solidFill>
                  <a:schemeClr val="folHlink"/>
                </a:solidFill>
              </a:rPr>
              <a:t>Tumors and Tumor-Like Lesions of Bones</a:t>
            </a:r>
            <a:endParaRPr lang="en-US" altLang="hu-HU" sz="1600" u="none">
              <a:solidFill>
                <a:schemeClr val="folHlink"/>
              </a:solidFill>
            </a:endParaRPr>
          </a:p>
        </p:txBody>
      </p:sp>
      <p:sp>
        <p:nvSpPr>
          <p:cNvPr id="79882" name="Text Box 12"/>
          <p:cNvSpPr txBox="1">
            <a:spLocks noChangeArrowheads="1"/>
          </p:cNvSpPr>
          <p:nvPr/>
        </p:nvSpPr>
        <p:spPr bwMode="auto">
          <a:xfrm>
            <a:off x="685800" y="5562600"/>
            <a:ext cx="7924800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hu-HU" altLang="hu-HU" sz="1800" u="none">
                <a:solidFill>
                  <a:srgbClr val="FFFF99"/>
                </a:solidFill>
              </a:rPr>
              <a:t>Treatment: Without pathol fract: Puncture and filling with DepoMedrol. In case of a pathol fract.: Th. According to traumatologic considerations conservatively or operatively. After the fracture healing filling with cancellous bone.</a:t>
            </a:r>
            <a:endParaRPr lang="en-US" altLang="hu-HU" sz="1800" u="none"/>
          </a:p>
        </p:txBody>
      </p:sp>
      <p:pic>
        <p:nvPicPr>
          <p:cNvPr id="11" name="Rögzített hang">
            <a:hlinkClick r:id="" action="ppaction://media"/>
          </p:cNvPr>
          <p:cNvPicPr>
            <a:picLocks noRot="1" noChangeAspect="1"/>
          </p:cNvPicPr>
          <p:nvPr>
            <a:wavAudioFile r:embed="rId1" name="Rögzített hang"/>
          </p:nvPr>
        </p:nvPicPr>
        <p:blipFill>
          <a:blip r:embed="rId6"/>
          <a:stretch>
            <a:fillRect/>
          </a:stretch>
        </p:blipFill>
        <p:spPr>
          <a:xfrm>
            <a:off x="142844" y="65532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830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346" name="Rectangle 2"/>
          <p:cNvSpPr>
            <a:spLocks noChangeArrowheads="1"/>
          </p:cNvSpPr>
          <p:nvPr/>
        </p:nvSpPr>
        <p:spPr bwMode="auto">
          <a:xfrm>
            <a:off x="406400" y="228600"/>
            <a:ext cx="8534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hu-HU" sz="2400" b="1" u="none">
                <a:solidFill>
                  <a:srgbClr val="FF99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-18"/>
              </a:rPr>
              <a:t>Bone Tumor Register </a:t>
            </a:r>
            <a:br>
              <a:rPr lang="hu-HU" sz="2400" b="1" u="none">
                <a:solidFill>
                  <a:srgbClr val="FF99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-18"/>
              </a:rPr>
            </a:br>
            <a:r>
              <a:rPr lang="hu-HU" sz="2400" b="1" u="none">
                <a:solidFill>
                  <a:srgbClr val="FF99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-18"/>
              </a:rPr>
              <a:t>Semmelweis University, Budapest</a:t>
            </a:r>
            <a:br>
              <a:rPr lang="hu-HU" sz="2400" b="1" u="none">
                <a:solidFill>
                  <a:srgbClr val="FF99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-18"/>
              </a:rPr>
            </a:br>
            <a:r>
              <a:rPr lang="hu-HU" sz="2400" b="1" u="none">
                <a:solidFill>
                  <a:srgbClr val="FF99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-18"/>
              </a:rPr>
              <a:t>(1975-2000)</a:t>
            </a:r>
            <a:br>
              <a:rPr lang="hu-HU" sz="2400" b="1" u="none">
                <a:solidFill>
                  <a:srgbClr val="FF99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-18"/>
              </a:rPr>
            </a:br>
            <a:r>
              <a:rPr lang="hu-HU" sz="2400">
                <a:solidFill>
                  <a:srgbClr val="FF99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-18"/>
              </a:rPr>
              <a:t>Chondroblastoma</a:t>
            </a:r>
            <a:r>
              <a:rPr lang="hu-HU" sz="2400" u="none">
                <a:solidFill>
                  <a:srgbClr val="FF99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-18"/>
              </a:rPr>
              <a:t> (n=38)</a:t>
            </a:r>
            <a:endParaRPr lang="hu-HU" sz="3600" u="none">
              <a:solidFill>
                <a:srgbClr val="FF99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-18"/>
            </a:endParaRPr>
          </a:p>
        </p:txBody>
      </p:sp>
      <p:pic>
        <p:nvPicPr>
          <p:cNvPr id="34819" name="Picture 3" descr="csontvaz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38" y="1314450"/>
            <a:ext cx="2168525" cy="526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3348" name="Line 4"/>
          <p:cNvSpPr>
            <a:spLocks noChangeShapeType="1"/>
          </p:cNvSpPr>
          <p:nvPr/>
        </p:nvSpPr>
        <p:spPr bwMode="auto">
          <a:xfrm flipV="1">
            <a:off x="1801813" y="2178050"/>
            <a:ext cx="1208087" cy="18415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hu-H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-18"/>
            </a:endParaRPr>
          </a:p>
        </p:txBody>
      </p:sp>
      <p:sp>
        <p:nvSpPr>
          <p:cNvPr id="34821" name="Text Box 5"/>
          <p:cNvSpPr txBox="1">
            <a:spLocks noChangeArrowheads="1"/>
          </p:cNvSpPr>
          <p:nvPr/>
        </p:nvSpPr>
        <p:spPr bwMode="auto">
          <a:xfrm>
            <a:off x="3048000" y="1981200"/>
            <a:ext cx="14811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hu-HU" altLang="hu-HU" sz="2400" b="1" u="none">
                <a:solidFill>
                  <a:srgbClr val="FFFF00"/>
                </a:solidFill>
              </a:rPr>
              <a:t>5</a:t>
            </a:r>
            <a:endParaRPr lang="hu-HU" altLang="hu-HU" sz="2400" u="none">
              <a:solidFill>
                <a:srgbClr val="FFFF00"/>
              </a:solidFill>
            </a:endParaRPr>
          </a:p>
        </p:txBody>
      </p:sp>
      <p:sp>
        <p:nvSpPr>
          <p:cNvPr id="313350" name="Line 6"/>
          <p:cNvSpPr>
            <a:spLocks noChangeShapeType="1"/>
          </p:cNvSpPr>
          <p:nvPr/>
        </p:nvSpPr>
        <p:spPr bwMode="auto">
          <a:xfrm flipV="1">
            <a:off x="1760538" y="3036888"/>
            <a:ext cx="1073150" cy="1651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hu-H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-18"/>
            </a:endParaRPr>
          </a:p>
        </p:txBody>
      </p:sp>
      <p:sp>
        <p:nvSpPr>
          <p:cNvPr id="34823" name="Text Box 7"/>
          <p:cNvSpPr txBox="1">
            <a:spLocks noChangeArrowheads="1"/>
          </p:cNvSpPr>
          <p:nvPr/>
        </p:nvSpPr>
        <p:spPr bwMode="auto">
          <a:xfrm>
            <a:off x="3048000" y="2744788"/>
            <a:ext cx="8064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hu-HU" altLang="hu-HU" sz="2400" u="none">
                <a:solidFill>
                  <a:srgbClr val="FFFF00"/>
                </a:solidFill>
              </a:rPr>
              <a:t>1</a:t>
            </a:r>
          </a:p>
        </p:txBody>
      </p:sp>
      <p:sp>
        <p:nvSpPr>
          <p:cNvPr id="313352" name="Line 8"/>
          <p:cNvSpPr>
            <a:spLocks noChangeShapeType="1"/>
          </p:cNvSpPr>
          <p:nvPr/>
        </p:nvSpPr>
        <p:spPr bwMode="auto">
          <a:xfrm>
            <a:off x="1130300" y="3430588"/>
            <a:ext cx="18796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hu-H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-18"/>
            </a:endParaRPr>
          </a:p>
        </p:txBody>
      </p:sp>
      <p:sp>
        <p:nvSpPr>
          <p:cNvPr id="34825" name="Text Box 9"/>
          <p:cNvSpPr txBox="1">
            <a:spLocks noChangeArrowheads="1"/>
          </p:cNvSpPr>
          <p:nvPr/>
        </p:nvSpPr>
        <p:spPr bwMode="auto">
          <a:xfrm>
            <a:off x="3052763" y="3201988"/>
            <a:ext cx="9429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hu-HU" altLang="hu-HU" sz="2400" u="none">
                <a:solidFill>
                  <a:srgbClr val="FFFF00"/>
                </a:solidFill>
              </a:rPr>
              <a:t>1</a:t>
            </a:r>
          </a:p>
        </p:txBody>
      </p:sp>
      <p:sp>
        <p:nvSpPr>
          <p:cNvPr id="313354" name="Line 10"/>
          <p:cNvSpPr>
            <a:spLocks noChangeShapeType="1"/>
          </p:cNvSpPr>
          <p:nvPr/>
        </p:nvSpPr>
        <p:spPr bwMode="auto">
          <a:xfrm>
            <a:off x="1531938" y="3735388"/>
            <a:ext cx="1344612" cy="204787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hu-H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-18"/>
            </a:endParaRPr>
          </a:p>
        </p:txBody>
      </p:sp>
      <p:sp>
        <p:nvSpPr>
          <p:cNvPr id="34827" name="Text Box 11"/>
          <p:cNvSpPr txBox="1">
            <a:spLocks noChangeArrowheads="1"/>
          </p:cNvSpPr>
          <p:nvPr/>
        </p:nvSpPr>
        <p:spPr bwMode="auto">
          <a:xfrm>
            <a:off x="3048000" y="3810000"/>
            <a:ext cx="10747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hu-HU" altLang="hu-HU" sz="2400" b="1" u="none">
                <a:solidFill>
                  <a:srgbClr val="FFFF00"/>
                </a:solidFill>
              </a:rPr>
              <a:t>5</a:t>
            </a:r>
            <a:endParaRPr lang="hu-HU" altLang="hu-HU" sz="2400" u="none">
              <a:solidFill>
                <a:srgbClr val="FFFF00"/>
              </a:solidFill>
            </a:endParaRPr>
          </a:p>
        </p:txBody>
      </p:sp>
      <p:sp>
        <p:nvSpPr>
          <p:cNvPr id="313356" name="Line 12"/>
          <p:cNvSpPr>
            <a:spLocks noChangeShapeType="1"/>
          </p:cNvSpPr>
          <p:nvPr/>
        </p:nvSpPr>
        <p:spPr bwMode="auto">
          <a:xfrm>
            <a:off x="1368425" y="4649788"/>
            <a:ext cx="1611313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hu-H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-18"/>
            </a:endParaRPr>
          </a:p>
        </p:txBody>
      </p:sp>
      <p:sp>
        <p:nvSpPr>
          <p:cNvPr id="34829" name="Text Box 13"/>
          <p:cNvSpPr txBox="1">
            <a:spLocks noChangeArrowheads="1"/>
          </p:cNvSpPr>
          <p:nvPr/>
        </p:nvSpPr>
        <p:spPr bwMode="auto">
          <a:xfrm>
            <a:off x="3128963" y="4421188"/>
            <a:ext cx="12065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hu-HU" altLang="hu-HU" sz="2400" u="none">
                <a:solidFill>
                  <a:srgbClr val="FFFF00"/>
                </a:solidFill>
              </a:rPr>
              <a:t>11</a:t>
            </a:r>
          </a:p>
        </p:txBody>
      </p:sp>
      <p:sp>
        <p:nvSpPr>
          <p:cNvPr id="313358" name="Line 14"/>
          <p:cNvSpPr>
            <a:spLocks noChangeShapeType="1"/>
          </p:cNvSpPr>
          <p:nvPr/>
        </p:nvSpPr>
        <p:spPr bwMode="auto">
          <a:xfrm>
            <a:off x="1368425" y="5067300"/>
            <a:ext cx="1747838" cy="2667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hu-H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-18"/>
            </a:endParaRPr>
          </a:p>
        </p:txBody>
      </p:sp>
      <p:sp>
        <p:nvSpPr>
          <p:cNvPr id="34831" name="Text Box 15"/>
          <p:cNvSpPr txBox="1">
            <a:spLocks noChangeArrowheads="1"/>
          </p:cNvSpPr>
          <p:nvPr/>
        </p:nvSpPr>
        <p:spPr bwMode="auto">
          <a:xfrm>
            <a:off x="3124200" y="5105400"/>
            <a:ext cx="10747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hu-HU" altLang="hu-HU" sz="2400" u="none">
                <a:solidFill>
                  <a:srgbClr val="FFFF00"/>
                </a:solidFill>
              </a:rPr>
              <a:t>10</a:t>
            </a:r>
          </a:p>
        </p:txBody>
      </p:sp>
      <p:sp>
        <p:nvSpPr>
          <p:cNvPr id="34832" name="Text Box 16"/>
          <p:cNvSpPr txBox="1">
            <a:spLocks noChangeArrowheads="1"/>
          </p:cNvSpPr>
          <p:nvPr/>
        </p:nvSpPr>
        <p:spPr bwMode="auto">
          <a:xfrm>
            <a:off x="3649663" y="4908550"/>
            <a:ext cx="922337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70000"/>
              </a:lnSpc>
              <a:spcBef>
                <a:spcPct val="50000"/>
              </a:spcBef>
              <a:buFontTx/>
              <a:buNone/>
            </a:pPr>
            <a:r>
              <a:rPr lang="hu-HU" altLang="hu-HU" sz="2200" b="1" u="none">
                <a:solidFill>
                  <a:srgbClr val="FFFF00"/>
                </a:solidFill>
              </a:rPr>
              <a:t>  21 </a:t>
            </a:r>
          </a:p>
          <a:p>
            <a:pPr>
              <a:lnSpc>
                <a:spcPct val="70000"/>
              </a:lnSpc>
              <a:spcBef>
                <a:spcPct val="50000"/>
              </a:spcBef>
              <a:buFontTx/>
              <a:buNone/>
            </a:pPr>
            <a:r>
              <a:rPr lang="hu-HU" altLang="hu-HU" sz="2200" b="1" u="none">
                <a:solidFill>
                  <a:srgbClr val="FFFF00"/>
                </a:solidFill>
              </a:rPr>
              <a:t>(</a:t>
            </a:r>
            <a:r>
              <a:rPr lang="hu-HU" altLang="hu-HU" sz="2000" b="1" u="none">
                <a:solidFill>
                  <a:srgbClr val="FFFF00"/>
                </a:solidFill>
              </a:rPr>
              <a:t>55%)</a:t>
            </a:r>
            <a:endParaRPr lang="hu-HU" altLang="hu-HU" sz="2200" b="1" u="none">
              <a:solidFill>
                <a:srgbClr val="FFFF00"/>
              </a:solidFill>
            </a:endParaRPr>
          </a:p>
        </p:txBody>
      </p:sp>
      <p:sp>
        <p:nvSpPr>
          <p:cNvPr id="313361" name="Line 17"/>
          <p:cNvSpPr>
            <a:spLocks noChangeShapeType="1"/>
          </p:cNvSpPr>
          <p:nvPr/>
        </p:nvSpPr>
        <p:spPr bwMode="auto">
          <a:xfrm>
            <a:off x="995363" y="5487988"/>
            <a:ext cx="1746250" cy="2667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hu-H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-18"/>
            </a:endParaRPr>
          </a:p>
        </p:txBody>
      </p:sp>
      <p:sp>
        <p:nvSpPr>
          <p:cNvPr id="34834" name="Text Box 18"/>
          <p:cNvSpPr txBox="1">
            <a:spLocks noChangeArrowheads="1"/>
          </p:cNvSpPr>
          <p:nvPr/>
        </p:nvSpPr>
        <p:spPr bwMode="auto">
          <a:xfrm>
            <a:off x="3148013" y="5487988"/>
            <a:ext cx="10747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hu-HU" altLang="hu-HU" sz="2400" u="none">
                <a:solidFill>
                  <a:srgbClr val="FFFF00"/>
                </a:solidFill>
              </a:rPr>
              <a:t>1</a:t>
            </a:r>
          </a:p>
        </p:txBody>
      </p:sp>
      <p:sp>
        <p:nvSpPr>
          <p:cNvPr id="313363" name="Line 19"/>
          <p:cNvSpPr>
            <a:spLocks noChangeShapeType="1"/>
          </p:cNvSpPr>
          <p:nvPr/>
        </p:nvSpPr>
        <p:spPr bwMode="auto">
          <a:xfrm>
            <a:off x="1084263" y="5740400"/>
            <a:ext cx="1879600" cy="287338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hu-H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-18"/>
            </a:endParaRPr>
          </a:p>
        </p:txBody>
      </p:sp>
      <p:sp>
        <p:nvSpPr>
          <p:cNvPr id="34836" name="Text Box 20"/>
          <p:cNvSpPr txBox="1">
            <a:spLocks noChangeArrowheads="1"/>
          </p:cNvSpPr>
          <p:nvPr/>
        </p:nvSpPr>
        <p:spPr bwMode="auto">
          <a:xfrm>
            <a:off x="3148013" y="5868988"/>
            <a:ext cx="8064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hu-HU" altLang="hu-HU" sz="2400" u="none">
                <a:solidFill>
                  <a:srgbClr val="FFFF00"/>
                </a:solidFill>
              </a:rPr>
              <a:t>1</a:t>
            </a:r>
          </a:p>
        </p:txBody>
      </p:sp>
      <p:sp>
        <p:nvSpPr>
          <p:cNvPr id="313365" name="Line 21"/>
          <p:cNvSpPr>
            <a:spLocks noChangeShapeType="1"/>
          </p:cNvSpPr>
          <p:nvPr/>
        </p:nvSpPr>
        <p:spPr bwMode="auto">
          <a:xfrm>
            <a:off x="1030288" y="5946775"/>
            <a:ext cx="1746250" cy="573088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hu-H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-18"/>
            </a:endParaRPr>
          </a:p>
        </p:txBody>
      </p:sp>
      <p:sp>
        <p:nvSpPr>
          <p:cNvPr id="34838" name="Text Box 22"/>
          <p:cNvSpPr txBox="1">
            <a:spLocks noChangeArrowheads="1"/>
          </p:cNvSpPr>
          <p:nvPr/>
        </p:nvSpPr>
        <p:spPr bwMode="auto">
          <a:xfrm>
            <a:off x="3148013" y="6327775"/>
            <a:ext cx="9366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hu-HU" altLang="hu-HU" sz="2400" u="none">
                <a:solidFill>
                  <a:srgbClr val="FFFF00"/>
                </a:solidFill>
              </a:rPr>
              <a:t>3</a:t>
            </a:r>
          </a:p>
        </p:txBody>
      </p:sp>
      <p:sp>
        <p:nvSpPr>
          <p:cNvPr id="34839" name="Text Box 23"/>
          <p:cNvSpPr txBox="1">
            <a:spLocks noChangeArrowheads="1"/>
          </p:cNvSpPr>
          <p:nvPr/>
        </p:nvSpPr>
        <p:spPr bwMode="auto">
          <a:xfrm>
            <a:off x="3454400" y="4470400"/>
            <a:ext cx="455613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5400" u="none">
                <a:solidFill>
                  <a:srgbClr val="FFFF00"/>
                </a:solidFill>
              </a:rPr>
              <a:t>}</a:t>
            </a:r>
          </a:p>
        </p:txBody>
      </p:sp>
      <p:graphicFrame>
        <p:nvGraphicFramePr>
          <p:cNvPr id="2" name="Object 24"/>
          <p:cNvGraphicFramePr>
            <a:graphicFrameLocks noChangeAspect="1"/>
          </p:cNvGraphicFramePr>
          <p:nvPr/>
        </p:nvGraphicFramePr>
        <p:xfrm>
          <a:off x="3860800" y="2032000"/>
          <a:ext cx="5381625" cy="3556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4841" name="Text Box 25"/>
          <p:cNvSpPr txBox="1">
            <a:spLocks noChangeArrowheads="1"/>
          </p:cNvSpPr>
          <p:nvPr/>
        </p:nvSpPr>
        <p:spPr bwMode="auto">
          <a:xfrm>
            <a:off x="7850188" y="3048000"/>
            <a:ext cx="92233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800" u="none">
                <a:solidFill>
                  <a:schemeClr val="bg1"/>
                </a:solidFill>
              </a:rPr>
              <a:t>( n=38 )</a:t>
            </a:r>
          </a:p>
        </p:txBody>
      </p:sp>
      <p:pic>
        <p:nvPicPr>
          <p:cNvPr id="26" name="Rögzített hang">
            <a:hlinkClick r:id="" action="ppaction://media"/>
          </p:cNvPr>
          <p:cNvPicPr>
            <a:picLocks noRot="1" noChangeAspect="1"/>
          </p:cNvPicPr>
          <p:nvPr>
            <a:wavAudioFile r:embed="rId1" name="Rögzített hang"/>
          </p:nvPr>
        </p:nvPicPr>
        <p:blipFill>
          <a:blip r:embed="rId5"/>
          <a:stretch>
            <a:fillRect/>
          </a:stretch>
        </p:blipFill>
        <p:spPr>
          <a:xfrm>
            <a:off x="285720" y="6357958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69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Text Box 2"/>
          <p:cNvSpPr txBox="1">
            <a:spLocks noChangeArrowheads="1"/>
          </p:cNvSpPr>
          <p:nvPr/>
        </p:nvSpPr>
        <p:spPr bwMode="auto">
          <a:xfrm>
            <a:off x="533400" y="685800"/>
            <a:ext cx="8305800" cy="69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10000"/>
              </a:lnSpc>
              <a:spcBef>
                <a:spcPct val="50000"/>
              </a:spcBef>
            </a:pPr>
            <a:r>
              <a:rPr lang="en-US" altLang="hu-HU" sz="1800" u="none">
                <a:solidFill>
                  <a:srgbClr val="FFFF99"/>
                </a:solidFill>
              </a:rPr>
              <a:t> Tumor resembling, aggressive growing lesion. Th.: Sclerosing (filling with aethoxysclerol) or Resection + Autolog bone (fibula) transpl.</a:t>
            </a:r>
            <a:endParaRPr lang="en-US" altLang="hu-HU" sz="1800" u="none"/>
          </a:p>
        </p:txBody>
      </p:sp>
      <p:sp>
        <p:nvSpPr>
          <p:cNvPr id="80899" name="Text Box 3"/>
          <p:cNvSpPr txBox="1">
            <a:spLocks noChangeArrowheads="1"/>
          </p:cNvSpPr>
          <p:nvPr/>
        </p:nvSpPr>
        <p:spPr bwMode="auto">
          <a:xfrm>
            <a:off x="609600" y="152400"/>
            <a:ext cx="7924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hu-HU" sz="2400">
                <a:solidFill>
                  <a:srgbClr val="FF7C80"/>
                </a:solidFill>
              </a:rPr>
              <a:t>Tumor - Like Lesions of Bones - Aneurysmal Bone Cyst</a:t>
            </a:r>
          </a:p>
        </p:txBody>
      </p:sp>
      <p:sp>
        <p:nvSpPr>
          <p:cNvPr id="80900" name="Text Box 4"/>
          <p:cNvSpPr txBox="1">
            <a:spLocks noChangeArrowheads="1"/>
          </p:cNvSpPr>
          <p:nvPr/>
        </p:nvSpPr>
        <p:spPr bwMode="auto">
          <a:xfrm>
            <a:off x="5715000" y="6553200"/>
            <a:ext cx="3429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hu-HU" sz="1400" u="none">
                <a:solidFill>
                  <a:schemeClr val="folHlink"/>
                </a:solidFill>
              </a:rPr>
              <a:t>Tumors and Tumor-Like Lesions of Bones</a:t>
            </a:r>
            <a:endParaRPr lang="en-US" altLang="hu-HU" sz="1600" u="none">
              <a:solidFill>
                <a:schemeClr val="folHlink"/>
              </a:solidFill>
            </a:endParaRPr>
          </a:p>
        </p:txBody>
      </p:sp>
      <p:pic>
        <p:nvPicPr>
          <p:cNvPr id="80901" name="Picture 5" descr="1083A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" y="1447800"/>
            <a:ext cx="3527425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02" name="Picture 6" descr="1083A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524000"/>
            <a:ext cx="3825875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Rögzített hang">
            <a:hlinkClick r:id="" action="ppaction://media"/>
          </p:cNvPr>
          <p:cNvPicPr>
            <a:picLocks noRot="1" noChangeAspect="1"/>
          </p:cNvPicPr>
          <p:nvPr>
            <a:wavAudioFile r:embed="rId1" name="Rögzített hang"/>
          </p:nvPr>
        </p:nvPicPr>
        <p:blipFill>
          <a:blip r:embed="rId5"/>
          <a:stretch>
            <a:fillRect/>
          </a:stretch>
        </p:blipFill>
        <p:spPr>
          <a:xfrm>
            <a:off x="214282" y="65532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966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Text Box 2"/>
          <p:cNvSpPr txBox="1">
            <a:spLocks noChangeArrowheads="1"/>
          </p:cNvSpPr>
          <p:nvPr/>
        </p:nvSpPr>
        <p:spPr bwMode="auto">
          <a:xfrm>
            <a:off x="533400" y="685800"/>
            <a:ext cx="3886200" cy="129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10000"/>
              </a:lnSpc>
              <a:spcBef>
                <a:spcPct val="50000"/>
              </a:spcBef>
            </a:pPr>
            <a:r>
              <a:rPr lang="en-US" altLang="hu-HU" sz="1800" u="none">
                <a:solidFill>
                  <a:srgbClr val="FFFF99"/>
                </a:solidFill>
              </a:rPr>
              <a:t> Tumor resembling, aggressive growing lesion. Th.: Sclerosing (filling with aethoxysclerol) or Resection + Autolog bone (fibula) transpl.</a:t>
            </a:r>
            <a:endParaRPr lang="en-US" altLang="hu-HU" sz="1800" u="none"/>
          </a:p>
        </p:txBody>
      </p:sp>
      <p:sp>
        <p:nvSpPr>
          <p:cNvPr id="81923" name="Text Box 3"/>
          <p:cNvSpPr txBox="1">
            <a:spLocks noChangeArrowheads="1"/>
          </p:cNvSpPr>
          <p:nvPr/>
        </p:nvSpPr>
        <p:spPr bwMode="auto">
          <a:xfrm>
            <a:off x="609600" y="152400"/>
            <a:ext cx="7924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hu-HU" sz="2400">
                <a:solidFill>
                  <a:srgbClr val="FF7C80"/>
                </a:solidFill>
              </a:rPr>
              <a:t>Tumor - Like Lesions of Bones - Aneurysmal Bone Cyst</a:t>
            </a:r>
          </a:p>
        </p:txBody>
      </p:sp>
      <p:sp>
        <p:nvSpPr>
          <p:cNvPr id="81924" name="Text Box 4"/>
          <p:cNvSpPr txBox="1">
            <a:spLocks noChangeArrowheads="1"/>
          </p:cNvSpPr>
          <p:nvPr/>
        </p:nvSpPr>
        <p:spPr bwMode="auto">
          <a:xfrm>
            <a:off x="5715000" y="6553200"/>
            <a:ext cx="3429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hu-HU" sz="1400" u="none">
                <a:solidFill>
                  <a:schemeClr val="folHlink"/>
                </a:solidFill>
              </a:rPr>
              <a:t>Tumors and Tumor-Like Lesions of Bones</a:t>
            </a:r>
            <a:endParaRPr lang="en-US" altLang="hu-HU" sz="1600" u="none">
              <a:solidFill>
                <a:schemeClr val="folHlink"/>
              </a:solidFill>
            </a:endParaRPr>
          </a:p>
        </p:txBody>
      </p:sp>
      <p:pic>
        <p:nvPicPr>
          <p:cNvPr id="81925" name="Picture 5" descr="1083B"/>
          <p:cNvPicPr>
            <a:picLocks noChangeAspect="1" noChangeArrowheads="1"/>
          </p:cNvPicPr>
          <p:nvPr/>
        </p:nvPicPr>
        <p:blipFill>
          <a:blip r:embed="rId3" cstate="print">
            <a:lum bright="6000" contrast="6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275" y="2209800"/>
            <a:ext cx="3159125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26" name="Picture 6" descr="1083I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810000"/>
            <a:ext cx="38862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27" name="Picture 7" descr="1083C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762000"/>
            <a:ext cx="3957638" cy="278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Rögzített hang">
            <a:hlinkClick r:id="" action="ppaction://media"/>
          </p:cNvPr>
          <p:cNvPicPr>
            <a:picLocks noRot="1" noChangeAspect="1"/>
          </p:cNvPicPr>
          <p:nvPr>
            <a:wavAudioFile r:embed="rId1" name="Rögzített hang"/>
          </p:nvPr>
        </p:nvPicPr>
        <p:blipFill>
          <a:blip r:embed="rId6"/>
          <a:stretch>
            <a:fillRect/>
          </a:stretch>
        </p:blipFill>
        <p:spPr>
          <a:xfrm>
            <a:off x="214282" y="6357958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36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Text Box 2"/>
          <p:cNvSpPr txBox="1">
            <a:spLocks noChangeArrowheads="1"/>
          </p:cNvSpPr>
          <p:nvPr/>
        </p:nvSpPr>
        <p:spPr bwMode="auto">
          <a:xfrm>
            <a:off x="685800" y="5427663"/>
            <a:ext cx="7620000" cy="973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  <a:buFontTx/>
              <a:buNone/>
            </a:pPr>
            <a:r>
              <a:rPr lang="hu-HU" altLang="hu-HU" sz="1800" u="none">
                <a:solidFill>
                  <a:srgbClr val="FFFF99"/>
                </a:solidFill>
              </a:rPr>
              <a:t>Most often accidentally detected lesion (e.g. knee distorsion trauma)</a:t>
            </a:r>
          </a:p>
          <a:p>
            <a:pPr>
              <a:lnSpc>
                <a:spcPct val="90000"/>
              </a:lnSpc>
              <a:spcBef>
                <a:spcPct val="50000"/>
              </a:spcBef>
              <a:buFontTx/>
              <a:buNone/>
            </a:pPr>
            <a:r>
              <a:rPr lang="hu-HU" altLang="hu-HU" sz="1800" u="none">
                <a:solidFill>
                  <a:srgbClr val="FFFF99"/>
                </a:solidFill>
              </a:rPr>
              <a:t>If the lesion smaller than 50% of bone diameter an observation and follow-up is enough.</a:t>
            </a:r>
            <a:endParaRPr lang="en-US" altLang="hu-HU" sz="1800" u="none"/>
          </a:p>
        </p:txBody>
      </p:sp>
      <p:sp>
        <p:nvSpPr>
          <p:cNvPr id="82947" name="Text Box 3"/>
          <p:cNvSpPr txBox="1">
            <a:spLocks noChangeArrowheads="1"/>
          </p:cNvSpPr>
          <p:nvPr/>
        </p:nvSpPr>
        <p:spPr bwMode="auto">
          <a:xfrm>
            <a:off x="5715000" y="6553200"/>
            <a:ext cx="3429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hu-HU" sz="1400" u="none">
                <a:solidFill>
                  <a:schemeClr val="folHlink"/>
                </a:solidFill>
              </a:rPr>
              <a:t>Tumors and Tumor-Like Lesions of Bones</a:t>
            </a:r>
            <a:endParaRPr lang="en-US" altLang="hu-HU" sz="1600" u="none">
              <a:solidFill>
                <a:schemeClr val="folHlink"/>
              </a:solidFill>
            </a:endParaRPr>
          </a:p>
        </p:txBody>
      </p:sp>
      <p:sp>
        <p:nvSpPr>
          <p:cNvPr id="82948" name="Text Box 4"/>
          <p:cNvSpPr txBox="1">
            <a:spLocks noChangeArrowheads="1"/>
          </p:cNvSpPr>
          <p:nvPr/>
        </p:nvSpPr>
        <p:spPr bwMode="auto">
          <a:xfrm>
            <a:off x="914400" y="152400"/>
            <a:ext cx="7315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hu-HU" sz="2400">
                <a:solidFill>
                  <a:srgbClr val="FF7C80"/>
                </a:solidFill>
              </a:rPr>
              <a:t>Tumor - Like Lesions of Bones - Non-Ossifying Fibroma</a:t>
            </a:r>
          </a:p>
        </p:txBody>
      </p:sp>
      <p:pic>
        <p:nvPicPr>
          <p:cNvPr id="82949" name="Picture 5" descr="1086A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914400"/>
            <a:ext cx="2874963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50" name="Picture 6" descr="1086A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990600"/>
            <a:ext cx="2868613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51" name="Picture 8" descr="1086Iro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990600"/>
            <a:ext cx="2576513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Rögzített hang">
            <a:hlinkClick r:id="" action="ppaction://media"/>
          </p:cNvPr>
          <p:cNvPicPr>
            <a:picLocks noRot="1" noChangeAspect="1"/>
          </p:cNvPicPr>
          <p:nvPr>
            <a:wavAudioFile r:embed="rId1" name="Rögzített hang"/>
          </p:nvPr>
        </p:nvPicPr>
        <p:blipFill>
          <a:blip r:embed="rId6"/>
          <a:stretch>
            <a:fillRect/>
          </a:stretch>
        </p:blipFill>
        <p:spPr>
          <a:xfrm>
            <a:off x="214282" y="6357958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108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Text Box 2"/>
          <p:cNvSpPr txBox="1">
            <a:spLocks noChangeArrowheads="1"/>
          </p:cNvSpPr>
          <p:nvPr/>
        </p:nvSpPr>
        <p:spPr bwMode="auto">
          <a:xfrm>
            <a:off x="609600" y="5561013"/>
            <a:ext cx="8077200" cy="91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hu-HU" altLang="hu-HU" sz="1800" u="none">
                <a:solidFill>
                  <a:srgbClr val="FFFF99"/>
                </a:solidFill>
              </a:rPr>
              <a:t> The myositis ossificans can be confused with osteosarcoma. Arises mostly after contusion (football, accident…) of muscles. Haemorrhage, inflammation, ossification. Treatment: NSAID-s, excision if the inflammation period is already over.</a:t>
            </a:r>
            <a:endParaRPr lang="en-US" altLang="hu-HU" sz="1800" u="none"/>
          </a:p>
        </p:txBody>
      </p:sp>
      <p:sp>
        <p:nvSpPr>
          <p:cNvPr id="83971" name="Text Box 3"/>
          <p:cNvSpPr txBox="1">
            <a:spLocks noChangeArrowheads="1"/>
          </p:cNvSpPr>
          <p:nvPr/>
        </p:nvSpPr>
        <p:spPr bwMode="auto">
          <a:xfrm>
            <a:off x="5715000" y="6553200"/>
            <a:ext cx="3429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hu-HU" sz="1400" u="none">
                <a:solidFill>
                  <a:schemeClr val="folHlink"/>
                </a:solidFill>
              </a:rPr>
              <a:t>Tumors and Tumor-Like Lesions of Bones</a:t>
            </a:r>
            <a:endParaRPr lang="en-US" altLang="hu-HU" sz="1600" u="none">
              <a:solidFill>
                <a:schemeClr val="folHlink"/>
              </a:solidFill>
            </a:endParaRPr>
          </a:p>
        </p:txBody>
      </p:sp>
      <p:sp>
        <p:nvSpPr>
          <p:cNvPr id="83972" name="Text Box 4"/>
          <p:cNvSpPr txBox="1">
            <a:spLocks noChangeArrowheads="1"/>
          </p:cNvSpPr>
          <p:nvPr/>
        </p:nvSpPr>
        <p:spPr bwMode="auto">
          <a:xfrm>
            <a:off x="1219200" y="152400"/>
            <a:ext cx="6858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hu-HU" sz="2400">
                <a:solidFill>
                  <a:srgbClr val="FF7C80"/>
                </a:solidFill>
              </a:rPr>
              <a:t>Tumor - Like Lesions of Bones - Myositis Ossificans</a:t>
            </a:r>
          </a:p>
        </p:txBody>
      </p:sp>
      <p:pic>
        <p:nvPicPr>
          <p:cNvPr id="83973" name="Picture 5" descr="1094A_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75" y="762000"/>
            <a:ext cx="4695825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4" name="Picture 6" descr="1094C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762000"/>
            <a:ext cx="2667000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5" name="Picture 7" descr="1094I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3200400"/>
            <a:ext cx="2743200" cy="2239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Rögzített hang">
            <a:hlinkClick r:id="" action="ppaction://media"/>
          </p:cNvPr>
          <p:cNvPicPr>
            <a:picLocks noRot="1" noChangeAspect="1"/>
          </p:cNvPicPr>
          <p:nvPr>
            <a:wavAudioFile r:embed="rId1" name="Rögzített hang"/>
          </p:nvPr>
        </p:nvPicPr>
        <p:blipFill>
          <a:blip r:embed="rId6"/>
          <a:stretch>
            <a:fillRect/>
          </a:stretch>
        </p:blipFill>
        <p:spPr>
          <a:xfrm>
            <a:off x="195234" y="6357958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315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Text Box 2"/>
          <p:cNvSpPr txBox="1">
            <a:spLocks noChangeArrowheads="1"/>
          </p:cNvSpPr>
          <p:nvPr/>
        </p:nvSpPr>
        <p:spPr bwMode="auto">
          <a:xfrm>
            <a:off x="381000" y="5562600"/>
            <a:ext cx="838200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hu-HU" altLang="hu-HU" sz="1800" u="none">
                <a:solidFill>
                  <a:srgbClr val="FFFF99"/>
                </a:solidFill>
              </a:rPr>
              <a:t>Developmental disturbance of bone. In the marrow cavity a fibrous tissue can be found instead of normal trabecules. Lytic lesion with sharp edges, sometimes cystic. There are monostotic and polyostotic forms. Bending, pathol. fracture. Treatment: Bisphospho-nates, intramedullary nailing, bone grafting.</a:t>
            </a:r>
            <a:endParaRPr lang="en-US" altLang="hu-HU" sz="1800" u="none"/>
          </a:p>
        </p:txBody>
      </p:sp>
      <p:sp>
        <p:nvSpPr>
          <p:cNvPr id="84995" name="Text Box 3"/>
          <p:cNvSpPr txBox="1">
            <a:spLocks noChangeArrowheads="1"/>
          </p:cNvSpPr>
          <p:nvPr/>
        </p:nvSpPr>
        <p:spPr bwMode="auto">
          <a:xfrm>
            <a:off x="5715000" y="6553200"/>
            <a:ext cx="3429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hu-HU" sz="1400" u="none">
                <a:solidFill>
                  <a:schemeClr val="folHlink"/>
                </a:solidFill>
              </a:rPr>
              <a:t>Tumors and Tumor-Like Lesions of Bones</a:t>
            </a:r>
            <a:endParaRPr lang="en-US" altLang="hu-HU" sz="1600" u="none">
              <a:solidFill>
                <a:schemeClr val="folHlink"/>
              </a:solidFill>
            </a:endParaRPr>
          </a:p>
        </p:txBody>
      </p:sp>
      <p:sp>
        <p:nvSpPr>
          <p:cNvPr id="84996" name="Text Box 4"/>
          <p:cNvSpPr txBox="1">
            <a:spLocks noChangeArrowheads="1"/>
          </p:cNvSpPr>
          <p:nvPr/>
        </p:nvSpPr>
        <p:spPr bwMode="auto">
          <a:xfrm>
            <a:off x="1371600" y="76200"/>
            <a:ext cx="6553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hu-HU" sz="2400">
                <a:solidFill>
                  <a:srgbClr val="FF7C80"/>
                </a:solidFill>
              </a:rPr>
              <a:t>Tumor - Like Lesions of Bones - Fibrous Dysplasia</a:t>
            </a:r>
          </a:p>
        </p:txBody>
      </p:sp>
      <p:pic>
        <p:nvPicPr>
          <p:cNvPr id="84997" name="Picture 5" descr="1088A"/>
          <p:cNvPicPr>
            <a:picLocks noChangeAspect="1" noChangeArrowheads="1"/>
          </p:cNvPicPr>
          <p:nvPr/>
        </p:nvPicPr>
        <p:blipFill>
          <a:blip r:embed="rId3" cstate="print">
            <a:lum bright="12000" contrast="6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758825"/>
            <a:ext cx="5116513" cy="4706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998" name="Picture 6" descr="1088Iro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3563" y="762000"/>
            <a:ext cx="3195637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Rögzített hang">
            <a:hlinkClick r:id="" action="ppaction://media"/>
          </p:cNvPr>
          <p:cNvPicPr>
            <a:picLocks noRot="1" noChangeAspect="1"/>
          </p:cNvPicPr>
          <p:nvPr>
            <a:wavAudioFile r:embed="rId1" name="Rögzített hang"/>
          </p:nvPr>
        </p:nvPicPr>
        <p:blipFill>
          <a:blip r:embed="rId5"/>
          <a:stretch>
            <a:fillRect/>
          </a:stretch>
        </p:blipFill>
        <p:spPr>
          <a:xfrm>
            <a:off x="142844" y="628652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86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ext Box 2"/>
          <p:cNvSpPr txBox="1">
            <a:spLocks noChangeArrowheads="1"/>
          </p:cNvSpPr>
          <p:nvPr/>
        </p:nvSpPr>
        <p:spPr bwMode="auto">
          <a:xfrm>
            <a:off x="587375" y="1195388"/>
            <a:ext cx="8305800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2400" u="none" dirty="0">
                <a:solidFill>
                  <a:srgbClr val="FFFF99"/>
                </a:solidFill>
              </a:rPr>
              <a:t>A mellékpajzsmirigyek túlműködése (pl. </a:t>
            </a:r>
            <a:r>
              <a:rPr lang="hu-HU" sz="2400" u="none" dirty="0" err="1">
                <a:solidFill>
                  <a:srgbClr val="FFFF99"/>
                </a:solidFill>
              </a:rPr>
              <a:t>adenoma</a:t>
            </a:r>
            <a:r>
              <a:rPr lang="hu-HU" sz="2400" u="none" dirty="0">
                <a:solidFill>
                  <a:srgbClr val="FFFF99"/>
                </a:solidFill>
              </a:rPr>
              <a:t>) következtében kialakuló </a:t>
            </a:r>
            <a:r>
              <a:rPr lang="hu-HU" sz="2400" u="none" dirty="0" err="1">
                <a:solidFill>
                  <a:srgbClr val="FFFF99"/>
                </a:solidFill>
              </a:rPr>
              <a:t>tünetegyüttes</a:t>
            </a:r>
            <a:r>
              <a:rPr lang="hu-HU" sz="2400" u="none" dirty="0">
                <a:solidFill>
                  <a:srgbClr val="FFFF99"/>
                </a:solidFill>
              </a:rPr>
              <a:t>. Általános osteoporosis, ill. gócos csontelváltozások jellemzik</a:t>
            </a:r>
            <a:r>
              <a:rPr lang="hu-HU" sz="2400" u="none" dirty="0" smtClean="0">
                <a:solidFill>
                  <a:srgbClr val="FFFF99"/>
                </a:solidFill>
              </a:rPr>
              <a:t>. Megjelenésében </a:t>
            </a:r>
            <a:r>
              <a:rPr lang="hu-HU" sz="2400" u="none" dirty="0" err="1" smtClean="0">
                <a:solidFill>
                  <a:srgbClr val="FFFF99"/>
                </a:solidFill>
              </a:rPr>
              <a:t>multifokális</a:t>
            </a:r>
            <a:r>
              <a:rPr lang="hu-HU" sz="2400" u="none" dirty="0" smtClean="0">
                <a:solidFill>
                  <a:srgbClr val="FFFF99"/>
                </a:solidFill>
              </a:rPr>
              <a:t> csontdaganatot utánoz. A csontok barna tumorának is nevezik.</a:t>
            </a:r>
            <a:endParaRPr lang="hu-HU" sz="2400" u="none" dirty="0">
              <a:solidFill>
                <a:srgbClr val="FFFF99"/>
              </a:solidFill>
            </a:endParaRPr>
          </a:p>
          <a:p>
            <a:pPr>
              <a:spcBef>
                <a:spcPct val="50000"/>
              </a:spcBef>
            </a:pPr>
            <a:r>
              <a:rPr lang="hu-HU" sz="2400" u="none" dirty="0" err="1">
                <a:solidFill>
                  <a:srgbClr val="FFFF99"/>
                </a:solidFill>
              </a:rPr>
              <a:t>Osteodystrophia</a:t>
            </a:r>
            <a:r>
              <a:rPr lang="hu-HU" sz="2400" u="none" dirty="0">
                <a:solidFill>
                  <a:srgbClr val="FFFF99"/>
                </a:solidFill>
              </a:rPr>
              <a:t> </a:t>
            </a:r>
            <a:r>
              <a:rPr lang="hu-HU" sz="2400" u="none" dirty="0" err="1">
                <a:solidFill>
                  <a:srgbClr val="FFFF99"/>
                </a:solidFill>
              </a:rPr>
              <a:t>fibrosa</a:t>
            </a:r>
            <a:r>
              <a:rPr lang="hu-HU" sz="2400" u="none" dirty="0">
                <a:solidFill>
                  <a:srgbClr val="FFFF99"/>
                </a:solidFill>
              </a:rPr>
              <a:t> </a:t>
            </a:r>
            <a:r>
              <a:rPr lang="hu-HU" sz="2400" u="none" dirty="0" err="1">
                <a:solidFill>
                  <a:srgbClr val="FFFF99"/>
                </a:solidFill>
              </a:rPr>
              <a:t>cystica</a:t>
            </a:r>
            <a:r>
              <a:rPr lang="hu-HU" sz="2400" u="none" dirty="0">
                <a:solidFill>
                  <a:srgbClr val="FFFF99"/>
                </a:solidFill>
              </a:rPr>
              <a:t> </a:t>
            </a:r>
            <a:r>
              <a:rPr lang="hu-HU" sz="2400" u="none" dirty="0" err="1">
                <a:solidFill>
                  <a:srgbClr val="FFFF99"/>
                </a:solidFill>
              </a:rPr>
              <a:t>gener</a:t>
            </a:r>
            <a:r>
              <a:rPr lang="hu-HU" sz="2400" u="none" dirty="0">
                <a:solidFill>
                  <a:srgbClr val="FFFF99"/>
                </a:solidFill>
              </a:rPr>
              <a:t>. sec. </a:t>
            </a:r>
            <a:r>
              <a:rPr lang="hu-HU" sz="2400" u="none" dirty="0" err="1">
                <a:solidFill>
                  <a:srgbClr val="FFFF99"/>
                </a:solidFill>
              </a:rPr>
              <a:t>Recklinghausen</a:t>
            </a:r>
            <a:endParaRPr lang="hu-HU" sz="2400" u="none" dirty="0">
              <a:solidFill>
                <a:srgbClr val="FFFF99"/>
              </a:solidFill>
            </a:endParaRPr>
          </a:p>
          <a:p>
            <a:pPr>
              <a:spcBef>
                <a:spcPct val="50000"/>
              </a:spcBef>
            </a:pPr>
            <a:r>
              <a:rPr lang="hu-HU" sz="2400" u="none" dirty="0">
                <a:solidFill>
                  <a:srgbClr val="FFFF99"/>
                </a:solidFill>
              </a:rPr>
              <a:t>RTG: Jellegzetes tünet a </a:t>
            </a:r>
            <a:r>
              <a:rPr lang="hu-HU" sz="2400" u="none" dirty="0" err="1">
                <a:solidFill>
                  <a:srgbClr val="FFFF99"/>
                </a:solidFill>
              </a:rPr>
              <a:t>corticalis</a:t>
            </a:r>
            <a:r>
              <a:rPr lang="hu-HU" sz="2400" u="none" dirty="0">
                <a:solidFill>
                  <a:srgbClr val="FFFF99"/>
                </a:solidFill>
              </a:rPr>
              <a:t> hosszirányú </a:t>
            </a:r>
            <a:r>
              <a:rPr lang="hu-HU" sz="2400" u="none" dirty="0" err="1">
                <a:solidFill>
                  <a:srgbClr val="FFFF99"/>
                </a:solidFill>
              </a:rPr>
              <a:t>felrostozódása</a:t>
            </a:r>
            <a:r>
              <a:rPr lang="hu-HU" sz="2400" u="none" dirty="0">
                <a:solidFill>
                  <a:srgbClr val="FFFF99"/>
                </a:solidFill>
              </a:rPr>
              <a:t>, </a:t>
            </a:r>
            <a:r>
              <a:rPr lang="hu-HU" sz="2400" u="none" dirty="0" err="1">
                <a:solidFill>
                  <a:srgbClr val="FFFF99"/>
                </a:solidFill>
              </a:rPr>
              <a:t>spongialisatioja</a:t>
            </a:r>
            <a:r>
              <a:rPr lang="hu-HU" sz="2400" u="none" dirty="0">
                <a:solidFill>
                  <a:srgbClr val="FFFF99"/>
                </a:solidFill>
              </a:rPr>
              <a:t>. </a:t>
            </a:r>
            <a:r>
              <a:rPr lang="hu-HU" sz="2400" u="none" dirty="0" err="1">
                <a:solidFill>
                  <a:srgbClr val="FFFF99"/>
                </a:solidFill>
              </a:rPr>
              <a:t>Pathol</a:t>
            </a:r>
            <a:r>
              <a:rPr lang="hu-HU" sz="2400" u="none" dirty="0">
                <a:solidFill>
                  <a:srgbClr val="FFFF99"/>
                </a:solidFill>
              </a:rPr>
              <a:t>. </a:t>
            </a:r>
            <a:r>
              <a:rPr lang="hu-HU" sz="2400" u="none" dirty="0" err="1">
                <a:solidFill>
                  <a:srgbClr val="FFFF99"/>
                </a:solidFill>
              </a:rPr>
              <a:t>fract</a:t>
            </a:r>
            <a:r>
              <a:rPr lang="hu-HU" sz="2400" u="none" dirty="0">
                <a:solidFill>
                  <a:srgbClr val="FFFF99"/>
                </a:solidFill>
              </a:rPr>
              <a:t>. veszély !</a:t>
            </a:r>
          </a:p>
          <a:p>
            <a:pPr>
              <a:spcBef>
                <a:spcPct val="50000"/>
              </a:spcBef>
            </a:pPr>
            <a:r>
              <a:rPr lang="hu-HU" sz="2400" u="none" dirty="0">
                <a:solidFill>
                  <a:srgbClr val="FFFF99"/>
                </a:solidFill>
              </a:rPr>
              <a:t>DG: </a:t>
            </a:r>
            <a:r>
              <a:rPr lang="hu-HU" sz="2400" u="none" dirty="0" err="1">
                <a:solidFill>
                  <a:srgbClr val="FFFF99"/>
                </a:solidFill>
              </a:rPr>
              <a:t>Rtg</a:t>
            </a:r>
            <a:r>
              <a:rPr lang="hu-HU" sz="2400" u="none" dirty="0">
                <a:solidFill>
                  <a:srgbClr val="FFFF99"/>
                </a:solidFill>
              </a:rPr>
              <a:t>, Labor (</a:t>
            </a:r>
            <a:r>
              <a:rPr lang="hu-HU" sz="2400" u="none" dirty="0" err="1">
                <a:solidFill>
                  <a:srgbClr val="FFFF99"/>
                </a:solidFill>
              </a:rPr>
              <a:t>SeCa</a:t>
            </a:r>
            <a:r>
              <a:rPr lang="hu-HU" sz="2400" u="none" dirty="0">
                <a:solidFill>
                  <a:srgbClr val="FFFF99"/>
                </a:solidFill>
              </a:rPr>
              <a:t>   , SePO</a:t>
            </a:r>
            <a:r>
              <a:rPr lang="hu-HU" sz="2400" u="none" baseline="-25000" dirty="0">
                <a:solidFill>
                  <a:srgbClr val="FFFF99"/>
                </a:solidFill>
              </a:rPr>
              <a:t>4   </a:t>
            </a:r>
            <a:r>
              <a:rPr lang="hu-HU" sz="2400" u="none" dirty="0">
                <a:solidFill>
                  <a:srgbClr val="FFFF99"/>
                </a:solidFill>
              </a:rPr>
              <a:t>, </a:t>
            </a:r>
            <a:r>
              <a:rPr lang="hu-HU" sz="2400" u="none" dirty="0" err="1">
                <a:solidFill>
                  <a:srgbClr val="FFFF99"/>
                </a:solidFill>
              </a:rPr>
              <a:t>SeAlkFoszf</a:t>
            </a:r>
            <a:r>
              <a:rPr lang="hu-HU" sz="2400" u="none" dirty="0">
                <a:solidFill>
                  <a:srgbClr val="FFFF99"/>
                </a:solidFill>
              </a:rPr>
              <a:t>   , </a:t>
            </a:r>
            <a:r>
              <a:rPr lang="hu-HU" sz="2400" u="none" dirty="0" err="1">
                <a:solidFill>
                  <a:srgbClr val="FFFF99"/>
                </a:solidFill>
              </a:rPr>
              <a:t>SePTH</a:t>
            </a:r>
            <a:r>
              <a:rPr lang="hu-HU" sz="2400" u="none" dirty="0">
                <a:solidFill>
                  <a:srgbClr val="FFFF99"/>
                </a:solidFill>
              </a:rPr>
              <a:t>   , mellékpajzsmirigy UH </a:t>
            </a:r>
            <a:r>
              <a:rPr lang="hu-HU" sz="2400" u="none" dirty="0" err="1">
                <a:solidFill>
                  <a:srgbClr val="FFFF99"/>
                </a:solidFill>
              </a:rPr>
              <a:t>vizsg</a:t>
            </a:r>
            <a:r>
              <a:rPr lang="hu-HU" sz="2400" u="none" dirty="0">
                <a:solidFill>
                  <a:srgbClr val="FFFF99"/>
                </a:solidFill>
              </a:rPr>
              <a:t>.)</a:t>
            </a:r>
          </a:p>
          <a:p>
            <a:pPr>
              <a:spcBef>
                <a:spcPct val="50000"/>
              </a:spcBef>
            </a:pPr>
            <a:r>
              <a:rPr lang="hu-HU" sz="2400" u="none" dirty="0">
                <a:solidFill>
                  <a:srgbClr val="FFFF99"/>
                </a:solidFill>
              </a:rPr>
              <a:t>TH: Az </a:t>
            </a:r>
            <a:r>
              <a:rPr lang="hu-HU" sz="2400" u="none" dirty="0" err="1">
                <a:solidFill>
                  <a:srgbClr val="FFFF99"/>
                </a:solidFill>
              </a:rPr>
              <a:t>adenoma</a:t>
            </a:r>
            <a:r>
              <a:rPr lang="hu-HU" sz="2400" u="none" dirty="0">
                <a:solidFill>
                  <a:srgbClr val="FFFF99"/>
                </a:solidFill>
              </a:rPr>
              <a:t> eltávolítása </a:t>
            </a:r>
            <a:endParaRPr lang="en-US" sz="2000" u="none" dirty="0"/>
          </a:p>
        </p:txBody>
      </p:sp>
      <p:sp>
        <p:nvSpPr>
          <p:cNvPr id="39939" name="Text Box 3"/>
          <p:cNvSpPr txBox="1">
            <a:spLocks noChangeArrowheads="1"/>
          </p:cNvSpPr>
          <p:nvPr/>
        </p:nvSpPr>
        <p:spPr bwMode="auto">
          <a:xfrm>
            <a:off x="613792" y="313492"/>
            <a:ext cx="827868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u="sng" dirty="0" err="1">
                <a:solidFill>
                  <a:srgbClr val="FF7C80"/>
                </a:solidFill>
              </a:rPr>
              <a:t>Morbus</a:t>
            </a:r>
            <a:r>
              <a:rPr lang="en-US" sz="2800" u="sng" dirty="0">
                <a:solidFill>
                  <a:srgbClr val="FF7C80"/>
                </a:solidFill>
              </a:rPr>
              <a:t> </a:t>
            </a:r>
            <a:r>
              <a:rPr lang="en-US" sz="2800" u="sng" dirty="0" smtClean="0">
                <a:solidFill>
                  <a:srgbClr val="FF7C80"/>
                </a:solidFill>
              </a:rPr>
              <a:t>Recklinghausen</a:t>
            </a:r>
            <a:r>
              <a:rPr lang="hu-HU" sz="2800" u="sng" dirty="0" smtClean="0">
                <a:solidFill>
                  <a:srgbClr val="FF7C80"/>
                </a:solidFill>
              </a:rPr>
              <a:t> - </a:t>
            </a:r>
            <a:r>
              <a:rPr lang="hu-HU" sz="2800" u="sng" dirty="0" err="1" smtClean="0">
                <a:solidFill>
                  <a:srgbClr val="FF7C80"/>
                </a:solidFill>
              </a:rPr>
              <a:t>Hyperparathyreoidismus</a:t>
            </a:r>
            <a:endParaRPr lang="en-US" sz="2800" u="sng" dirty="0">
              <a:solidFill>
                <a:srgbClr val="FF7C80"/>
              </a:solidFill>
            </a:endParaRPr>
          </a:p>
        </p:txBody>
      </p:sp>
      <p:sp>
        <p:nvSpPr>
          <p:cNvPr id="39940" name="Line 4"/>
          <p:cNvSpPr>
            <a:spLocks noChangeShapeType="1"/>
          </p:cNvSpPr>
          <p:nvPr/>
        </p:nvSpPr>
        <p:spPr bwMode="auto">
          <a:xfrm>
            <a:off x="3549650" y="4344144"/>
            <a:ext cx="0" cy="38100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39941" name="Line 5"/>
          <p:cNvSpPr>
            <a:spLocks noChangeShapeType="1"/>
          </p:cNvSpPr>
          <p:nvPr/>
        </p:nvSpPr>
        <p:spPr bwMode="auto">
          <a:xfrm>
            <a:off x="4692650" y="4344144"/>
            <a:ext cx="0" cy="38100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39942" name="Line 6"/>
          <p:cNvSpPr>
            <a:spLocks noChangeShapeType="1"/>
          </p:cNvSpPr>
          <p:nvPr/>
        </p:nvSpPr>
        <p:spPr bwMode="auto">
          <a:xfrm>
            <a:off x="6445250" y="4344144"/>
            <a:ext cx="0" cy="38100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39943" name="Line 7"/>
          <p:cNvSpPr>
            <a:spLocks noChangeShapeType="1"/>
          </p:cNvSpPr>
          <p:nvPr/>
        </p:nvSpPr>
        <p:spPr bwMode="auto">
          <a:xfrm>
            <a:off x="7740650" y="4344144"/>
            <a:ext cx="0" cy="38100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endParaRPr lang="hu-HU"/>
          </a:p>
        </p:txBody>
      </p:sp>
      <p:pic>
        <p:nvPicPr>
          <p:cNvPr id="8" name="Rögzített hang">
            <a:hlinkClick r:id="" action="ppaction://media"/>
          </p:cNvPr>
          <p:cNvPicPr>
            <a:picLocks noRot="1" noChangeAspect="1"/>
          </p:cNvPicPr>
          <p:nvPr>
            <a:wavAudioFile r:embed="rId1" name="Rögzített hang"/>
          </p:nvPr>
        </p:nvPicPr>
        <p:blipFill>
          <a:blip r:embed="rId3"/>
          <a:stretch>
            <a:fillRect/>
          </a:stretch>
        </p:blipFill>
        <p:spPr>
          <a:xfrm>
            <a:off x="285720" y="628652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51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7325" y="1677988"/>
            <a:ext cx="4529138" cy="4198937"/>
          </a:xfrm>
          <a:prstGeom prst="rect">
            <a:avLst/>
          </a:prstGeom>
          <a:noFill/>
          <a:ln w="38100">
            <a:solidFill>
              <a:srgbClr val="969696"/>
            </a:solidFill>
            <a:miter lim="800000"/>
            <a:headEnd/>
            <a:tailEnd/>
          </a:ln>
        </p:spPr>
      </p:pic>
      <p:pic>
        <p:nvPicPr>
          <p:cNvPr id="40963" name="Picture 3" descr="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9338" y="1908175"/>
            <a:ext cx="4122737" cy="3752850"/>
          </a:xfrm>
          <a:prstGeom prst="rect">
            <a:avLst/>
          </a:prstGeom>
          <a:noFill/>
          <a:ln w="38100">
            <a:solidFill>
              <a:schemeClr val="folHlink"/>
            </a:solidFill>
            <a:miter lim="800000"/>
            <a:headEnd/>
            <a:tailEnd/>
          </a:ln>
        </p:spPr>
      </p:pic>
      <p:sp>
        <p:nvSpPr>
          <p:cNvPr id="40964" name="Text Box 4"/>
          <p:cNvSpPr txBox="1">
            <a:spLocks noChangeArrowheads="1"/>
          </p:cNvSpPr>
          <p:nvPr/>
        </p:nvSpPr>
        <p:spPr bwMode="auto">
          <a:xfrm>
            <a:off x="2378075" y="276225"/>
            <a:ext cx="424346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sz="3200" u="none" dirty="0" err="1" smtClean="0">
                <a:solidFill>
                  <a:srgbClr val="FF9900"/>
                </a:solidFill>
              </a:rPr>
              <a:t>Hyperparathyreoidismus</a:t>
            </a:r>
            <a:endParaRPr lang="hu-HU" sz="3200" u="none" dirty="0">
              <a:solidFill>
                <a:srgbClr val="FF9900"/>
              </a:solidFill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1115616" y="1124744"/>
            <a:ext cx="73448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u="none" dirty="0" smtClean="0">
                <a:solidFill>
                  <a:srgbClr val="FFFF99"/>
                </a:solidFill>
              </a:rPr>
              <a:t>Mellékpajzsmirigy </a:t>
            </a:r>
            <a:r>
              <a:rPr lang="hu-HU" sz="2000" u="none" dirty="0" err="1" smtClean="0">
                <a:solidFill>
                  <a:srgbClr val="FFFF99"/>
                </a:solidFill>
              </a:rPr>
              <a:t>adenoma</a:t>
            </a:r>
            <a:r>
              <a:rPr lang="hu-HU" sz="2000" u="none" dirty="0" smtClean="0">
                <a:solidFill>
                  <a:srgbClr val="FFFF99"/>
                </a:solidFill>
              </a:rPr>
              <a:t> kimutatása képalkotó diagnosztikával</a:t>
            </a:r>
            <a:endParaRPr lang="hu-HU" sz="2000" u="none" dirty="0">
              <a:solidFill>
                <a:srgbClr val="FFFF99"/>
              </a:solidFill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2123728" y="5949280"/>
            <a:ext cx="7920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u="none" dirty="0" smtClean="0">
                <a:solidFill>
                  <a:srgbClr val="FFFF99"/>
                </a:solidFill>
              </a:rPr>
              <a:t>CT</a:t>
            </a:r>
            <a:endParaRPr lang="hu-HU" u="none" dirty="0">
              <a:solidFill>
                <a:srgbClr val="FFFF99"/>
              </a:solidFill>
            </a:endParaRPr>
          </a:p>
        </p:txBody>
      </p:sp>
      <p:sp>
        <p:nvSpPr>
          <p:cNvPr id="7" name="Szövegdoboz 6"/>
          <p:cNvSpPr txBox="1"/>
          <p:nvPr/>
        </p:nvSpPr>
        <p:spPr>
          <a:xfrm>
            <a:off x="6444208" y="5949280"/>
            <a:ext cx="7920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u="none" dirty="0" smtClean="0">
                <a:solidFill>
                  <a:srgbClr val="FFFF99"/>
                </a:solidFill>
              </a:rPr>
              <a:t>UH</a:t>
            </a:r>
            <a:endParaRPr lang="hu-HU" u="none" dirty="0">
              <a:solidFill>
                <a:srgbClr val="FFFF99"/>
              </a:solidFill>
            </a:endParaRPr>
          </a:p>
        </p:txBody>
      </p:sp>
      <p:sp>
        <p:nvSpPr>
          <p:cNvPr id="8" name="Ellipszis 7"/>
          <p:cNvSpPr/>
          <p:nvPr/>
        </p:nvSpPr>
        <p:spPr bwMode="auto">
          <a:xfrm rot="1860578">
            <a:off x="7670789" y="3032623"/>
            <a:ext cx="989239" cy="617749"/>
          </a:xfrm>
          <a:prstGeom prst="ellipse">
            <a:avLst/>
          </a:prstGeom>
          <a:noFill/>
          <a:ln w="12700" cap="rnd" cmpd="sng" algn="ctr">
            <a:solidFill>
              <a:srgbClr val="FFFF99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u-HU" sz="2800" b="0" i="0" u="sng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-18"/>
            </a:endParaRPr>
          </a:p>
        </p:txBody>
      </p:sp>
      <p:sp>
        <p:nvSpPr>
          <p:cNvPr id="9" name="Ellipszis 8"/>
          <p:cNvSpPr/>
          <p:nvPr/>
        </p:nvSpPr>
        <p:spPr bwMode="auto">
          <a:xfrm rot="2641732">
            <a:off x="1407322" y="3037902"/>
            <a:ext cx="989239" cy="617749"/>
          </a:xfrm>
          <a:prstGeom prst="ellipse">
            <a:avLst/>
          </a:prstGeom>
          <a:noFill/>
          <a:ln w="12700" cap="rnd" cmpd="sng" algn="ctr">
            <a:solidFill>
              <a:srgbClr val="FFFF99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u-HU" sz="2800" b="0" i="0" u="sng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-18"/>
            </a:endParaRPr>
          </a:p>
        </p:txBody>
      </p:sp>
      <p:pic>
        <p:nvPicPr>
          <p:cNvPr id="10" name="Rögzített hang">
            <a:hlinkClick r:id="" action="ppaction://media"/>
          </p:cNvPr>
          <p:cNvPicPr>
            <a:picLocks noRot="1" noChangeAspect="1"/>
          </p:cNvPicPr>
          <p:nvPr>
            <a:wavAudioFile r:embed="rId1" name="Rögzített hang"/>
          </p:nvPr>
        </p:nvPicPr>
        <p:blipFill>
          <a:blip r:embed="rId5"/>
          <a:stretch>
            <a:fillRect/>
          </a:stretch>
        </p:blipFill>
        <p:spPr>
          <a:xfrm>
            <a:off x="357158" y="628652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5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ext Box 2"/>
          <p:cNvSpPr txBox="1">
            <a:spLocks noChangeArrowheads="1"/>
          </p:cNvSpPr>
          <p:nvPr/>
        </p:nvSpPr>
        <p:spPr bwMode="auto">
          <a:xfrm>
            <a:off x="440432" y="5745450"/>
            <a:ext cx="845204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hu-HU" sz="2000" u="none" dirty="0">
                <a:solidFill>
                  <a:srgbClr val="FFFF99"/>
                </a:solidFill>
                <a:latin typeface="+mn-lt"/>
                <a:cs typeface="MV Boli" pitchFamily="2" charset="0"/>
              </a:rPr>
              <a:t>RTG: Jellegzetes tünet </a:t>
            </a:r>
            <a:r>
              <a:rPr lang="hu-HU" sz="2000" u="none" dirty="0" smtClean="0">
                <a:solidFill>
                  <a:srgbClr val="FFFF99"/>
                </a:solidFill>
                <a:latin typeface="+mn-lt"/>
                <a:cs typeface="MV Boli" pitchFamily="2" charset="0"/>
              </a:rPr>
              <a:t>az </a:t>
            </a:r>
            <a:r>
              <a:rPr lang="hu-HU" sz="2000" u="none" dirty="0" err="1" smtClean="0">
                <a:solidFill>
                  <a:srgbClr val="FFFF99"/>
                </a:solidFill>
                <a:latin typeface="+mn-lt"/>
                <a:cs typeface="MV Boli" pitchFamily="2" charset="0"/>
              </a:rPr>
              <a:t>osteolyticus</a:t>
            </a:r>
            <a:r>
              <a:rPr lang="hu-HU" sz="2000" u="none" dirty="0" smtClean="0">
                <a:solidFill>
                  <a:srgbClr val="FFFF99"/>
                </a:solidFill>
                <a:latin typeface="+mn-lt"/>
                <a:cs typeface="MV Boli" pitchFamily="2" charset="0"/>
              </a:rPr>
              <a:t> gócok mellett a </a:t>
            </a:r>
            <a:r>
              <a:rPr lang="hu-HU" sz="2000" u="none" dirty="0" err="1">
                <a:solidFill>
                  <a:srgbClr val="FFFF99"/>
                </a:solidFill>
                <a:latin typeface="+mn-lt"/>
                <a:cs typeface="MV Boli" pitchFamily="2" charset="0"/>
              </a:rPr>
              <a:t>corticalis</a:t>
            </a:r>
            <a:r>
              <a:rPr lang="hu-HU" sz="2000" u="none" dirty="0">
                <a:solidFill>
                  <a:srgbClr val="FFFF99"/>
                </a:solidFill>
                <a:latin typeface="+mn-lt"/>
                <a:cs typeface="MV Boli" pitchFamily="2" charset="0"/>
              </a:rPr>
              <a:t> hosszirányú </a:t>
            </a:r>
            <a:r>
              <a:rPr lang="hu-HU" sz="2000" u="none" dirty="0" err="1">
                <a:solidFill>
                  <a:srgbClr val="FFFF99"/>
                </a:solidFill>
                <a:latin typeface="+mn-lt"/>
                <a:cs typeface="MV Boli" pitchFamily="2" charset="0"/>
              </a:rPr>
              <a:t>felrostozódása</a:t>
            </a:r>
            <a:r>
              <a:rPr lang="hu-HU" sz="2000" u="none" dirty="0">
                <a:solidFill>
                  <a:srgbClr val="FFFF99"/>
                </a:solidFill>
                <a:latin typeface="+mn-lt"/>
                <a:cs typeface="MV Boli" pitchFamily="2" charset="0"/>
              </a:rPr>
              <a:t>, </a:t>
            </a:r>
            <a:r>
              <a:rPr lang="hu-HU" sz="2000" u="none" dirty="0" err="1">
                <a:solidFill>
                  <a:srgbClr val="FFFF99"/>
                </a:solidFill>
                <a:latin typeface="+mn-lt"/>
                <a:cs typeface="MV Boli" pitchFamily="2" charset="0"/>
              </a:rPr>
              <a:t>spongialisatioja</a:t>
            </a:r>
            <a:r>
              <a:rPr lang="hu-HU" sz="2000" u="none" dirty="0">
                <a:solidFill>
                  <a:srgbClr val="FFFF99"/>
                </a:solidFill>
                <a:latin typeface="+mn-lt"/>
                <a:cs typeface="MV Boli" pitchFamily="2" charset="0"/>
              </a:rPr>
              <a:t>. </a:t>
            </a:r>
            <a:r>
              <a:rPr lang="hu-HU" sz="2000" u="none" dirty="0" smtClean="0">
                <a:solidFill>
                  <a:srgbClr val="FFFF99"/>
                </a:solidFill>
                <a:latin typeface="+mn-lt"/>
                <a:cs typeface="MV Boli" pitchFamily="2" charset="0"/>
              </a:rPr>
              <a:t> </a:t>
            </a:r>
            <a:r>
              <a:rPr lang="hu-HU" sz="2000" u="none" dirty="0" err="1" smtClean="0">
                <a:solidFill>
                  <a:srgbClr val="FF3300"/>
                </a:solidFill>
                <a:latin typeface="+mn-lt"/>
                <a:cs typeface="MV Boli" pitchFamily="2" charset="0"/>
              </a:rPr>
              <a:t>Pathológiás</a:t>
            </a:r>
            <a:r>
              <a:rPr lang="hu-HU" sz="2000" u="none" dirty="0" smtClean="0">
                <a:solidFill>
                  <a:srgbClr val="FF3300"/>
                </a:solidFill>
                <a:latin typeface="+mn-lt"/>
                <a:cs typeface="MV Boli" pitchFamily="2" charset="0"/>
              </a:rPr>
              <a:t> törés a combnyak területén </a:t>
            </a:r>
            <a:r>
              <a:rPr lang="hu-HU" sz="2000" u="none" dirty="0" smtClean="0">
                <a:solidFill>
                  <a:srgbClr val="FF0000"/>
                </a:solidFill>
                <a:latin typeface="+mn-lt"/>
                <a:cs typeface="MV Boli" pitchFamily="2" charset="0"/>
              </a:rPr>
              <a:t>!</a:t>
            </a:r>
            <a:endParaRPr lang="en-US" sz="2000" u="none" dirty="0">
              <a:solidFill>
                <a:srgbClr val="FF0000"/>
              </a:solidFill>
              <a:latin typeface="+mn-lt"/>
              <a:cs typeface="MV Boli" pitchFamily="2" charset="0"/>
            </a:endParaRPr>
          </a:p>
        </p:txBody>
      </p:sp>
      <p:sp>
        <p:nvSpPr>
          <p:cNvPr id="41987" name="Text Box 3"/>
          <p:cNvSpPr txBox="1">
            <a:spLocks noChangeArrowheads="1"/>
          </p:cNvSpPr>
          <p:nvPr/>
        </p:nvSpPr>
        <p:spPr bwMode="auto">
          <a:xfrm>
            <a:off x="685800" y="76200"/>
            <a:ext cx="3200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u="sng" dirty="0" err="1">
                <a:solidFill>
                  <a:srgbClr val="FF7C80"/>
                </a:solidFill>
              </a:rPr>
              <a:t>Morbus</a:t>
            </a:r>
            <a:r>
              <a:rPr lang="en-US" sz="2400" u="sng" dirty="0">
                <a:solidFill>
                  <a:srgbClr val="FF7C80"/>
                </a:solidFill>
              </a:rPr>
              <a:t> Recklinghausen</a:t>
            </a:r>
          </a:p>
        </p:txBody>
      </p:sp>
      <p:pic>
        <p:nvPicPr>
          <p:cNvPr id="41988" name="Picture 8" descr="1098A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980728"/>
            <a:ext cx="2716012" cy="4581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9" name="Picture 9" descr="1098A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84168" y="980728"/>
            <a:ext cx="2711538" cy="4581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90" name="Line 11"/>
          <p:cNvSpPr>
            <a:spLocks noChangeShapeType="1"/>
          </p:cNvSpPr>
          <p:nvPr/>
        </p:nvSpPr>
        <p:spPr bwMode="auto">
          <a:xfrm>
            <a:off x="7486600" y="1556792"/>
            <a:ext cx="685800" cy="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 type="arrow" w="med" len="med"/>
            <a:tailEnd/>
          </a:ln>
        </p:spPr>
        <p:txBody>
          <a:bodyPr wrap="none" anchor="ctr"/>
          <a:lstStyle/>
          <a:p>
            <a:endParaRPr lang="hu-HU"/>
          </a:p>
        </p:txBody>
      </p:sp>
      <p:pic>
        <p:nvPicPr>
          <p:cNvPr id="7" name="Picture 3" descr="14"/>
          <p:cNvPicPr>
            <a:picLocks noChangeAspect="1" noChangeArrowheads="1"/>
          </p:cNvPicPr>
          <p:nvPr/>
        </p:nvPicPr>
        <p:blipFill>
          <a:blip r:embed="rId5" cstate="print"/>
          <a:srcRect t="5607" r="17554" b="4684"/>
          <a:stretch>
            <a:fillRect/>
          </a:stretch>
        </p:blipFill>
        <p:spPr bwMode="auto">
          <a:xfrm>
            <a:off x="3131840" y="980728"/>
            <a:ext cx="2823145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Rögzített hang">
            <a:hlinkClick r:id="" action="ppaction://media"/>
          </p:cNvPr>
          <p:cNvPicPr>
            <a:picLocks noRot="1" noChangeAspect="1"/>
          </p:cNvPicPr>
          <p:nvPr>
            <a:wavAudioFile r:embed="rId1" name="Rögzített hang"/>
          </p:nvPr>
        </p:nvPicPr>
        <p:blipFill>
          <a:blip r:embed="rId6"/>
          <a:stretch>
            <a:fillRect/>
          </a:stretch>
        </p:blipFill>
        <p:spPr>
          <a:xfrm>
            <a:off x="214282" y="6357958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90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ext Box 2"/>
          <p:cNvSpPr txBox="1">
            <a:spLocks noChangeArrowheads="1"/>
          </p:cNvSpPr>
          <p:nvPr/>
        </p:nvSpPr>
        <p:spPr bwMode="auto">
          <a:xfrm>
            <a:off x="467544" y="5661248"/>
            <a:ext cx="83058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u="none" dirty="0" err="1">
                <a:solidFill>
                  <a:srgbClr val="FFFF00"/>
                </a:solidFill>
              </a:rPr>
              <a:t>Kötőszöveti</a:t>
            </a:r>
            <a:r>
              <a:rPr lang="en-US" sz="2000" u="none" dirty="0">
                <a:solidFill>
                  <a:srgbClr val="FFFF00"/>
                </a:solidFill>
              </a:rPr>
              <a:t> </a:t>
            </a:r>
            <a:r>
              <a:rPr lang="en-US" sz="2000" u="none" dirty="0" err="1">
                <a:solidFill>
                  <a:srgbClr val="FFFF00"/>
                </a:solidFill>
              </a:rPr>
              <a:t>sejtek</a:t>
            </a:r>
            <a:r>
              <a:rPr lang="en-US" sz="2000" u="none" dirty="0">
                <a:solidFill>
                  <a:srgbClr val="FFFF00"/>
                </a:solidFill>
              </a:rPr>
              <a:t>, </a:t>
            </a:r>
            <a:r>
              <a:rPr lang="en-US" sz="2000" u="none" dirty="0" err="1">
                <a:solidFill>
                  <a:srgbClr val="FFFF00"/>
                </a:solidFill>
              </a:rPr>
              <a:t>rostok</a:t>
            </a:r>
            <a:r>
              <a:rPr lang="en-US" sz="2000" u="none" dirty="0">
                <a:solidFill>
                  <a:srgbClr val="FFFF00"/>
                </a:solidFill>
              </a:rPr>
              <a:t> </a:t>
            </a:r>
            <a:r>
              <a:rPr lang="en-US" sz="2000" u="none" dirty="0" err="1">
                <a:solidFill>
                  <a:srgbClr val="FFFF00"/>
                </a:solidFill>
              </a:rPr>
              <a:t>között</a:t>
            </a:r>
            <a:r>
              <a:rPr lang="en-US" sz="2000" u="none" dirty="0">
                <a:solidFill>
                  <a:srgbClr val="FFFF00"/>
                </a:solidFill>
              </a:rPr>
              <a:t> </a:t>
            </a:r>
            <a:r>
              <a:rPr lang="en-US" sz="2000" u="none" dirty="0" err="1">
                <a:solidFill>
                  <a:srgbClr val="FFFF00"/>
                </a:solidFill>
              </a:rPr>
              <a:t>elszórva</a:t>
            </a:r>
            <a:r>
              <a:rPr lang="en-US" sz="2000" u="none" dirty="0">
                <a:solidFill>
                  <a:srgbClr val="FFFF00"/>
                </a:solidFill>
              </a:rPr>
              <a:t> </a:t>
            </a:r>
            <a:r>
              <a:rPr lang="en-US" sz="2000" u="none" dirty="0" err="1">
                <a:solidFill>
                  <a:srgbClr val="FFFF00"/>
                </a:solidFill>
              </a:rPr>
              <a:t>aktív</a:t>
            </a:r>
            <a:r>
              <a:rPr lang="en-US" sz="2000" u="none" dirty="0">
                <a:solidFill>
                  <a:srgbClr val="FFFF00"/>
                </a:solidFill>
              </a:rPr>
              <a:t> </a:t>
            </a:r>
            <a:r>
              <a:rPr lang="en-US" sz="2000" u="none" dirty="0" err="1">
                <a:solidFill>
                  <a:srgbClr val="FFFF00"/>
                </a:solidFill>
              </a:rPr>
              <a:t>osteoclastok</a:t>
            </a:r>
            <a:r>
              <a:rPr lang="en-US" sz="2000" u="none" dirty="0">
                <a:solidFill>
                  <a:srgbClr val="FFFF00"/>
                </a:solidFill>
              </a:rPr>
              <a:t> </a:t>
            </a:r>
            <a:r>
              <a:rPr lang="en-US" sz="2000" u="none" dirty="0" err="1">
                <a:solidFill>
                  <a:srgbClr val="FFFF00"/>
                </a:solidFill>
              </a:rPr>
              <a:t>csoportjai</a:t>
            </a:r>
            <a:r>
              <a:rPr lang="en-US" sz="2000" u="none" dirty="0">
                <a:solidFill>
                  <a:srgbClr val="FFFF00"/>
                </a:solidFill>
              </a:rPr>
              <a:t>, </a:t>
            </a:r>
            <a:r>
              <a:rPr lang="en-US" sz="2000" u="none" dirty="0" err="1">
                <a:solidFill>
                  <a:srgbClr val="FFFF00"/>
                </a:solidFill>
              </a:rPr>
              <a:t>melyek</a:t>
            </a:r>
            <a:r>
              <a:rPr lang="en-US" sz="2000" u="none" dirty="0">
                <a:solidFill>
                  <a:srgbClr val="FFFF00"/>
                </a:solidFill>
              </a:rPr>
              <a:t> a </a:t>
            </a:r>
            <a:r>
              <a:rPr lang="en-US" sz="2000" u="none" dirty="0" err="1">
                <a:solidFill>
                  <a:srgbClr val="FFFF00"/>
                </a:solidFill>
              </a:rPr>
              <a:t>trabecularis</a:t>
            </a:r>
            <a:r>
              <a:rPr lang="en-US" sz="2000" u="none" dirty="0">
                <a:solidFill>
                  <a:srgbClr val="FFFF00"/>
                </a:solidFill>
              </a:rPr>
              <a:t> </a:t>
            </a:r>
            <a:r>
              <a:rPr lang="en-US" sz="2000" u="none" dirty="0" err="1">
                <a:solidFill>
                  <a:srgbClr val="FFFF00"/>
                </a:solidFill>
              </a:rPr>
              <a:t>csontállományt</a:t>
            </a:r>
            <a:r>
              <a:rPr lang="en-US" sz="2000" u="none" dirty="0">
                <a:solidFill>
                  <a:srgbClr val="FFFF00"/>
                </a:solidFill>
              </a:rPr>
              <a:t> </a:t>
            </a:r>
            <a:r>
              <a:rPr lang="en-US" sz="2000" u="none" dirty="0" err="1">
                <a:solidFill>
                  <a:srgbClr val="FFFF00"/>
                </a:solidFill>
              </a:rPr>
              <a:t>bontják</a:t>
            </a:r>
            <a:r>
              <a:rPr lang="en-US" sz="2000" u="none" dirty="0">
                <a:solidFill>
                  <a:srgbClr val="FFFF00"/>
                </a:solidFill>
              </a:rPr>
              <a:t> le. </a:t>
            </a:r>
            <a:r>
              <a:rPr lang="hu-HU" sz="2000" u="none" dirty="0" err="1" smtClean="0">
                <a:solidFill>
                  <a:srgbClr val="FFFF00"/>
                </a:solidFill>
              </a:rPr>
              <a:t>Tumorszövet</a:t>
            </a:r>
            <a:r>
              <a:rPr lang="hu-HU" sz="2000" u="none" dirty="0" smtClean="0">
                <a:solidFill>
                  <a:srgbClr val="FFFF00"/>
                </a:solidFill>
              </a:rPr>
              <a:t> a mintában nem látható. </a:t>
            </a:r>
            <a:r>
              <a:rPr lang="en-US" sz="2000" u="none" dirty="0" err="1" smtClean="0">
                <a:solidFill>
                  <a:srgbClr val="FFFF00"/>
                </a:solidFill>
              </a:rPr>
              <a:t>Hemosiderin</a:t>
            </a:r>
            <a:r>
              <a:rPr lang="en-US" sz="2000" u="none" dirty="0" smtClean="0">
                <a:solidFill>
                  <a:srgbClr val="FFFF00"/>
                </a:solidFill>
              </a:rPr>
              <a:t> </a:t>
            </a:r>
            <a:r>
              <a:rPr lang="en-US" sz="2000" u="none" dirty="0" err="1">
                <a:solidFill>
                  <a:srgbClr val="FFFF00"/>
                </a:solidFill>
              </a:rPr>
              <a:t>lerakódás</a:t>
            </a:r>
            <a:r>
              <a:rPr lang="en-US" sz="2000" u="none" dirty="0">
                <a:solidFill>
                  <a:srgbClr val="FFFF00"/>
                </a:solidFill>
              </a:rPr>
              <a:t> (HE: 100x).</a:t>
            </a:r>
            <a:r>
              <a:rPr lang="en-US" sz="2400" u="none" dirty="0">
                <a:solidFill>
                  <a:srgbClr val="FFFF00"/>
                </a:solidFill>
              </a:rPr>
              <a:t> </a:t>
            </a:r>
          </a:p>
        </p:txBody>
      </p:sp>
      <p:sp>
        <p:nvSpPr>
          <p:cNvPr id="44035" name="Text Box 3"/>
          <p:cNvSpPr txBox="1">
            <a:spLocks noChangeArrowheads="1"/>
          </p:cNvSpPr>
          <p:nvPr/>
        </p:nvSpPr>
        <p:spPr bwMode="auto">
          <a:xfrm>
            <a:off x="685800" y="76200"/>
            <a:ext cx="3200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u="sng">
                <a:solidFill>
                  <a:srgbClr val="FF7C80"/>
                </a:solidFill>
              </a:rPr>
              <a:t>Morbus Recklinghausen</a:t>
            </a:r>
          </a:p>
        </p:txBody>
      </p:sp>
      <p:pic>
        <p:nvPicPr>
          <p:cNvPr id="44036" name="Picture 8" descr="1098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692696"/>
            <a:ext cx="7258000" cy="49466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Rögzített hang">
            <a:hlinkClick r:id="" action="ppaction://media"/>
          </p:cNvPr>
          <p:cNvPicPr>
            <a:picLocks noRot="1" noChangeAspect="1"/>
          </p:cNvPicPr>
          <p:nvPr>
            <a:wavAudioFile r:embed="rId1" name="Rögzített hang"/>
          </p:nvPr>
        </p:nvPicPr>
        <p:blipFill>
          <a:blip r:embed="rId4"/>
          <a:stretch>
            <a:fillRect/>
          </a:stretch>
        </p:blipFill>
        <p:spPr>
          <a:xfrm>
            <a:off x="123796" y="6410348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32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ext Box 2"/>
          <p:cNvSpPr txBox="1">
            <a:spLocks noChangeArrowheads="1"/>
          </p:cNvSpPr>
          <p:nvPr/>
        </p:nvSpPr>
        <p:spPr bwMode="auto">
          <a:xfrm>
            <a:off x="685800" y="76200"/>
            <a:ext cx="446226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hu-HU" dirty="0" smtClean="0">
                <a:solidFill>
                  <a:srgbClr val="FF7C80"/>
                </a:solidFill>
              </a:rPr>
              <a:t>Köszvény </a:t>
            </a:r>
            <a:r>
              <a:rPr lang="hu-HU" sz="2400" u="sng" dirty="0" smtClean="0">
                <a:solidFill>
                  <a:srgbClr val="FF7C80"/>
                </a:solidFill>
              </a:rPr>
              <a:t> </a:t>
            </a:r>
            <a:r>
              <a:rPr lang="hu-HU" sz="2400" u="sng" dirty="0">
                <a:solidFill>
                  <a:srgbClr val="FF7C80"/>
                </a:solidFill>
              </a:rPr>
              <a:t>(</a:t>
            </a:r>
            <a:r>
              <a:rPr lang="hu-HU" sz="2400" u="sng" dirty="0" err="1" smtClean="0">
                <a:solidFill>
                  <a:srgbClr val="FF7C80"/>
                </a:solidFill>
              </a:rPr>
              <a:t>Hyperurikaemia</a:t>
            </a:r>
            <a:r>
              <a:rPr lang="hu-HU" sz="2400" u="sng" dirty="0" smtClean="0">
                <a:solidFill>
                  <a:srgbClr val="FF7C80"/>
                </a:solidFill>
              </a:rPr>
              <a:t>)</a:t>
            </a:r>
            <a:endParaRPr lang="en-US" sz="2400" u="sng" dirty="0">
              <a:solidFill>
                <a:srgbClr val="FF7C80"/>
              </a:solidFill>
            </a:endParaRPr>
          </a:p>
        </p:txBody>
      </p:sp>
      <p:pic>
        <p:nvPicPr>
          <p:cNvPr id="45059" name="Picture 3" descr="DSCN628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350" y="692150"/>
            <a:ext cx="4633913" cy="3475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0" name="Picture 4" descr="DSCN629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59263" y="3086100"/>
            <a:ext cx="4489450" cy="336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61" name="Text Box 5"/>
          <p:cNvSpPr txBox="1">
            <a:spLocks noChangeArrowheads="1"/>
          </p:cNvSpPr>
          <p:nvPr/>
        </p:nvSpPr>
        <p:spPr bwMode="auto">
          <a:xfrm>
            <a:off x="5580063" y="836712"/>
            <a:ext cx="3024187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2000" u="none" dirty="0" smtClean="0">
                <a:solidFill>
                  <a:srgbClr val="FFFF00"/>
                </a:solidFill>
              </a:rPr>
              <a:t>A </a:t>
            </a:r>
            <a:r>
              <a:rPr lang="hu-HU" sz="2000" u="none" dirty="0" err="1" smtClean="0">
                <a:solidFill>
                  <a:srgbClr val="FFFF00"/>
                </a:solidFill>
              </a:rPr>
              <a:t>bursa</a:t>
            </a:r>
            <a:r>
              <a:rPr lang="hu-HU" sz="2000" u="none" dirty="0" smtClean="0">
                <a:solidFill>
                  <a:srgbClr val="FFFF00"/>
                </a:solidFill>
              </a:rPr>
              <a:t> </a:t>
            </a:r>
            <a:r>
              <a:rPr lang="hu-HU" sz="2000" u="none" dirty="0" err="1" smtClean="0">
                <a:solidFill>
                  <a:srgbClr val="FFFF00"/>
                </a:solidFill>
              </a:rPr>
              <a:t>olecrani</a:t>
            </a:r>
            <a:r>
              <a:rPr lang="hu-HU" sz="2000" u="none" dirty="0" smtClean="0">
                <a:solidFill>
                  <a:srgbClr val="FFFF00"/>
                </a:solidFill>
              </a:rPr>
              <a:t> köszvényes </a:t>
            </a:r>
            <a:r>
              <a:rPr lang="hu-HU" sz="2000" u="none" dirty="0" err="1" smtClean="0">
                <a:solidFill>
                  <a:srgbClr val="FFFF00"/>
                </a:solidFill>
              </a:rPr>
              <a:t>arthritise</a:t>
            </a:r>
            <a:r>
              <a:rPr lang="hu-HU" sz="2000" u="none" dirty="0" smtClean="0">
                <a:solidFill>
                  <a:srgbClr val="FFFF00"/>
                </a:solidFill>
              </a:rPr>
              <a:t> (</a:t>
            </a:r>
            <a:r>
              <a:rPr lang="hu-HU" sz="2000" u="none" dirty="0" err="1" smtClean="0">
                <a:solidFill>
                  <a:srgbClr val="FFFF00"/>
                </a:solidFill>
              </a:rPr>
              <a:t>tophusa</a:t>
            </a:r>
            <a:r>
              <a:rPr lang="hu-HU" sz="2000" u="none" dirty="0" smtClean="0">
                <a:solidFill>
                  <a:srgbClr val="FFFF00"/>
                </a:solidFill>
              </a:rPr>
              <a:t>) </a:t>
            </a:r>
            <a:r>
              <a:rPr lang="hu-HU" sz="2000" u="none" dirty="0" err="1" smtClean="0">
                <a:solidFill>
                  <a:srgbClr val="FFFF00"/>
                </a:solidFill>
              </a:rPr>
              <a:t>lágyrésztumort</a:t>
            </a:r>
            <a:r>
              <a:rPr lang="hu-HU" sz="2000" u="none" dirty="0" smtClean="0">
                <a:solidFill>
                  <a:srgbClr val="FFFF00"/>
                </a:solidFill>
              </a:rPr>
              <a:t> utánoz.</a:t>
            </a:r>
            <a:endParaRPr lang="hu-HU" sz="2000" u="none" dirty="0">
              <a:solidFill>
                <a:srgbClr val="FFFF00"/>
              </a:solidFill>
            </a:endParaRPr>
          </a:p>
        </p:txBody>
      </p:sp>
      <p:sp>
        <p:nvSpPr>
          <p:cNvPr id="45062" name="Text Box 6"/>
          <p:cNvSpPr txBox="1">
            <a:spLocks noChangeArrowheads="1"/>
          </p:cNvSpPr>
          <p:nvPr/>
        </p:nvSpPr>
        <p:spPr bwMode="auto">
          <a:xfrm>
            <a:off x="540197" y="4437112"/>
            <a:ext cx="3455739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hu-HU" sz="2000" u="none" dirty="0" smtClean="0">
                <a:solidFill>
                  <a:srgbClr val="FFFF00"/>
                </a:solidFill>
              </a:rPr>
              <a:t>A könyöktáj </a:t>
            </a:r>
            <a:r>
              <a:rPr lang="hu-HU" sz="2000" u="none" dirty="0" err="1" smtClean="0">
                <a:solidFill>
                  <a:srgbClr val="FFFF00"/>
                </a:solidFill>
              </a:rPr>
              <a:t>ízületközeli</a:t>
            </a:r>
            <a:r>
              <a:rPr lang="hu-HU" sz="2000" u="none" dirty="0" smtClean="0">
                <a:solidFill>
                  <a:srgbClr val="FFFF00"/>
                </a:solidFill>
              </a:rPr>
              <a:t>, csontos alapjához rögzült </a:t>
            </a:r>
            <a:r>
              <a:rPr lang="hu-HU" sz="2000" u="none" dirty="0" err="1" smtClean="0">
                <a:solidFill>
                  <a:srgbClr val="FFFF00"/>
                </a:solidFill>
              </a:rPr>
              <a:t>pseudotumora</a:t>
            </a:r>
            <a:r>
              <a:rPr lang="hu-HU" sz="2000" u="none" dirty="0" smtClean="0">
                <a:solidFill>
                  <a:srgbClr val="FFFF00"/>
                </a:solidFill>
              </a:rPr>
              <a:t>. Az urát kristály lerakódás kiterjedten </a:t>
            </a:r>
            <a:r>
              <a:rPr lang="hu-HU" sz="2000" u="none" dirty="0" err="1" smtClean="0">
                <a:solidFill>
                  <a:srgbClr val="FFFF00"/>
                </a:solidFill>
              </a:rPr>
              <a:t>infiltrálja</a:t>
            </a:r>
            <a:r>
              <a:rPr lang="hu-HU" sz="2000" u="none" dirty="0" smtClean="0">
                <a:solidFill>
                  <a:srgbClr val="FFFF00"/>
                </a:solidFill>
              </a:rPr>
              <a:t> az ízületi tokot is.</a:t>
            </a:r>
            <a:endParaRPr lang="hu-HU" sz="2000" u="none" dirty="0">
              <a:solidFill>
                <a:srgbClr val="FFFF00"/>
              </a:solidFill>
            </a:endParaRPr>
          </a:p>
        </p:txBody>
      </p:sp>
      <p:pic>
        <p:nvPicPr>
          <p:cNvPr id="7" name="Rögzített hang">
            <a:hlinkClick r:id="" action="ppaction://media"/>
          </p:cNvPr>
          <p:cNvPicPr>
            <a:picLocks noRot="1" noChangeAspect="1"/>
          </p:cNvPicPr>
          <p:nvPr>
            <a:wavAudioFile r:embed="rId1" name="Rögzített hang"/>
          </p:nvPr>
        </p:nvPicPr>
        <p:blipFill>
          <a:blip r:embed="rId5"/>
          <a:stretch>
            <a:fillRect/>
          </a:stretch>
        </p:blipFill>
        <p:spPr>
          <a:xfrm>
            <a:off x="214282" y="628652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27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1026" descr="chondroblastom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84784"/>
            <a:ext cx="246380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3" name="Picture 1027" descr="chondroblastoma_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478185"/>
            <a:ext cx="2514600" cy="418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4" name="Picture 1028" descr="chondroblastoma_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229119" y="2069897"/>
            <a:ext cx="4086360" cy="3096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5" name="Text Box 1029"/>
          <p:cNvSpPr txBox="1">
            <a:spLocks noChangeArrowheads="1"/>
          </p:cNvSpPr>
          <p:nvPr/>
        </p:nvSpPr>
        <p:spPr bwMode="auto">
          <a:xfrm>
            <a:off x="3305175" y="344488"/>
            <a:ext cx="27908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2400" b="1" u="none">
                <a:solidFill>
                  <a:srgbClr val="FF9966"/>
                </a:solidFill>
                <a:latin typeface="Arial" panose="020B0604020202020204" pitchFamily="34" charset="0"/>
              </a:rPr>
              <a:t>Chondroblastoma</a:t>
            </a:r>
          </a:p>
        </p:txBody>
      </p:sp>
      <p:pic>
        <p:nvPicPr>
          <p:cNvPr id="6" name="Rögzített hang">
            <a:hlinkClick r:id="" action="ppaction://media"/>
          </p:cNvPr>
          <p:cNvPicPr>
            <a:picLocks noRot="1" noChangeAspect="1"/>
          </p:cNvPicPr>
          <p:nvPr>
            <a:wavAudioFile r:embed="rId1" name="Rögzített hang"/>
          </p:nvPr>
        </p:nvPicPr>
        <p:blipFill>
          <a:blip r:embed="rId6"/>
          <a:stretch>
            <a:fillRect/>
          </a:stretch>
        </p:blipFill>
        <p:spPr>
          <a:xfrm>
            <a:off x="357158" y="6143644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20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ext Box 3"/>
          <p:cNvSpPr txBox="1">
            <a:spLocks noChangeArrowheads="1"/>
          </p:cNvSpPr>
          <p:nvPr/>
        </p:nvSpPr>
        <p:spPr bwMode="auto">
          <a:xfrm>
            <a:off x="323850" y="303213"/>
            <a:ext cx="381635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2400" u="sng">
                <a:solidFill>
                  <a:srgbClr val="FF7C80"/>
                </a:solidFill>
              </a:rPr>
              <a:t>Köszvény (Hyperurikaemia)</a:t>
            </a:r>
            <a:endParaRPr lang="en-US" sz="2400" u="sng">
              <a:solidFill>
                <a:srgbClr val="FF7C80"/>
              </a:solidFill>
            </a:endParaRPr>
          </a:p>
        </p:txBody>
      </p:sp>
      <p:pic>
        <p:nvPicPr>
          <p:cNvPr id="46083" name="Picture 5" descr="DSCN629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0213" y="1557338"/>
            <a:ext cx="3565525" cy="475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4" name="Picture 7" descr="DSCN630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00538" y="692150"/>
            <a:ext cx="4375150" cy="583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5" name="Text Box 8"/>
          <p:cNvSpPr txBox="1">
            <a:spLocks noChangeArrowheads="1"/>
          </p:cNvSpPr>
          <p:nvPr/>
        </p:nvSpPr>
        <p:spPr bwMode="auto">
          <a:xfrm>
            <a:off x="395536" y="908050"/>
            <a:ext cx="36004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hu-HU" sz="2000" u="none" dirty="0" err="1" smtClean="0">
                <a:solidFill>
                  <a:srgbClr val="FFFF00"/>
                </a:solidFill>
              </a:rPr>
              <a:t>Resecatum</a:t>
            </a:r>
            <a:r>
              <a:rPr lang="hu-HU" sz="2000" u="none" dirty="0" smtClean="0">
                <a:solidFill>
                  <a:srgbClr val="FFFF00"/>
                </a:solidFill>
              </a:rPr>
              <a:t> - </a:t>
            </a:r>
            <a:r>
              <a:rPr lang="hu-HU" sz="2000" u="none" dirty="0" err="1" smtClean="0">
                <a:solidFill>
                  <a:srgbClr val="FFFF00"/>
                </a:solidFill>
              </a:rPr>
              <a:t>pseudotumor</a:t>
            </a:r>
            <a:endParaRPr lang="hu-HU" sz="2000" u="none" dirty="0">
              <a:solidFill>
                <a:srgbClr val="FFFF00"/>
              </a:solidFill>
            </a:endParaRPr>
          </a:p>
        </p:txBody>
      </p:sp>
      <p:sp>
        <p:nvSpPr>
          <p:cNvPr id="46086" name="Text Box 9"/>
          <p:cNvSpPr txBox="1">
            <a:spLocks noChangeArrowheads="1"/>
          </p:cNvSpPr>
          <p:nvPr/>
        </p:nvSpPr>
        <p:spPr bwMode="auto">
          <a:xfrm>
            <a:off x="5437188" y="3154363"/>
            <a:ext cx="12954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1200" dirty="0" err="1" smtClean="0"/>
              <a:t>Radiusfej</a:t>
            </a:r>
            <a:endParaRPr lang="hu-HU" sz="1200" dirty="0"/>
          </a:p>
        </p:txBody>
      </p:sp>
      <p:sp>
        <p:nvSpPr>
          <p:cNvPr id="46087" name="Text Box 10"/>
          <p:cNvSpPr txBox="1">
            <a:spLocks noChangeArrowheads="1"/>
          </p:cNvSpPr>
          <p:nvPr/>
        </p:nvSpPr>
        <p:spPr bwMode="auto">
          <a:xfrm>
            <a:off x="6660157" y="2433638"/>
            <a:ext cx="792163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1200" dirty="0" err="1"/>
              <a:t>Humerus</a:t>
            </a:r>
            <a:endParaRPr lang="hu-HU" sz="1200" dirty="0"/>
          </a:p>
        </p:txBody>
      </p:sp>
      <p:sp>
        <p:nvSpPr>
          <p:cNvPr id="46088" name="Text Box 11"/>
          <p:cNvSpPr txBox="1">
            <a:spLocks noChangeArrowheads="1"/>
          </p:cNvSpPr>
          <p:nvPr/>
        </p:nvSpPr>
        <p:spPr bwMode="auto">
          <a:xfrm>
            <a:off x="7308850" y="3659188"/>
            <a:ext cx="12954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1200"/>
              <a:t>Olecranon ulnae</a:t>
            </a:r>
          </a:p>
        </p:txBody>
      </p:sp>
      <p:sp>
        <p:nvSpPr>
          <p:cNvPr id="46089" name="Text Box 12"/>
          <p:cNvSpPr txBox="1">
            <a:spLocks noChangeArrowheads="1"/>
          </p:cNvSpPr>
          <p:nvPr/>
        </p:nvSpPr>
        <p:spPr bwMode="auto">
          <a:xfrm>
            <a:off x="5364509" y="2290763"/>
            <a:ext cx="122371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hu-HU" sz="1200" dirty="0" smtClean="0"/>
              <a:t>Urat kristályok</a:t>
            </a:r>
            <a:endParaRPr lang="hu-HU" sz="1200" dirty="0"/>
          </a:p>
        </p:txBody>
      </p:sp>
      <p:sp>
        <p:nvSpPr>
          <p:cNvPr id="46090" name="Text Box 13"/>
          <p:cNvSpPr txBox="1">
            <a:spLocks noChangeArrowheads="1"/>
          </p:cNvSpPr>
          <p:nvPr/>
        </p:nvSpPr>
        <p:spPr bwMode="auto">
          <a:xfrm>
            <a:off x="4643438" y="188913"/>
            <a:ext cx="388937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2000" u="none" dirty="0">
                <a:solidFill>
                  <a:srgbClr val="FFFF00"/>
                </a:solidFill>
              </a:rPr>
              <a:t>A műtéti terület (bal könyök)</a:t>
            </a:r>
          </a:p>
        </p:txBody>
      </p:sp>
      <p:pic>
        <p:nvPicPr>
          <p:cNvPr id="11" name="Rögzített hang">
            <a:hlinkClick r:id="" action="ppaction://media"/>
          </p:cNvPr>
          <p:cNvPicPr>
            <a:picLocks noRot="1" noChangeAspect="1"/>
          </p:cNvPicPr>
          <p:nvPr>
            <a:wavAudioFile r:embed="rId1" name="Rögzített hang"/>
          </p:nvPr>
        </p:nvPicPr>
        <p:blipFill>
          <a:blip r:embed="rId5"/>
          <a:stretch>
            <a:fillRect/>
          </a:stretch>
        </p:blipFill>
        <p:spPr>
          <a:xfrm>
            <a:off x="214282" y="6410348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06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ext Box 2"/>
          <p:cNvSpPr txBox="1">
            <a:spLocks noChangeArrowheads="1"/>
          </p:cNvSpPr>
          <p:nvPr/>
        </p:nvSpPr>
        <p:spPr bwMode="auto">
          <a:xfrm>
            <a:off x="685800" y="6019800"/>
            <a:ext cx="792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2400" u="none" dirty="0">
                <a:solidFill>
                  <a:srgbClr val="FFFF99"/>
                </a:solidFill>
              </a:rPr>
              <a:t>The most </a:t>
            </a:r>
            <a:r>
              <a:rPr lang="hu-HU" sz="2400" u="none" dirty="0" err="1">
                <a:solidFill>
                  <a:srgbClr val="FFFF99"/>
                </a:solidFill>
              </a:rPr>
              <a:t>frequent</a:t>
            </a:r>
            <a:r>
              <a:rPr lang="hu-HU" sz="2400" u="none" dirty="0">
                <a:solidFill>
                  <a:srgbClr val="FFFF99"/>
                </a:solidFill>
              </a:rPr>
              <a:t> </a:t>
            </a:r>
            <a:r>
              <a:rPr lang="hu-HU" sz="2400" u="none" dirty="0" err="1">
                <a:solidFill>
                  <a:srgbClr val="FFFF99"/>
                </a:solidFill>
              </a:rPr>
              <a:t>primary</a:t>
            </a:r>
            <a:r>
              <a:rPr lang="hu-HU" sz="2400" u="none" dirty="0">
                <a:solidFill>
                  <a:srgbClr val="FFFF99"/>
                </a:solidFill>
              </a:rPr>
              <a:t> </a:t>
            </a:r>
            <a:r>
              <a:rPr lang="hu-HU" sz="2400" u="none" dirty="0" err="1">
                <a:solidFill>
                  <a:srgbClr val="FFFF99"/>
                </a:solidFill>
              </a:rPr>
              <a:t>sites</a:t>
            </a:r>
            <a:r>
              <a:rPr lang="hu-HU" sz="2400" u="none" dirty="0">
                <a:solidFill>
                  <a:srgbClr val="FFFF99"/>
                </a:solidFill>
              </a:rPr>
              <a:t> of </a:t>
            </a:r>
            <a:r>
              <a:rPr lang="hu-HU" sz="2400" u="none" dirty="0" err="1">
                <a:solidFill>
                  <a:srgbClr val="FFFF99"/>
                </a:solidFill>
              </a:rPr>
              <a:t>the</a:t>
            </a:r>
            <a:r>
              <a:rPr lang="hu-HU" sz="2400" u="none" dirty="0">
                <a:solidFill>
                  <a:srgbClr val="FFFF99"/>
                </a:solidFill>
              </a:rPr>
              <a:t> </a:t>
            </a:r>
            <a:r>
              <a:rPr lang="hu-HU" sz="2400" u="none" dirty="0" err="1">
                <a:solidFill>
                  <a:srgbClr val="FFFF99"/>
                </a:solidFill>
              </a:rPr>
              <a:t>metastatic</a:t>
            </a:r>
            <a:r>
              <a:rPr lang="hu-HU" sz="2400" u="none" dirty="0">
                <a:solidFill>
                  <a:srgbClr val="FFFF99"/>
                </a:solidFill>
              </a:rPr>
              <a:t> </a:t>
            </a:r>
            <a:r>
              <a:rPr lang="hu-HU" sz="2400" u="none" dirty="0" err="1">
                <a:solidFill>
                  <a:srgbClr val="FFFF99"/>
                </a:solidFill>
              </a:rPr>
              <a:t>bone</a:t>
            </a:r>
            <a:r>
              <a:rPr lang="hu-HU" sz="2400" u="none" dirty="0">
                <a:solidFill>
                  <a:srgbClr val="FFFF99"/>
                </a:solidFill>
              </a:rPr>
              <a:t> </a:t>
            </a:r>
            <a:r>
              <a:rPr lang="hu-HU" sz="2400" u="none" dirty="0" err="1">
                <a:solidFill>
                  <a:srgbClr val="FFFF99"/>
                </a:solidFill>
              </a:rPr>
              <a:t>lesions</a:t>
            </a:r>
            <a:r>
              <a:rPr lang="hu-HU" sz="2400" u="none" dirty="0">
                <a:solidFill>
                  <a:srgbClr val="FFFF99"/>
                </a:solidFill>
              </a:rPr>
              <a:t>.</a:t>
            </a:r>
            <a:endParaRPr lang="en-US" sz="1800" u="none" dirty="0"/>
          </a:p>
        </p:txBody>
      </p:sp>
      <p:sp>
        <p:nvSpPr>
          <p:cNvPr id="55299" name="Text Box 3"/>
          <p:cNvSpPr txBox="1">
            <a:spLocks noChangeArrowheads="1"/>
          </p:cNvSpPr>
          <p:nvPr/>
        </p:nvSpPr>
        <p:spPr bwMode="auto">
          <a:xfrm>
            <a:off x="539552" y="76200"/>
            <a:ext cx="837584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solidFill>
                  <a:srgbClr val="FF7C80"/>
                </a:solidFill>
              </a:rPr>
              <a:t>Secondary Bone Tumors (Metastatic Lesions of Bones)</a:t>
            </a:r>
          </a:p>
        </p:txBody>
      </p:sp>
      <p:sp>
        <p:nvSpPr>
          <p:cNvPr id="55300" name="Text Box 4"/>
          <p:cNvSpPr txBox="1">
            <a:spLocks noChangeArrowheads="1"/>
          </p:cNvSpPr>
          <p:nvPr/>
        </p:nvSpPr>
        <p:spPr bwMode="auto">
          <a:xfrm>
            <a:off x="5715000" y="6553200"/>
            <a:ext cx="3429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u="none">
                <a:solidFill>
                  <a:schemeClr val="folHlink"/>
                </a:solidFill>
              </a:rPr>
              <a:t>Tumors and Tumor-Like Lesions of Bones</a:t>
            </a:r>
            <a:endParaRPr lang="en-US" sz="1600" u="none">
              <a:solidFill>
                <a:schemeClr val="folHlink"/>
              </a:solidFill>
            </a:endParaRPr>
          </a:p>
        </p:txBody>
      </p:sp>
      <p:pic>
        <p:nvPicPr>
          <p:cNvPr id="55301" name="Picture 5" descr="BONETU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632" y="762000"/>
            <a:ext cx="5324475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302" name="Text Box 6"/>
          <p:cNvSpPr txBox="1">
            <a:spLocks noChangeArrowheads="1"/>
          </p:cNvSpPr>
          <p:nvPr/>
        </p:nvSpPr>
        <p:spPr bwMode="auto">
          <a:xfrm>
            <a:off x="2621707" y="1752600"/>
            <a:ext cx="685800" cy="376238"/>
          </a:xfrm>
          <a:prstGeom prst="rect">
            <a:avLst/>
          </a:prstGeom>
          <a:solidFill>
            <a:schemeClr val="bg1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u="none"/>
              <a:t>Lung</a:t>
            </a:r>
          </a:p>
        </p:txBody>
      </p:sp>
      <p:sp>
        <p:nvSpPr>
          <p:cNvPr id="55303" name="Text Box 7"/>
          <p:cNvSpPr txBox="1">
            <a:spLocks noChangeArrowheads="1"/>
          </p:cNvSpPr>
          <p:nvPr/>
        </p:nvSpPr>
        <p:spPr bwMode="auto">
          <a:xfrm>
            <a:off x="4679107" y="1752600"/>
            <a:ext cx="1295400" cy="376238"/>
          </a:xfrm>
          <a:prstGeom prst="rect">
            <a:avLst/>
          </a:prstGeom>
          <a:solidFill>
            <a:schemeClr val="bg1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u="none"/>
              <a:t>Thyroid Gl.</a:t>
            </a:r>
          </a:p>
        </p:txBody>
      </p:sp>
      <p:sp>
        <p:nvSpPr>
          <p:cNvPr id="55304" name="Text Box 8"/>
          <p:cNvSpPr txBox="1">
            <a:spLocks noChangeArrowheads="1"/>
          </p:cNvSpPr>
          <p:nvPr/>
        </p:nvSpPr>
        <p:spPr bwMode="auto">
          <a:xfrm>
            <a:off x="4907707" y="2900363"/>
            <a:ext cx="838200" cy="376237"/>
          </a:xfrm>
          <a:prstGeom prst="rect">
            <a:avLst/>
          </a:prstGeom>
          <a:solidFill>
            <a:schemeClr val="bg1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u="none"/>
              <a:t>Breast</a:t>
            </a:r>
          </a:p>
        </p:txBody>
      </p:sp>
      <p:sp>
        <p:nvSpPr>
          <p:cNvPr id="55305" name="Text Box 9"/>
          <p:cNvSpPr txBox="1">
            <a:spLocks noChangeArrowheads="1"/>
          </p:cNvSpPr>
          <p:nvPr/>
        </p:nvSpPr>
        <p:spPr bwMode="auto">
          <a:xfrm>
            <a:off x="4907707" y="4114800"/>
            <a:ext cx="838200" cy="376238"/>
          </a:xfrm>
          <a:prstGeom prst="rect">
            <a:avLst/>
          </a:prstGeom>
          <a:solidFill>
            <a:schemeClr val="bg1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u="none"/>
              <a:t>Uterus</a:t>
            </a:r>
          </a:p>
        </p:txBody>
      </p:sp>
      <p:sp>
        <p:nvSpPr>
          <p:cNvPr id="55306" name="Text Box 10"/>
          <p:cNvSpPr txBox="1">
            <a:spLocks noChangeArrowheads="1"/>
          </p:cNvSpPr>
          <p:nvPr/>
        </p:nvSpPr>
        <p:spPr bwMode="auto">
          <a:xfrm>
            <a:off x="4907707" y="5334000"/>
            <a:ext cx="685800" cy="376238"/>
          </a:xfrm>
          <a:prstGeom prst="rect">
            <a:avLst/>
          </a:prstGeom>
          <a:solidFill>
            <a:schemeClr val="bg1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u="none"/>
              <a:t>Skin</a:t>
            </a:r>
          </a:p>
        </p:txBody>
      </p:sp>
      <p:sp>
        <p:nvSpPr>
          <p:cNvPr id="55307" name="Text Box 11"/>
          <p:cNvSpPr txBox="1">
            <a:spLocks noChangeArrowheads="1"/>
          </p:cNvSpPr>
          <p:nvPr/>
        </p:nvSpPr>
        <p:spPr bwMode="auto">
          <a:xfrm>
            <a:off x="2393107" y="5410200"/>
            <a:ext cx="1066800" cy="376238"/>
          </a:xfrm>
          <a:prstGeom prst="rect">
            <a:avLst/>
          </a:prstGeom>
          <a:solidFill>
            <a:schemeClr val="bg1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u="none"/>
              <a:t>Prostate</a:t>
            </a:r>
          </a:p>
        </p:txBody>
      </p:sp>
      <p:sp>
        <p:nvSpPr>
          <p:cNvPr id="55308" name="Text Box 12"/>
          <p:cNvSpPr txBox="1">
            <a:spLocks noChangeArrowheads="1"/>
          </p:cNvSpPr>
          <p:nvPr/>
        </p:nvSpPr>
        <p:spPr bwMode="auto">
          <a:xfrm>
            <a:off x="2240707" y="4119563"/>
            <a:ext cx="990600" cy="376237"/>
          </a:xfrm>
          <a:prstGeom prst="rect">
            <a:avLst/>
          </a:prstGeom>
          <a:solidFill>
            <a:schemeClr val="bg1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u="none"/>
              <a:t>Kidney</a:t>
            </a:r>
          </a:p>
        </p:txBody>
      </p:sp>
      <p:sp>
        <p:nvSpPr>
          <p:cNvPr id="55309" name="Text Box 13"/>
          <p:cNvSpPr txBox="1">
            <a:spLocks noChangeArrowheads="1"/>
          </p:cNvSpPr>
          <p:nvPr/>
        </p:nvSpPr>
        <p:spPr bwMode="auto">
          <a:xfrm>
            <a:off x="2240707" y="2824163"/>
            <a:ext cx="1066800" cy="376237"/>
          </a:xfrm>
          <a:prstGeom prst="rect">
            <a:avLst/>
          </a:prstGeom>
          <a:solidFill>
            <a:schemeClr val="bg1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u="none"/>
              <a:t>Stomach</a:t>
            </a:r>
          </a:p>
        </p:txBody>
      </p:sp>
      <p:sp>
        <p:nvSpPr>
          <p:cNvPr id="14" name="Szövegdoboz 13"/>
          <p:cNvSpPr txBox="1"/>
          <p:nvPr/>
        </p:nvSpPr>
        <p:spPr>
          <a:xfrm>
            <a:off x="6732240" y="1484313"/>
            <a:ext cx="1727993" cy="3046988"/>
          </a:xfrm>
          <a:prstGeom prst="rect">
            <a:avLst/>
          </a:prstGeom>
          <a:solidFill>
            <a:srgbClr val="081554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hu-HU" sz="2400" u="none" dirty="0">
                <a:solidFill>
                  <a:srgbClr val="FF0000"/>
                </a:solidFill>
                <a:latin typeface="+mn-lt"/>
                <a:cs typeface="+mn-cs"/>
              </a:rPr>
              <a:t>- </a:t>
            </a:r>
            <a:r>
              <a:rPr lang="hu-HU" sz="2400" u="none" dirty="0" err="1" smtClean="0">
                <a:solidFill>
                  <a:srgbClr val="FF0000"/>
                </a:solidFill>
                <a:latin typeface="+mn-lt"/>
                <a:cs typeface="+mn-cs"/>
              </a:rPr>
              <a:t>Lung</a:t>
            </a:r>
            <a:endParaRPr lang="hu-HU" sz="2400" u="none" dirty="0">
              <a:solidFill>
                <a:srgbClr val="FF0000"/>
              </a:solidFill>
              <a:latin typeface="+mn-lt"/>
              <a:cs typeface="+mn-cs"/>
            </a:endParaRPr>
          </a:p>
          <a:p>
            <a:pPr>
              <a:defRPr/>
            </a:pPr>
            <a:r>
              <a:rPr lang="hu-HU" sz="2400" u="none" dirty="0">
                <a:solidFill>
                  <a:srgbClr val="FF0000"/>
                </a:solidFill>
                <a:latin typeface="+mn-lt"/>
                <a:cs typeface="+mn-cs"/>
              </a:rPr>
              <a:t>- </a:t>
            </a:r>
            <a:r>
              <a:rPr lang="hu-HU" sz="2400" u="none" dirty="0" err="1" smtClean="0">
                <a:solidFill>
                  <a:srgbClr val="FF0000"/>
                </a:solidFill>
                <a:latin typeface="+mn-lt"/>
                <a:cs typeface="+mn-cs"/>
              </a:rPr>
              <a:t>Kidney</a:t>
            </a:r>
            <a:endParaRPr lang="hu-HU" sz="2400" u="none" dirty="0">
              <a:solidFill>
                <a:srgbClr val="FF0000"/>
              </a:solidFill>
              <a:latin typeface="+mn-lt"/>
              <a:cs typeface="+mn-cs"/>
            </a:endParaRPr>
          </a:p>
          <a:p>
            <a:pPr>
              <a:defRPr/>
            </a:pPr>
            <a:r>
              <a:rPr lang="hu-HU" sz="2400" u="none" dirty="0">
                <a:solidFill>
                  <a:srgbClr val="FF0000"/>
                </a:solidFill>
                <a:latin typeface="+mn-lt"/>
                <a:cs typeface="+mn-cs"/>
              </a:rPr>
              <a:t>- </a:t>
            </a:r>
            <a:r>
              <a:rPr lang="hu-HU" sz="2400" u="none" dirty="0" err="1" smtClean="0">
                <a:solidFill>
                  <a:srgbClr val="FF0000"/>
                </a:solidFill>
                <a:latin typeface="+mn-lt"/>
                <a:cs typeface="+mn-cs"/>
              </a:rPr>
              <a:t>Breast</a:t>
            </a:r>
            <a:endParaRPr lang="hu-HU" sz="2400" u="none" dirty="0">
              <a:solidFill>
                <a:srgbClr val="FF0000"/>
              </a:solidFill>
              <a:latin typeface="+mn-lt"/>
              <a:cs typeface="+mn-cs"/>
            </a:endParaRPr>
          </a:p>
          <a:p>
            <a:pPr>
              <a:buFontTx/>
              <a:buChar char="-"/>
              <a:defRPr/>
            </a:pPr>
            <a:r>
              <a:rPr lang="hu-HU" sz="2400" u="none" dirty="0">
                <a:solidFill>
                  <a:srgbClr val="FF0000"/>
                </a:solidFill>
                <a:latin typeface="+mn-lt"/>
                <a:cs typeface="+mn-cs"/>
              </a:rPr>
              <a:t> </a:t>
            </a:r>
            <a:r>
              <a:rPr lang="hu-HU" sz="2400" u="none" dirty="0" err="1" smtClean="0">
                <a:solidFill>
                  <a:srgbClr val="FF0000"/>
                </a:solidFill>
                <a:latin typeface="+mn-lt"/>
                <a:cs typeface="+mn-cs"/>
              </a:rPr>
              <a:t>Prostate</a:t>
            </a:r>
            <a:endParaRPr lang="hu-HU" sz="2400" u="none" dirty="0">
              <a:solidFill>
                <a:srgbClr val="FF0000"/>
              </a:solidFill>
              <a:latin typeface="+mn-lt"/>
              <a:cs typeface="+mn-cs"/>
            </a:endParaRPr>
          </a:p>
          <a:p>
            <a:pPr>
              <a:buFontTx/>
              <a:buChar char="-"/>
              <a:defRPr/>
            </a:pPr>
            <a:r>
              <a:rPr lang="hu-HU" sz="2400" u="none" dirty="0">
                <a:solidFill>
                  <a:schemeClr val="accent6">
                    <a:lumMod val="60000"/>
                    <a:lumOff val="40000"/>
                  </a:schemeClr>
                </a:solidFill>
                <a:latin typeface="+mn-lt"/>
                <a:cs typeface="+mn-cs"/>
              </a:rPr>
              <a:t> </a:t>
            </a:r>
            <a:r>
              <a:rPr lang="hu-HU" sz="2400" u="none" dirty="0" err="1" smtClean="0">
                <a:solidFill>
                  <a:schemeClr val="accent6">
                    <a:lumMod val="60000"/>
                    <a:lumOff val="40000"/>
                  </a:schemeClr>
                </a:solidFill>
                <a:latin typeface="+mn-lt"/>
                <a:cs typeface="+mn-cs"/>
              </a:rPr>
              <a:t>Myeloma</a:t>
            </a:r>
            <a:endParaRPr lang="hu-HU" sz="2400" u="none" dirty="0" smtClean="0">
              <a:solidFill>
                <a:schemeClr val="accent6">
                  <a:lumMod val="60000"/>
                  <a:lumOff val="40000"/>
                </a:schemeClr>
              </a:solidFill>
              <a:latin typeface="+mn-lt"/>
              <a:cs typeface="+mn-cs"/>
            </a:endParaRPr>
          </a:p>
          <a:p>
            <a:pPr>
              <a:defRPr/>
            </a:pPr>
            <a:endParaRPr lang="hu-HU" sz="2400" u="none" dirty="0" smtClean="0">
              <a:solidFill>
                <a:srgbClr val="FF0000"/>
              </a:solidFill>
              <a:latin typeface="+mn-lt"/>
              <a:cs typeface="+mn-cs"/>
            </a:endParaRPr>
          </a:p>
          <a:p>
            <a:pPr algn="ctr">
              <a:defRPr/>
            </a:pPr>
            <a:r>
              <a:rPr lang="hu-HU" sz="4800" u="none" dirty="0" smtClean="0">
                <a:solidFill>
                  <a:srgbClr val="FF0000"/>
                </a:solidFill>
                <a:latin typeface="+mn-lt"/>
                <a:cs typeface="+mn-cs"/>
              </a:rPr>
              <a:t>70%</a:t>
            </a:r>
            <a:endParaRPr lang="hu-HU" sz="4800" u="none" dirty="0">
              <a:solidFill>
                <a:srgbClr val="FF0000"/>
              </a:solidFill>
              <a:latin typeface="+mn-lt"/>
              <a:cs typeface="+mn-cs"/>
            </a:endParaRPr>
          </a:p>
        </p:txBody>
      </p:sp>
      <p:pic>
        <p:nvPicPr>
          <p:cNvPr id="15" name="Rögzített hang">
            <a:hlinkClick r:id="" action="ppaction://media"/>
          </p:cNvPr>
          <p:cNvPicPr>
            <a:picLocks noRot="1" noChangeAspect="1"/>
          </p:cNvPicPr>
          <p:nvPr>
            <a:wavAudioFile r:embed="rId1" name="Rögzített hang"/>
          </p:nvPr>
        </p:nvPicPr>
        <p:blipFill>
          <a:blip r:embed="rId4"/>
          <a:stretch>
            <a:fillRect/>
          </a:stretch>
        </p:blipFill>
        <p:spPr>
          <a:xfrm>
            <a:off x="285720" y="6215082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01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77863" y="2286000"/>
            <a:ext cx="7788275" cy="1143000"/>
          </a:xfrm>
        </p:spPr>
        <p:txBody>
          <a:bodyPr/>
          <a:lstStyle/>
          <a:p>
            <a:r>
              <a:rPr lang="hu-HU" smtClean="0"/>
              <a:t>     </a:t>
            </a:r>
          </a:p>
        </p:txBody>
      </p:sp>
      <p:sp>
        <p:nvSpPr>
          <p:cNvPr id="28262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765870" y="431800"/>
            <a:ext cx="7910586" cy="5876925"/>
          </a:xfrm>
        </p:spPr>
        <p:txBody>
          <a:bodyPr/>
          <a:lstStyle/>
          <a:p>
            <a:pPr>
              <a:defRPr/>
            </a:pPr>
            <a:r>
              <a:rPr lang="hu-HU" sz="3600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Csontáttétekre jellemző</a:t>
            </a:r>
            <a:endParaRPr lang="hu-HU" sz="3600" dirty="0" smtClean="0">
              <a:solidFill>
                <a:srgbClr val="FF9900"/>
              </a:solidFill>
            </a:endParaRPr>
          </a:p>
          <a:p>
            <a:pPr algn="just">
              <a:defRPr/>
            </a:pPr>
            <a:endParaRPr lang="hu-HU" sz="1600" i="1" dirty="0" smtClean="0">
              <a:solidFill>
                <a:srgbClr val="FFFF00"/>
              </a:solidFill>
            </a:endParaRPr>
          </a:p>
          <a:p>
            <a:pPr algn="just">
              <a:buFont typeface="Arial" pitchFamily="34" charset="0"/>
              <a:buChar char="•"/>
              <a:defRPr/>
            </a:pPr>
            <a:r>
              <a:rPr lang="hu-HU" sz="2200" i="1" dirty="0" smtClean="0">
                <a:solidFill>
                  <a:srgbClr val="FFFF00"/>
                </a:solidFill>
              </a:rPr>
              <a:t> Lokalizáció:</a:t>
            </a:r>
            <a:r>
              <a:rPr lang="hu-HU" sz="2200" dirty="0" smtClean="0">
                <a:solidFill>
                  <a:srgbClr val="FFFF00"/>
                </a:solidFill>
              </a:rPr>
              <a:t>	80%-ban </a:t>
            </a:r>
            <a:r>
              <a:rPr lang="hu-HU" sz="2200" dirty="0" err="1" smtClean="0">
                <a:solidFill>
                  <a:srgbClr val="FFFF00"/>
                </a:solidFill>
              </a:rPr>
              <a:t>axialis</a:t>
            </a:r>
            <a:r>
              <a:rPr lang="hu-HU" sz="2200" dirty="0" smtClean="0">
                <a:solidFill>
                  <a:srgbClr val="FFFF00"/>
                </a:solidFill>
              </a:rPr>
              <a:t> (csigolya, medence),</a:t>
            </a:r>
          </a:p>
          <a:p>
            <a:pPr algn="just">
              <a:defRPr/>
            </a:pPr>
            <a:r>
              <a:rPr lang="hu-HU" sz="2200" dirty="0" smtClean="0">
                <a:solidFill>
                  <a:srgbClr val="FFFF00"/>
                </a:solidFill>
              </a:rPr>
              <a:t>		20%-ban hosszú csöves csontok, </a:t>
            </a:r>
          </a:p>
          <a:p>
            <a:pPr algn="just">
              <a:defRPr/>
            </a:pPr>
            <a:r>
              <a:rPr lang="hu-HU" sz="2200" dirty="0" smtClean="0">
                <a:solidFill>
                  <a:srgbClr val="FFFF00"/>
                </a:solidFill>
              </a:rPr>
              <a:t>		15-30%-ban </a:t>
            </a:r>
            <a:r>
              <a:rPr lang="hu-HU" sz="2200" dirty="0" err="1" smtClean="0">
                <a:solidFill>
                  <a:srgbClr val="FFFF00"/>
                </a:solidFill>
              </a:rPr>
              <a:t>solitaer</a:t>
            </a:r>
            <a:endParaRPr lang="hu-HU" sz="2200" dirty="0" smtClean="0">
              <a:solidFill>
                <a:srgbClr val="FFFF00"/>
              </a:solidFill>
            </a:endParaRPr>
          </a:p>
          <a:p>
            <a:pPr algn="just">
              <a:buFont typeface="Arial" pitchFamily="34" charset="0"/>
              <a:buChar char="•"/>
              <a:defRPr/>
            </a:pPr>
            <a:r>
              <a:rPr lang="hu-HU" sz="2200" dirty="0" smtClean="0">
                <a:solidFill>
                  <a:srgbClr val="FFFF00"/>
                </a:solidFill>
              </a:rPr>
              <a:t> </a:t>
            </a:r>
            <a:r>
              <a:rPr lang="hu-HU" sz="2200" i="1" dirty="0" smtClean="0">
                <a:solidFill>
                  <a:srgbClr val="FFFF00"/>
                </a:solidFill>
              </a:rPr>
              <a:t>A </a:t>
            </a:r>
            <a:r>
              <a:rPr lang="hu-HU" sz="2200" i="1" dirty="0" err="1" smtClean="0">
                <a:solidFill>
                  <a:srgbClr val="FFFF00"/>
                </a:solidFill>
              </a:rPr>
              <a:t>solitaer</a:t>
            </a:r>
            <a:r>
              <a:rPr lang="hu-HU" sz="2200" i="1" dirty="0" smtClean="0">
                <a:solidFill>
                  <a:srgbClr val="FFFF00"/>
                </a:solidFill>
              </a:rPr>
              <a:t> </a:t>
            </a:r>
            <a:r>
              <a:rPr lang="hu-HU" sz="2200" i="1" dirty="0" err="1" smtClean="0">
                <a:solidFill>
                  <a:srgbClr val="FFFF00"/>
                </a:solidFill>
              </a:rPr>
              <a:t>csontmetastasis</a:t>
            </a:r>
            <a:r>
              <a:rPr lang="hu-HU" sz="2200" i="1" dirty="0" smtClean="0">
                <a:solidFill>
                  <a:srgbClr val="FFFF00"/>
                </a:solidFill>
              </a:rPr>
              <a:t> átlagosan 2 év alatt multiplexé válik.</a:t>
            </a:r>
          </a:p>
          <a:p>
            <a:pPr algn="just">
              <a:buFont typeface="Arial" pitchFamily="34" charset="0"/>
              <a:buChar char="•"/>
              <a:defRPr/>
            </a:pPr>
            <a:r>
              <a:rPr lang="hu-HU" sz="2200" i="1" dirty="0" smtClean="0">
                <a:solidFill>
                  <a:srgbClr val="FFFF00"/>
                </a:solidFill>
              </a:rPr>
              <a:t> Radiológia:</a:t>
            </a:r>
            <a:r>
              <a:rPr lang="hu-HU" sz="2200" dirty="0" smtClean="0">
                <a:solidFill>
                  <a:srgbClr val="FFFF00"/>
                </a:solidFill>
              </a:rPr>
              <a:t> </a:t>
            </a:r>
            <a:r>
              <a:rPr lang="hu-HU" sz="2200" dirty="0" err="1" smtClean="0">
                <a:solidFill>
                  <a:srgbClr val="FFFF00"/>
                </a:solidFill>
              </a:rPr>
              <a:t>lyticus</a:t>
            </a:r>
            <a:r>
              <a:rPr lang="hu-HU" sz="2200" dirty="0" smtClean="0">
                <a:solidFill>
                  <a:srgbClr val="FFFF00"/>
                </a:solidFill>
              </a:rPr>
              <a:t>, </a:t>
            </a:r>
            <a:r>
              <a:rPr lang="hu-HU" sz="2200" dirty="0" err="1" smtClean="0">
                <a:solidFill>
                  <a:srgbClr val="FFFF00"/>
                </a:solidFill>
              </a:rPr>
              <a:t>scleroticus</a:t>
            </a:r>
            <a:r>
              <a:rPr lang="hu-HU" sz="2200" dirty="0" smtClean="0">
                <a:solidFill>
                  <a:srgbClr val="FFFF00"/>
                </a:solidFill>
              </a:rPr>
              <a:t>, kevert.</a:t>
            </a:r>
          </a:p>
          <a:p>
            <a:pPr algn="just">
              <a:buFont typeface="Arial" pitchFamily="34" charset="0"/>
              <a:buChar char="•"/>
              <a:defRPr/>
            </a:pPr>
            <a:r>
              <a:rPr lang="hu-HU" sz="2200" i="1" dirty="0" smtClean="0">
                <a:solidFill>
                  <a:srgbClr val="FFFF00"/>
                </a:solidFill>
              </a:rPr>
              <a:t> Radiológiai jellemzők:</a:t>
            </a:r>
            <a:r>
              <a:rPr lang="hu-HU" sz="2200" dirty="0" smtClean="0">
                <a:solidFill>
                  <a:srgbClr val="FFFF00"/>
                </a:solidFill>
              </a:rPr>
              <a:t>  az egynemű </a:t>
            </a:r>
            <a:r>
              <a:rPr lang="hu-HU" sz="2200" dirty="0" err="1" smtClean="0">
                <a:solidFill>
                  <a:srgbClr val="FFFF00"/>
                </a:solidFill>
              </a:rPr>
              <a:t>lyticus</a:t>
            </a:r>
            <a:r>
              <a:rPr lang="hu-HU" sz="2200" dirty="0" smtClean="0">
                <a:solidFill>
                  <a:srgbClr val="FFFF00"/>
                </a:solidFill>
              </a:rPr>
              <a:t> csontdestrukcióknál  		általában nincs </a:t>
            </a:r>
            <a:r>
              <a:rPr lang="hu-HU" sz="2200" dirty="0" err="1" smtClean="0">
                <a:solidFill>
                  <a:srgbClr val="FFFF00"/>
                </a:solidFill>
              </a:rPr>
              <a:t>periostealis</a:t>
            </a:r>
            <a:r>
              <a:rPr lang="hu-HU" sz="2200" dirty="0" smtClean="0">
                <a:solidFill>
                  <a:srgbClr val="FFFF00"/>
                </a:solidFill>
              </a:rPr>
              <a:t> reakció</a:t>
            </a:r>
          </a:p>
          <a:p>
            <a:pPr algn="just">
              <a:buFont typeface="Arial" pitchFamily="34" charset="0"/>
              <a:buChar char="•"/>
              <a:defRPr/>
            </a:pPr>
            <a:r>
              <a:rPr lang="hu-HU" sz="2200" i="1" dirty="0" smtClean="0">
                <a:solidFill>
                  <a:srgbClr val="FFFF00"/>
                </a:solidFill>
              </a:rPr>
              <a:t> </a:t>
            </a:r>
            <a:r>
              <a:rPr lang="hu-HU" sz="2200" i="1" dirty="0" err="1" smtClean="0">
                <a:solidFill>
                  <a:srgbClr val="FFFF00"/>
                </a:solidFill>
              </a:rPr>
              <a:t>Pathológiás</a:t>
            </a:r>
            <a:r>
              <a:rPr lang="hu-HU" sz="2200" i="1" dirty="0" smtClean="0">
                <a:solidFill>
                  <a:srgbClr val="FFFF00"/>
                </a:solidFill>
              </a:rPr>
              <a:t> törésveszély:</a:t>
            </a:r>
            <a:r>
              <a:rPr lang="hu-HU" sz="2200" dirty="0" smtClean="0">
                <a:solidFill>
                  <a:srgbClr val="FFFF00"/>
                </a:solidFill>
              </a:rPr>
              <a:t> </a:t>
            </a:r>
          </a:p>
          <a:p>
            <a:pPr algn="just">
              <a:defRPr/>
            </a:pPr>
            <a:r>
              <a:rPr lang="hu-HU" sz="2200" dirty="0" smtClean="0">
                <a:solidFill>
                  <a:srgbClr val="FFFF00"/>
                </a:solidFill>
              </a:rPr>
              <a:t>		teherviselő csontokon 2-3 cm-t, ill. az átmérő 			50%-át meghaladó méret</a:t>
            </a:r>
          </a:p>
          <a:p>
            <a:pPr algn="just">
              <a:defRPr/>
            </a:pPr>
            <a:r>
              <a:rPr lang="hu-HU" sz="2200" dirty="0" smtClean="0">
                <a:solidFill>
                  <a:srgbClr val="FFFF00"/>
                </a:solidFill>
              </a:rPr>
              <a:t>		</a:t>
            </a:r>
            <a:r>
              <a:rPr lang="hu-HU" sz="2200" dirty="0" err="1" smtClean="0">
                <a:solidFill>
                  <a:srgbClr val="FFFF00"/>
                </a:solidFill>
              </a:rPr>
              <a:t>corticalis</a:t>
            </a:r>
            <a:r>
              <a:rPr lang="hu-HU" sz="2200" dirty="0" smtClean="0">
                <a:solidFill>
                  <a:srgbClr val="FFFF00"/>
                </a:solidFill>
              </a:rPr>
              <a:t> érintettség</a:t>
            </a:r>
          </a:p>
          <a:p>
            <a:pPr algn="just">
              <a:defRPr/>
            </a:pPr>
            <a:r>
              <a:rPr lang="hu-HU" sz="2200" dirty="0" smtClean="0">
                <a:solidFill>
                  <a:srgbClr val="FFFF00"/>
                </a:solidFill>
              </a:rPr>
              <a:t>		</a:t>
            </a:r>
            <a:r>
              <a:rPr lang="hu-HU" sz="2200" dirty="0" err="1" smtClean="0">
                <a:solidFill>
                  <a:srgbClr val="FFFF00"/>
                </a:solidFill>
              </a:rPr>
              <a:t>Pathológiás</a:t>
            </a:r>
            <a:r>
              <a:rPr lang="hu-HU" sz="2200" dirty="0" smtClean="0">
                <a:solidFill>
                  <a:srgbClr val="FFFF00"/>
                </a:solidFill>
              </a:rPr>
              <a:t> törés az észleléskor az esetek 10% - 			</a:t>
            </a:r>
            <a:r>
              <a:rPr lang="hu-HU" sz="2200" dirty="0" err="1" smtClean="0">
                <a:solidFill>
                  <a:srgbClr val="FFFF00"/>
                </a:solidFill>
              </a:rPr>
              <a:t>ban</a:t>
            </a:r>
            <a:r>
              <a:rPr lang="hu-HU" sz="2200" dirty="0" smtClean="0">
                <a:solidFill>
                  <a:srgbClr val="FFFF00"/>
                </a:solidFill>
              </a:rPr>
              <a:t>.</a:t>
            </a:r>
          </a:p>
          <a:p>
            <a:pPr algn="just">
              <a:defRPr/>
            </a:pPr>
            <a:endParaRPr lang="hu-HU" sz="2400" b="1" dirty="0" smtClean="0">
              <a:solidFill>
                <a:srgbClr val="FFFF00"/>
              </a:solidFill>
            </a:endParaRPr>
          </a:p>
        </p:txBody>
      </p:sp>
      <p:pic>
        <p:nvPicPr>
          <p:cNvPr id="4" name="Rögzített hang">
            <a:hlinkClick r:id="" action="ppaction://media"/>
          </p:cNvPr>
          <p:cNvPicPr>
            <a:picLocks noRot="1" noChangeAspect="1"/>
          </p:cNvPicPr>
          <p:nvPr>
            <a:wavAudioFile r:embed="rId1" name="Rögzített hang"/>
          </p:nvPr>
        </p:nvPicPr>
        <p:blipFill>
          <a:blip r:embed="rId3"/>
          <a:stretch>
            <a:fillRect/>
          </a:stretch>
        </p:blipFill>
        <p:spPr>
          <a:xfrm>
            <a:off x="285720" y="6267472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6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476250"/>
            <a:ext cx="7772400" cy="1143000"/>
          </a:xfrm>
        </p:spPr>
        <p:txBody>
          <a:bodyPr/>
          <a:lstStyle/>
          <a:p>
            <a:r>
              <a:rPr lang="hu-HU" sz="3600" dirty="0" smtClean="0">
                <a:solidFill>
                  <a:srgbClr val="FF9900"/>
                </a:solidFill>
              </a:rPr>
              <a:t>A sebészi kezelés indikációi </a:t>
            </a:r>
            <a:br>
              <a:rPr lang="hu-HU" sz="3600" dirty="0" smtClean="0">
                <a:solidFill>
                  <a:srgbClr val="FF9900"/>
                </a:solidFill>
              </a:rPr>
            </a:br>
            <a:r>
              <a:rPr lang="hu-HU" sz="3600" dirty="0" smtClean="0">
                <a:solidFill>
                  <a:srgbClr val="FF9900"/>
                </a:solidFill>
              </a:rPr>
              <a:t>áttéti </a:t>
            </a:r>
            <a:r>
              <a:rPr lang="hu-HU" sz="3600" dirty="0" err="1" smtClean="0">
                <a:solidFill>
                  <a:srgbClr val="FF9900"/>
                </a:solidFill>
              </a:rPr>
              <a:t>csonttumoroknál</a:t>
            </a:r>
            <a:endParaRPr lang="hu-HU" sz="3600" dirty="0" smtClean="0">
              <a:solidFill>
                <a:srgbClr val="FF9900"/>
              </a:solidFill>
            </a:endParaRPr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58888" y="2417763"/>
            <a:ext cx="6626225" cy="2811462"/>
          </a:xfrm>
        </p:spPr>
        <p:txBody>
          <a:bodyPr/>
          <a:lstStyle/>
          <a:p>
            <a:pPr>
              <a:lnSpc>
                <a:spcPct val="110000"/>
              </a:lnSpc>
            </a:pPr>
            <a:r>
              <a:rPr lang="hu-HU" sz="2800" dirty="0" smtClean="0">
                <a:solidFill>
                  <a:srgbClr val="FFFF00"/>
                </a:solidFill>
              </a:rPr>
              <a:t>Patológiás törések / </a:t>
            </a:r>
            <a:r>
              <a:rPr lang="hu-HU" sz="2800" dirty="0" err="1" smtClean="0">
                <a:solidFill>
                  <a:srgbClr val="FFFF00"/>
                </a:solidFill>
              </a:rPr>
              <a:t>Prefracturás</a:t>
            </a:r>
            <a:r>
              <a:rPr lang="hu-HU" sz="2800" dirty="0" smtClean="0">
                <a:solidFill>
                  <a:srgbClr val="FFFF00"/>
                </a:solidFill>
              </a:rPr>
              <a:t> állapotok</a:t>
            </a:r>
          </a:p>
          <a:p>
            <a:pPr>
              <a:lnSpc>
                <a:spcPct val="110000"/>
              </a:lnSpc>
            </a:pPr>
            <a:r>
              <a:rPr lang="hu-HU" sz="2800" dirty="0" err="1" smtClean="0">
                <a:solidFill>
                  <a:srgbClr val="FFFF00"/>
                </a:solidFill>
              </a:rPr>
              <a:t>Soliter</a:t>
            </a:r>
            <a:r>
              <a:rPr lang="hu-HU" sz="2800" dirty="0" smtClean="0">
                <a:solidFill>
                  <a:srgbClr val="FFFF00"/>
                </a:solidFill>
              </a:rPr>
              <a:t> áttétek (</a:t>
            </a:r>
            <a:r>
              <a:rPr lang="hu-HU" sz="2800" dirty="0" err="1" smtClean="0">
                <a:solidFill>
                  <a:srgbClr val="FFFF00"/>
                </a:solidFill>
              </a:rPr>
              <a:t>kurativ</a:t>
            </a:r>
            <a:r>
              <a:rPr lang="hu-HU" sz="2800" dirty="0" smtClean="0">
                <a:solidFill>
                  <a:srgbClr val="FFFF00"/>
                </a:solidFill>
              </a:rPr>
              <a:t>)</a:t>
            </a:r>
          </a:p>
          <a:p>
            <a:pPr>
              <a:lnSpc>
                <a:spcPct val="110000"/>
              </a:lnSpc>
            </a:pPr>
            <a:r>
              <a:rPr lang="hu-HU" sz="2800" dirty="0" smtClean="0">
                <a:solidFill>
                  <a:srgbClr val="FFFF00"/>
                </a:solidFill>
              </a:rPr>
              <a:t>Gerincvelői kompresszió</a:t>
            </a:r>
          </a:p>
          <a:p>
            <a:pPr>
              <a:lnSpc>
                <a:spcPct val="110000"/>
              </a:lnSpc>
            </a:pPr>
            <a:r>
              <a:rPr lang="hu-HU" sz="2800" dirty="0" smtClean="0">
                <a:solidFill>
                  <a:srgbClr val="FFFF00"/>
                </a:solidFill>
              </a:rPr>
              <a:t>Kezelhetetlen fájdalom, aszociális állapot</a:t>
            </a:r>
          </a:p>
          <a:p>
            <a:pPr>
              <a:lnSpc>
                <a:spcPct val="110000"/>
              </a:lnSpc>
            </a:pPr>
            <a:r>
              <a:rPr lang="hu-HU" sz="2800" dirty="0" err="1" smtClean="0">
                <a:solidFill>
                  <a:srgbClr val="FFFF00"/>
                </a:solidFill>
              </a:rPr>
              <a:t>Kemo-radioresistens</a:t>
            </a:r>
            <a:r>
              <a:rPr lang="hu-HU" sz="2800" dirty="0" smtClean="0">
                <a:solidFill>
                  <a:srgbClr val="FFFF00"/>
                </a:solidFill>
              </a:rPr>
              <a:t> tumorok</a:t>
            </a:r>
          </a:p>
        </p:txBody>
      </p:sp>
      <p:pic>
        <p:nvPicPr>
          <p:cNvPr id="4" name="Rögzített hang">
            <a:hlinkClick r:id="" action="ppaction://media"/>
          </p:cNvPr>
          <p:cNvPicPr>
            <a:picLocks noRot="1" noChangeAspect="1"/>
          </p:cNvPicPr>
          <p:nvPr>
            <a:wavAudioFile r:embed="rId1" name="Rögzített hang"/>
          </p:nvPr>
        </p:nvPicPr>
        <p:blipFill>
          <a:blip r:embed="rId3"/>
          <a:stretch>
            <a:fillRect/>
          </a:stretch>
        </p:blipFill>
        <p:spPr>
          <a:xfrm>
            <a:off x="285720" y="628652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29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ép 7" descr="PatFractAlgoritm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620688"/>
            <a:ext cx="8496945" cy="6071988"/>
          </a:xfrm>
          <a:prstGeom prst="rect">
            <a:avLst/>
          </a:prstGeom>
        </p:spPr>
      </p:pic>
      <p:sp>
        <p:nvSpPr>
          <p:cNvPr id="9" name="Szövegdoboz 8"/>
          <p:cNvSpPr txBox="1"/>
          <p:nvPr/>
        </p:nvSpPr>
        <p:spPr>
          <a:xfrm>
            <a:off x="683568" y="116632"/>
            <a:ext cx="79928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u="none" dirty="0" smtClean="0">
                <a:solidFill>
                  <a:srgbClr val="FF9900"/>
                </a:solidFill>
              </a:rPr>
              <a:t>A hosszú csontok </a:t>
            </a:r>
            <a:r>
              <a:rPr lang="hu-HU" sz="2400" u="none" dirty="0" err="1" smtClean="0">
                <a:solidFill>
                  <a:srgbClr val="FF9900"/>
                </a:solidFill>
              </a:rPr>
              <a:t>pathologiás</a:t>
            </a:r>
            <a:r>
              <a:rPr lang="hu-HU" sz="2400" u="none" dirty="0" smtClean="0">
                <a:solidFill>
                  <a:srgbClr val="FF9900"/>
                </a:solidFill>
              </a:rPr>
              <a:t> törése esetén javasolt eljárásrend</a:t>
            </a:r>
            <a:endParaRPr lang="hu-HU" sz="2400" u="none" dirty="0">
              <a:solidFill>
                <a:srgbClr val="FF9900"/>
              </a:solidFill>
            </a:endParaRPr>
          </a:p>
        </p:txBody>
      </p:sp>
      <p:sp>
        <p:nvSpPr>
          <p:cNvPr id="10" name="Szövegdoboz 9"/>
          <p:cNvSpPr txBox="1"/>
          <p:nvPr/>
        </p:nvSpPr>
        <p:spPr>
          <a:xfrm>
            <a:off x="323528" y="620688"/>
            <a:ext cx="2880320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50" u="none" dirty="0" smtClean="0"/>
              <a:t>Pietro Ruggieri, Andreas F. Mavrogenis, Roberto Casadei, Costantino Errani, Andrea Angelini,</a:t>
            </a:r>
            <a:r>
              <a:rPr lang="hu-HU" sz="1050" u="none" dirty="0" smtClean="0"/>
              <a:t> </a:t>
            </a:r>
            <a:r>
              <a:rPr lang="hu-HU" sz="1050" u="none" dirty="0" err="1" smtClean="0"/>
              <a:t>Teresa</a:t>
            </a:r>
            <a:r>
              <a:rPr lang="hu-HU" sz="1050" u="none" dirty="0" smtClean="0"/>
              <a:t> </a:t>
            </a:r>
            <a:r>
              <a:rPr lang="hu-HU" sz="1050" u="none" dirty="0" err="1" smtClean="0"/>
              <a:t>Calabro</a:t>
            </a:r>
            <a:r>
              <a:rPr lang="hu-HU" sz="1050" u="none" dirty="0" smtClean="0"/>
              <a:t>` , </a:t>
            </a:r>
            <a:r>
              <a:rPr lang="hu-HU" sz="1050" u="none" dirty="0" err="1" smtClean="0"/>
              <a:t>Elisa</a:t>
            </a:r>
            <a:r>
              <a:rPr lang="hu-HU" sz="1050" u="none" dirty="0" smtClean="0"/>
              <a:t> Pala, Mario </a:t>
            </a:r>
            <a:r>
              <a:rPr lang="hu-HU" sz="1050" u="none" dirty="0" err="1" smtClean="0"/>
              <a:t>Mercuri</a:t>
            </a:r>
            <a:endParaRPr lang="hu-HU" sz="1050" u="none" dirty="0" smtClean="0"/>
          </a:p>
          <a:p>
            <a:r>
              <a:rPr lang="hu-HU" sz="1050" i="1" u="none" dirty="0" err="1" smtClean="0"/>
              <a:t>Department</a:t>
            </a:r>
            <a:r>
              <a:rPr lang="hu-HU" sz="1050" i="1" u="none" dirty="0" smtClean="0"/>
              <a:t> of </a:t>
            </a:r>
            <a:r>
              <a:rPr lang="hu-HU" sz="1050" i="1" u="none" dirty="0" err="1" smtClean="0"/>
              <a:t>Orthopaedics</a:t>
            </a:r>
            <a:r>
              <a:rPr lang="hu-HU" sz="1050" i="1" u="none" dirty="0" smtClean="0"/>
              <a:t>, </a:t>
            </a:r>
            <a:r>
              <a:rPr lang="hu-HU" sz="1050" i="1" u="none" dirty="0" err="1" smtClean="0"/>
              <a:t>Istituto</a:t>
            </a:r>
            <a:r>
              <a:rPr lang="hu-HU" sz="1050" i="1" u="none" dirty="0" smtClean="0"/>
              <a:t> </a:t>
            </a:r>
            <a:r>
              <a:rPr lang="hu-HU" sz="1050" i="1" u="none" dirty="0" err="1" smtClean="0"/>
              <a:t>Ortopedico</a:t>
            </a:r>
            <a:r>
              <a:rPr lang="hu-HU" sz="1050" i="1" u="none" dirty="0" smtClean="0"/>
              <a:t> </a:t>
            </a:r>
            <a:r>
              <a:rPr lang="hu-HU" sz="1050" i="1" u="none" dirty="0" err="1" smtClean="0"/>
              <a:t>Rizzoli</a:t>
            </a:r>
            <a:r>
              <a:rPr lang="hu-HU" sz="1050" i="1" u="none" dirty="0" smtClean="0"/>
              <a:t>, University of Bologna, </a:t>
            </a:r>
            <a:r>
              <a:rPr lang="hu-HU" sz="1050" i="1" u="none" dirty="0" err="1" smtClean="0"/>
              <a:t>Bologna</a:t>
            </a:r>
            <a:r>
              <a:rPr lang="hu-HU" sz="1050" i="1" u="none" dirty="0" smtClean="0"/>
              <a:t>, </a:t>
            </a:r>
            <a:r>
              <a:rPr lang="hu-HU" sz="1050" i="1" u="none" dirty="0" err="1" smtClean="0"/>
              <a:t>Italy</a:t>
            </a:r>
            <a:r>
              <a:rPr lang="hu-HU" sz="1050" i="1" u="none" dirty="0" smtClean="0"/>
              <a:t> </a:t>
            </a:r>
            <a:endParaRPr lang="hu-HU" sz="1050" u="none" dirty="0"/>
          </a:p>
        </p:txBody>
      </p:sp>
      <p:sp>
        <p:nvSpPr>
          <p:cNvPr id="11" name="Szövegdoboz 10"/>
          <p:cNvSpPr txBox="1"/>
          <p:nvPr/>
        </p:nvSpPr>
        <p:spPr>
          <a:xfrm>
            <a:off x="6300192" y="653787"/>
            <a:ext cx="24482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u="none" dirty="0" smtClean="0"/>
              <a:t>Protocol of surgical treatment of long bone pathological fractures</a:t>
            </a:r>
            <a:r>
              <a:rPr lang="hu-HU" sz="1200" u="none" dirty="0" smtClean="0"/>
              <a:t>. </a:t>
            </a:r>
            <a:r>
              <a:rPr lang="en-US" sz="1200" u="none" dirty="0" smtClean="0"/>
              <a:t>Injury, Int. J. Care Injured 41 (2010) 1161–1167</a:t>
            </a:r>
            <a:endParaRPr lang="hu-HU" sz="1200" u="none" dirty="0"/>
          </a:p>
        </p:txBody>
      </p:sp>
      <p:pic>
        <p:nvPicPr>
          <p:cNvPr id="6" name="Rögzített hang">
            <a:hlinkClick r:id="" action="ppaction://media"/>
          </p:cNvPr>
          <p:cNvPicPr>
            <a:picLocks noRot="1" noChangeAspect="1"/>
          </p:cNvPicPr>
          <p:nvPr>
            <a:wavAudioFile r:embed="rId1" name="Rögzített hang"/>
          </p:nvPr>
        </p:nvPicPr>
        <p:blipFill>
          <a:blip r:embed="rId4"/>
          <a:stretch>
            <a:fillRect/>
          </a:stretch>
        </p:blipFill>
        <p:spPr>
          <a:xfrm>
            <a:off x="71406" y="6429396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36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Dscn122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5863" y="1308695"/>
            <a:ext cx="6772275" cy="500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71" name="Szövegdoboz 2"/>
          <p:cNvSpPr txBox="1">
            <a:spLocks noChangeArrowheads="1"/>
          </p:cNvSpPr>
          <p:nvPr/>
        </p:nvSpPr>
        <p:spPr bwMode="auto">
          <a:xfrm>
            <a:off x="755577" y="313492"/>
            <a:ext cx="792087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hu-HU" u="none" dirty="0">
                <a:solidFill>
                  <a:srgbClr val="FFFF00"/>
                </a:solidFill>
              </a:rPr>
              <a:t>63 y </a:t>
            </a:r>
            <a:r>
              <a:rPr lang="hu-HU" u="none" dirty="0" err="1">
                <a:solidFill>
                  <a:srgbClr val="FFFF00"/>
                </a:solidFill>
              </a:rPr>
              <a:t>fem</a:t>
            </a:r>
            <a:r>
              <a:rPr lang="hu-HU" u="none" dirty="0">
                <a:solidFill>
                  <a:srgbClr val="FFFF00"/>
                </a:solidFill>
              </a:rPr>
              <a:t>. </a:t>
            </a:r>
            <a:r>
              <a:rPr lang="hu-HU" u="none" dirty="0" err="1">
                <a:solidFill>
                  <a:srgbClr val="FFFF00"/>
                </a:solidFill>
              </a:rPr>
              <a:t>pat</a:t>
            </a:r>
            <a:r>
              <a:rPr lang="hu-HU" u="none" dirty="0">
                <a:solidFill>
                  <a:srgbClr val="FFFF00"/>
                </a:solidFill>
              </a:rPr>
              <a:t>. -  </a:t>
            </a:r>
            <a:r>
              <a:rPr lang="hu-HU" u="none" dirty="0" err="1">
                <a:solidFill>
                  <a:srgbClr val="FFFF00"/>
                </a:solidFill>
              </a:rPr>
              <a:t>hypernephroma</a:t>
            </a:r>
            <a:r>
              <a:rPr lang="hu-HU" u="none" dirty="0">
                <a:solidFill>
                  <a:srgbClr val="FFFF00"/>
                </a:solidFill>
              </a:rPr>
              <a:t> </a:t>
            </a:r>
            <a:r>
              <a:rPr lang="hu-HU" u="none" dirty="0" err="1">
                <a:solidFill>
                  <a:srgbClr val="FFFF00"/>
                </a:solidFill>
              </a:rPr>
              <a:t>met</a:t>
            </a:r>
            <a:r>
              <a:rPr lang="hu-HU" u="none" dirty="0">
                <a:solidFill>
                  <a:srgbClr val="FFFF00"/>
                </a:solidFill>
              </a:rPr>
              <a:t>. </a:t>
            </a:r>
            <a:r>
              <a:rPr lang="hu-HU" u="none" dirty="0" err="1">
                <a:solidFill>
                  <a:srgbClr val="FFFF00"/>
                </a:solidFill>
              </a:rPr>
              <a:t>both</a:t>
            </a:r>
            <a:r>
              <a:rPr lang="hu-HU" u="none" dirty="0">
                <a:solidFill>
                  <a:srgbClr val="FFFF00"/>
                </a:solidFill>
              </a:rPr>
              <a:t> </a:t>
            </a:r>
            <a:r>
              <a:rPr lang="hu-HU" u="none" dirty="0" err="1">
                <a:solidFill>
                  <a:srgbClr val="FFFF00"/>
                </a:solidFill>
              </a:rPr>
              <a:t>humerus</a:t>
            </a:r>
            <a:r>
              <a:rPr lang="hu-HU" u="none" dirty="0">
                <a:solidFill>
                  <a:srgbClr val="FFFF00"/>
                </a:solidFill>
              </a:rPr>
              <a:t> </a:t>
            </a:r>
          </a:p>
        </p:txBody>
      </p:sp>
      <p:pic>
        <p:nvPicPr>
          <p:cNvPr id="4" name="Rögzített hang">
            <a:hlinkClick r:id="" action="ppaction://media"/>
          </p:cNvPr>
          <p:cNvPicPr>
            <a:picLocks noRot="1" noChangeAspect="1"/>
          </p:cNvPicPr>
          <p:nvPr>
            <a:wavAudioFile r:embed="rId1" name="Rögzített hang"/>
          </p:nvPr>
        </p:nvPicPr>
        <p:blipFill>
          <a:blip r:embed="rId4"/>
          <a:stretch>
            <a:fillRect/>
          </a:stretch>
        </p:blipFill>
        <p:spPr>
          <a:xfrm>
            <a:off x="285720" y="628652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3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DSCN122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1463" y="1066800"/>
            <a:ext cx="3281362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5" name="Picture 3" descr="DSCN123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57600" y="1447800"/>
            <a:ext cx="5214938" cy="415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396" name="Rectangle 4"/>
          <p:cNvSpPr>
            <a:spLocks noChangeArrowheads="1"/>
          </p:cNvSpPr>
          <p:nvPr/>
        </p:nvSpPr>
        <p:spPr bwMode="auto">
          <a:xfrm>
            <a:off x="1693863" y="2895600"/>
            <a:ext cx="676275" cy="381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59397" name="Rectangle 5"/>
          <p:cNvSpPr>
            <a:spLocks noChangeArrowheads="1"/>
          </p:cNvSpPr>
          <p:nvPr/>
        </p:nvSpPr>
        <p:spPr bwMode="auto">
          <a:xfrm>
            <a:off x="4267200" y="4267200"/>
            <a:ext cx="338138" cy="762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7" name="Szövegdoboz 2"/>
          <p:cNvSpPr txBox="1">
            <a:spLocks noChangeArrowheads="1"/>
          </p:cNvSpPr>
          <p:nvPr/>
        </p:nvSpPr>
        <p:spPr bwMode="auto">
          <a:xfrm>
            <a:off x="755577" y="313492"/>
            <a:ext cx="792087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hu-HU" u="none" dirty="0">
                <a:solidFill>
                  <a:srgbClr val="FFFF00"/>
                </a:solidFill>
              </a:rPr>
              <a:t>63 y </a:t>
            </a:r>
            <a:r>
              <a:rPr lang="hu-HU" u="none" dirty="0" err="1">
                <a:solidFill>
                  <a:srgbClr val="FFFF00"/>
                </a:solidFill>
              </a:rPr>
              <a:t>fem</a:t>
            </a:r>
            <a:r>
              <a:rPr lang="hu-HU" u="none" dirty="0">
                <a:solidFill>
                  <a:srgbClr val="FFFF00"/>
                </a:solidFill>
              </a:rPr>
              <a:t>. </a:t>
            </a:r>
            <a:r>
              <a:rPr lang="hu-HU" u="none" dirty="0" err="1">
                <a:solidFill>
                  <a:srgbClr val="FFFF00"/>
                </a:solidFill>
              </a:rPr>
              <a:t>pat</a:t>
            </a:r>
            <a:r>
              <a:rPr lang="hu-HU" u="none" dirty="0">
                <a:solidFill>
                  <a:srgbClr val="FFFF00"/>
                </a:solidFill>
              </a:rPr>
              <a:t>. -  </a:t>
            </a:r>
            <a:r>
              <a:rPr lang="hu-HU" u="none" dirty="0" err="1">
                <a:solidFill>
                  <a:srgbClr val="FFFF00"/>
                </a:solidFill>
              </a:rPr>
              <a:t>hypernephroma</a:t>
            </a:r>
            <a:r>
              <a:rPr lang="hu-HU" u="none" dirty="0">
                <a:solidFill>
                  <a:srgbClr val="FFFF00"/>
                </a:solidFill>
              </a:rPr>
              <a:t> </a:t>
            </a:r>
            <a:r>
              <a:rPr lang="hu-HU" u="none" dirty="0" err="1">
                <a:solidFill>
                  <a:srgbClr val="FFFF00"/>
                </a:solidFill>
              </a:rPr>
              <a:t>met</a:t>
            </a:r>
            <a:r>
              <a:rPr lang="hu-HU" u="none" dirty="0">
                <a:solidFill>
                  <a:srgbClr val="FFFF00"/>
                </a:solidFill>
              </a:rPr>
              <a:t>. </a:t>
            </a:r>
            <a:r>
              <a:rPr lang="hu-HU" u="none" dirty="0" err="1">
                <a:solidFill>
                  <a:srgbClr val="FFFF00"/>
                </a:solidFill>
              </a:rPr>
              <a:t>both</a:t>
            </a:r>
            <a:r>
              <a:rPr lang="hu-HU" u="none" dirty="0">
                <a:solidFill>
                  <a:srgbClr val="FFFF00"/>
                </a:solidFill>
              </a:rPr>
              <a:t> </a:t>
            </a:r>
            <a:r>
              <a:rPr lang="hu-HU" u="none" dirty="0" err="1">
                <a:solidFill>
                  <a:srgbClr val="FFFF00"/>
                </a:solidFill>
              </a:rPr>
              <a:t>humerus</a:t>
            </a:r>
            <a:r>
              <a:rPr lang="hu-HU" u="none" dirty="0">
                <a:solidFill>
                  <a:srgbClr val="FFFF00"/>
                </a:solidFill>
              </a:rPr>
              <a:t> </a:t>
            </a:r>
          </a:p>
        </p:txBody>
      </p:sp>
      <p:pic>
        <p:nvPicPr>
          <p:cNvPr id="8" name="Rögzített hang">
            <a:hlinkClick r:id="" action="ppaction://media"/>
          </p:cNvPr>
          <p:cNvPicPr>
            <a:picLocks noRot="1" noChangeAspect="1"/>
          </p:cNvPicPr>
          <p:nvPr>
            <a:wavAudioFile r:embed="rId1" name="Rögzített hang"/>
          </p:nvPr>
        </p:nvPicPr>
        <p:blipFill>
          <a:blip r:embed="rId5"/>
          <a:stretch>
            <a:fillRect/>
          </a:stretch>
        </p:blipFill>
        <p:spPr>
          <a:xfrm>
            <a:off x="142844" y="6357958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17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ChangeArrowheads="1"/>
          </p:cNvSpPr>
          <p:nvPr/>
        </p:nvSpPr>
        <p:spPr bwMode="auto">
          <a:xfrm>
            <a:off x="228600" y="1357298"/>
            <a:ext cx="3276600" cy="5105400"/>
          </a:xfrm>
          <a:prstGeom prst="rect">
            <a:avLst/>
          </a:prstGeom>
          <a:noFill/>
          <a:ln w="12700">
            <a:solidFill>
              <a:srgbClr val="C0C0C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pic>
        <p:nvPicPr>
          <p:cNvPr id="6042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0038" y="1585898"/>
            <a:ext cx="3205162" cy="426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60422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92538" y="1662098"/>
            <a:ext cx="2600325" cy="4038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60423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99200" y="1662098"/>
            <a:ext cx="2616200" cy="4038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60424" name="Rectangle 8"/>
          <p:cNvSpPr>
            <a:spLocks noChangeArrowheads="1"/>
          </p:cNvSpPr>
          <p:nvPr/>
        </p:nvSpPr>
        <p:spPr bwMode="auto">
          <a:xfrm>
            <a:off x="3657600" y="1357298"/>
            <a:ext cx="5418138" cy="5105400"/>
          </a:xfrm>
          <a:prstGeom prst="rect">
            <a:avLst/>
          </a:prstGeom>
          <a:noFill/>
          <a:ln w="12700">
            <a:solidFill>
              <a:srgbClr val="C0C0C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60425" name="Text Box 9"/>
          <p:cNvSpPr txBox="1">
            <a:spLocks noChangeArrowheads="1"/>
          </p:cNvSpPr>
          <p:nvPr/>
        </p:nvSpPr>
        <p:spPr bwMode="auto">
          <a:xfrm>
            <a:off x="533400" y="5943586"/>
            <a:ext cx="2776538" cy="3667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762000">
              <a:spcBef>
                <a:spcPct val="50000"/>
              </a:spcBef>
            </a:pPr>
            <a:r>
              <a:rPr lang="en-US" sz="1800" u="none">
                <a:solidFill>
                  <a:srgbClr val="FAFD00"/>
                </a:solidFill>
              </a:rPr>
              <a:t>Resection + Bone Allograft</a:t>
            </a:r>
            <a:endParaRPr lang="en-US" sz="1800" u="none"/>
          </a:p>
        </p:txBody>
      </p:sp>
      <p:sp>
        <p:nvSpPr>
          <p:cNvPr id="60426" name="Text Box 10"/>
          <p:cNvSpPr txBox="1">
            <a:spLocks noChangeArrowheads="1"/>
          </p:cNvSpPr>
          <p:nvPr/>
        </p:nvSpPr>
        <p:spPr bwMode="auto">
          <a:xfrm>
            <a:off x="4419600" y="5913423"/>
            <a:ext cx="4224338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762000">
              <a:spcBef>
                <a:spcPct val="50000"/>
              </a:spcBef>
            </a:pPr>
            <a:r>
              <a:rPr lang="en-US" sz="2000" u="none">
                <a:solidFill>
                  <a:srgbClr val="FAFD00"/>
                </a:solidFill>
              </a:rPr>
              <a:t>Resection + Tumor Endoprosthesis</a:t>
            </a:r>
            <a:endParaRPr lang="en-US" sz="2000" u="none"/>
          </a:p>
        </p:txBody>
      </p:sp>
      <p:sp>
        <p:nvSpPr>
          <p:cNvPr id="60427" name="Text Box 11"/>
          <p:cNvSpPr txBox="1">
            <a:spLocks noChangeArrowheads="1"/>
          </p:cNvSpPr>
          <p:nvPr/>
        </p:nvSpPr>
        <p:spPr bwMode="auto">
          <a:xfrm>
            <a:off x="5715000" y="6553200"/>
            <a:ext cx="3429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u="none">
                <a:solidFill>
                  <a:schemeClr val="folHlink"/>
                </a:solidFill>
              </a:rPr>
              <a:t>Tumors and Tumor-Like Lesions of Bones</a:t>
            </a:r>
            <a:endParaRPr lang="en-US" sz="1600" u="none">
              <a:solidFill>
                <a:schemeClr val="folHlink"/>
              </a:solidFill>
            </a:endParaRPr>
          </a:p>
        </p:txBody>
      </p:sp>
      <p:sp>
        <p:nvSpPr>
          <p:cNvPr id="13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188640"/>
            <a:ext cx="7772400" cy="1143000"/>
          </a:xfrm>
        </p:spPr>
        <p:txBody>
          <a:bodyPr/>
          <a:lstStyle/>
          <a:p>
            <a:r>
              <a:rPr lang="hu-HU" sz="3200" dirty="0" smtClean="0">
                <a:solidFill>
                  <a:srgbClr val="FF9900"/>
                </a:solidFill>
              </a:rPr>
              <a:t>A sebészi kezelés lehetőségei </a:t>
            </a:r>
            <a:br>
              <a:rPr lang="hu-HU" sz="3200" dirty="0" smtClean="0">
                <a:solidFill>
                  <a:srgbClr val="FF9900"/>
                </a:solidFill>
              </a:rPr>
            </a:br>
            <a:r>
              <a:rPr lang="hu-HU" sz="3200" dirty="0" smtClean="0">
                <a:solidFill>
                  <a:srgbClr val="FF9900"/>
                </a:solidFill>
              </a:rPr>
              <a:t>áttéti </a:t>
            </a:r>
            <a:r>
              <a:rPr lang="hu-HU" sz="3200" dirty="0" err="1" smtClean="0">
                <a:solidFill>
                  <a:srgbClr val="FF9900"/>
                </a:solidFill>
              </a:rPr>
              <a:t>csonttumoroknál</a:t>
            </a:r>
            <a:endParaRPr lang="hu-HU" sz="3200" dirty="0" smtClean="0">
              <a:solidFill>
                <a:srgbClr val="FF9900"/>
              </a:solidFill>
            </a:endParaRPr>
          </a:p>
        </p:txBody>
      </p:sp>
      <p:pic>
        <p:nvPicPr>
          <p:cNvPr id="11" name="Rögzített hang">
            <a:hlinkClick r:id="" action="ppaction://media"/>
          </p:cNvPr>
          <p:cNvPicPr>
            <a:picLocks noRot="1" noChangeAspect="1"/>
          </p:cNvPicPr>
          <p:nvPr>
            <a:wavAudioFile r:embed="rId1" name="Rögzített hang"/>
          </p:nvPr>
        </p:nvPicPr>
        <p:blipFill>
          <a:blip r:embed="rId6"/>
          <a:stretch>
            <a:fillRect/>
          </a:stretch>
        </p:blipFill>
        <p:spPr>
          <a:xfrm>
            <a:off x="52358" y="65532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50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4" name="Rectangle 4"/>
          <p:cNvSpPr>
            <a:spLocks noChangeArrowheads="1"/>
          </p:cNvSpPr>
          <p:nvPr/>
        </p:nvSpPr>
        <p:spPr bwMode="auto">
          <a:xfrm>
            <a:off x="744538" y="1295400"/>
            <a:ext cx="7721600" cy="5257800"/>
          </a:xfrm>
          <a:prstGeom prst="rect">
            <a:avLst/>
          </a:prstGeom>
          <a:noFill/>
          <a:ln w="12700">
            <a:solidFill>
              <a:srgbClr val="C0C0C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61445" name="Text Box 5"/>
          <p:cNvSpPr txBox="1">
            <a:spLocks noChangeArrowheads="1"/>
          </p:cNvSpPr>
          <p:nvPr/>
        </p:nvSpPr>
        <p:spPr bwMode="auto">
          <a:xfrm>
            <a:off x="947738" y="5867400"/>
            <a:ext cx="7451725" cy="641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762000">
              <a:spcBef>
                <a:spcPct val="50000"/>
              </a:spcBef>
            </a:pPr>
            <a:r>
              <a:rPr lang="en-US" sz="1800" u="none">
                <a:solidFill>
                  <a:srgbClr val="FAFD00"/>
                </a:solidFill>
              </a:rPr>
              <a:t>Intramedullary nailing techniques (Ender, Gamma, Küntscher, Curettage, Cement+Plating, etc.)</a:t>
            </a:r>
            <a:endParaRPr lang="en-US" sz="1800" u="none"/>
          </a:p>
        </p:txBody>
      </p:sp>
      <p:pic>
        <p:nvPicPr>
          <p:cNvPr id="61446" name="Picture 6"/>
          <p:cNvPicPr>
            <a:picLocks noChangeAspect="1" noChangeArrowheads="1"/>
          </p:cNvPicPr>
          <p:nvPr/>
        </p:nvPicPr>
        <p:blipFill>
          <a:blip r:embed="rId3" cstate="print">
            <a:lum bright="24000" contrast="-6000"/>
          </a:blip>
          <a:srcRect/>
          <a:stretch>
            <a:fillRect/>
          </a:stretch>
        </p:blipFill>
        <p:spPr bwMode="auto">
          <a:xfrm>
            <a:off x="1600200" y="1600200"/>
            <a:ext cx="2870200" cy="4191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61447" name="Picture 7"/>
          <p:cNvPicPr>
            <a:picLocks noChangeAspect="1" noChangeArrowheads="1"/>
          </p:cNvPicPr>
          <p:nvPr/>
        </p:nvPicPr>
        <p:blipFill>
          <a:blip r:embed="rId4" cstate="print">
            <a:lum contrast="-6000"/>
          </a:blip>
          <a:srcRect/>
          <a:stretch>
            <a:fillRect/>
          </a:stretch>
        </p:blipFill>
        <p:spPr bwMode="auto">
          <a:xfrm>
            <a:off x="5486400" y="1524000"/>
            <a:ext cx="2286000" cy="4343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61448" name="Text Box 8"/>
          <p:cNvSpPr txBox="1">
            <a:spLocks noChangeArrowheads="1"/>
          </p:cNvSpPr>
          <p:nvPr/>
        </p:nvSpPr>
        <p:spPr bwMode="auto">
          <a:xfrm>
            <a:off x="5715000" y="6553200"/>
            <a:ext cx="3429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u="none">
                <a:solidFill>
                  <a:schemeClr val="folHlink"/>
                </a:solidFill>
              </a:rPr>
              <a:t>Tumors and Tumor-Like Lesions of Bones</a:t>
            </a:r>
            <a:endParaRPr lang="en-US" sz="1600" u="none">
              <a:solidFill>
                <a:schemeClr val="folHlink"/>
              </a:solidFill>
            </a:endParaRPr>
          </a:p>
        </p:txBody>
      </p:sp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188640"/>
            <a:ext cx="7772400" cy="1143000"/>
          </a:xfrm>
        </p:spPr>
        <p:txBody>
          <a:bodyPr/>
          <a:lstStyle/>
          <a:p>
            <a:r>
              <a:rPr lang="hu-HU" sz="3200" dirty="0" smtClean="0">
                <a:solidFill>
                  <a:srgbClr val="FF9900"/>
                </a:solidFill>
              </a:rPr>
              <a:t>A sebészi kezelés lehetőségei </a:t>
            </a:r>
            <a:br>
              <a:rPr lang="hu-HU" sz="3200" dirty="0" smtClean="0">
                <a:solidFill>
                  <a:srgbClr val="FF9900"/>
                </a:solidFill>
              </a:rPr>
            </a:br>
            <a:r>
              <a:rPr lang="hu-HU" sz="3200" dirty="0" smtClean="0">
                <a:solidFill>
                  <a:srgbClr val="FF9900"/>
                </a:solidFill>
              </a:rPr>
              <a:t>áttéti </a:t>
            </a:r>
            <a:r>
              <a:rPr lang="hu-HU" sz="3200" dirty="0" err="1" smtClean="0">
                <a:solidFill>
                  <a:srgbClr val="FF9900"/>
                </a:solidFill>
              </a:rPr>
              <a:t>csonttumoroknál</a:t>
            </a:r>
            <a:endParaRPr lang="hu-HU" sz="3200" dirty="0" smtClean="0">
              <a:solidFill>
                <a:srgbClr val="FF9900"/>
              </a:solidFill>
            </a:endParaRPr>
          </a:p>
        </p:txBody>
      </p:sp>
      <p:pic>
        <p:nvPicPr>
          <p:cNvPr id="8" name="Rögzített hang">
            <a:hlinkClick r:id="" action="ppaction://media"/>
          </p:cNvPr>
          <p:cNvPicPr>
            <a:picLocks noRot="1" noChangeAspect="1"/>
          </p:cNvPicPr>
          <p:nvPr>
            <a:wavAudioFile r:embed="rId1" name="Rögzített hang"/>
          </p:nvPr>
        </p:nvPicPr>
        <p:blipFill>
          <a:blip r:embed="rId5"/>
          <a:stretch>
            <a:fillRect/>
          </a:stretch>
        </p:blipFill>
        <p:spPr>
          <a:xfrm>
            <a:off x="214282" y="635795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73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76200"/>
            <a:ext cx="8680202" cy="838200"/>
          </a:xfrm>
          <a:noFill/>
        </p:spPr>
        <p:txBody>
          <a:bodyPr lIns="90488" tIns="44450" rIns="90488" bIns="44450"/>
          <a:lstStyle/>
          <a:p>
            <a:pPr algn="l"/>
            <a:r>
              <a:rPr lang="en-US" sz="2400" u="sng" dirty="0" smtClean="0">
                <a:solidFill>
                  <a:srgbClr val="FF9900"/>
                </a:solidFill>
              </a:rPr>
              <a:t>Survival according to the primary site of metastatic bone lesion</a:t>
            </a:r>
            <a:endParaRPr lang="en-US" sz="2400" b="1" u="sng" dirty="0" smtClean="0">
              <a:solidFill>
                <a:srgbClr val="FC0128"/>
              </a:solidFill>
            </a:endParaRPr>
          </a:p>
        </p:txBody>
      </p:sp>
      <p:graphicFrame>
        <p:nvGraphicFramePr>
          <p:cNvPr id="5122" name="Object 4"/>
          <p:cNvGraphicFramePr>
            <a:graphicFrameLocks noChangeAspect="1"/>
          </p:cNvGraphicFramePr>
          <p:nvPr/>
        </p:nvGraphicFramePr>
        <p:xfrm>
          <a:off x="457200" y="914400"/>
          <a:ext cx="8305800" cy="4829175"/>
        </p:xfrm>
        <a:graphic>
          <a:graphicData uri="http://schemas.openxmlformats.org/presentationml/2006/ole">
            <p:oleObj spid="_x0000_s111618" name="STATISTICA Graph" r:id="rId4" imgW="4443480" imgH="2815560" progId="">
              <p:embed/>
            </p:oleObj>
          </a:graphicData>
        </a:graphic>
      </p:graphicFrame>
      <p:sp>
        <p:nvSpPr>
          <p:cNvPr id="5125" name="Text Box 5"/>
          <p:cNvSpPr txBox="1">
            <a:spLocks noChangeArrowheads="1"/>
          </p:cNvSpPr>
          <p:nvPr/>
        </p:nvSpPr>
        <p:spPr bwMode="auto">
          <a:xfrm>
            <a:off x="541338" y="5867400"/>
            <a:ext cx="8128000" cy="83099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762000">
              <a:spcBef>
                <a:spcPct val="50000"/>
              </a:spcBef>
            </a:pPr>
            <a:r>
              <a:rPr lang="en-US" sz="2400" u="none" dirty="0">
                <a:solidFill>
                  <a:srgbClr val="FAFD00"/>
                </a:solidFill>
              </a:rPr>
              <a:t>Significantly increased survival for metastatic kidney and breast cancers.</a:t>
            </a:r>
            <a:endParaRPr lang="en-US" sz="2400" u="none" dirty="0"/>
          </a:p>
        </p:txBody>
      </p:sp>
      <p:sp>
        <p:nvSpPr>
          <p:cNvPr id="5126" name="Text Box 6"/>
          <p:cNvSpPr txBox="1">
            <a:spLocks noChangeArrowheads="1"/>
          </p:cNvSpPr>
          <p:nvPr/>
        </p:nvSpPr>
        <p:spPr bwMode="auto">
          <a:xfrm>
            <a:off x="5715000" y="6553200"/>
            <a:ext cx="3429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u="none">
                <a:solidFill>
                  <a:schemeClr val="folHlink"/>
                </a:solidFill>
              </a:rPr>
              <a:t>Tumors and Tumor-Like Lesions of Bones</a:t>
            </a:r>
            <a:endParaRPr lang="en-US" sz="1600" u="none">
              <a:solidFill>
                <a:schemeClr val="folHlink"/>
              </a:solidFill>
            </a:endParaRPr>
          </a:p>
        </p:txBody>
      </p:sp>
      <p:pic>
        <p:nvPicPr>
          <p:cNvPr id="6" name="Rögzített hang">
            <a:hlinkClick r:id="" action="ppaction://media"/>
          </p:cNvPr>
          <p:cNvPicPr>
            <a:picLocks noRot="1" noChangeAspect="1"/>
          </p:cNvPicPr>
          <p:nvPr>
            <a:wavAudioFile r:embed="rId2" name="Rögzített hang"/>
          </p:nvPr>
        </p:nvPicPr>
        <p:blipFill>
          <a:blip r:embed="rId5"/>
          <a:stretch>
            <a:fillRect/>
          </a:stretch>
        </p:blipFill>
        <p:spPr>
          <a:xfrm>
            <a:off x="214282" y="635795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57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török_a_80_09_18_ch_blast_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10" y="1093809"/>
            <a:ext cx="3603625" cy="5335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7" name="Picture 3" descr="török_a_80_09_18_ch_blast_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8663" y="1111271"/>
            <a:ext cx="3933825" cy="531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8" name="Text Box 4"/>
          <p:cNvSpPr txBox="1">
            <a:spLocks noChangeArrowheads="1"/>
          </p:cNvSpPr>
          <p:nvPr/>
        </p:nvSpPr>
        <p:spPr bwMode="auto">
          <a:xfrm>
            <a:off x="1187450" y="228600"/>
            <a:ext cx="70373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2400" b="1" u="none">
                <a:solidFill>
                  <a:srgbClr val="FF9966"/>
                </a:solidFill>
                <a:latin typeface="Arial" panose="020B0604020202020204" pitchFamily="34" charset="0"/>
              </a:rPr>
              <a:t>Chondroblastoma: excochleation bone grafting</a:t>
            </a:r>
          </a:p>
        </p:txBody>
      </p:sp>
      <p:sp>
        <p:nvSpPr>
          <p:cNvPr id="315397" name="AutoShape 5"/>
          <p:cNvSpPr>
            <a:spLocks noChangeArrowheads="1"/>
          </p:cNvSpPr>
          <p:nvPr/>
        </p:nvSpPr>
        <p:spPr bwMode="auto">
          <a:xfrm rot="-3149852">
            <a:off x="1223169" y="3933031"/>
            <a:ext cx="533400" cy="134938"/>
          </a:xfrm>
          <a:prstGeom prst="rightArrow">
            <a:avLst>
              <a:gd name="adj1" fmla="val 50000"/>
              <a:gd name="adj2" fmla="val 98823"/>
            </a:avLst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hu-H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-18"/>
            </a:endParaRPr>
          </a:p>
        </p:txBody>
      </p:sp>
      <p:sp>
        <p:nvSpPr>
          <p:cNvPr id="315398" name="AutoShape 6"/>
          <p:cNvSpPr>
            <a:spLocks noChangeArrowheads="1"/>
          </p:cNvSpPr>
          <p:nvPr/>
        </p:nvSpPr>
        <p:spPr bwMode="auto">
          <a:xfrm rot="-32309469">
            <a:off x="2913063" y="2590800"/>
            <a:ext cx="473075" cy="152400"/>
          </a:xfrm>
          <a:prstGeom prst="rightArrow">
            <a:avLst>
              <a:gd name="adj1" fmla="val 50000"/>
              <a:gd name="adj2" fmla="val 77604"/>
            </a:avLst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hu-H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-18"/>
            </a:endParaRPr>
          </a:p>
        </p:txBody>
      </p:sp>
      <p:sp>
        <p:nvSpPr>
          <p:cNvPr id="315399" name="AutoShape 7"/>
          <p:cNvSpPr>
            <a:spLocks noChangeArrowheads="1"/>
          </p:cNvSpPr>
          <p:nvPr/>
        </p:nvSpPr>
        <p:spPr bwMode="auto">
          <a:xfrm rot="-11373608">
            <a:off x="2979738" y="3581400"/>
            <a:ext cx="474662" cy="152400"/>
          </a:xfrm>
          <a:prstGeom prst="rightArrow">
            <a:avLst>
              <a:gd name="adj1" fmla="val 50000"/>
              <a:gd name="adj2" fmla="val 77865"/>
            </a:avLst>
          </a:prstGeom>
          <a:solidFill>
            <a:schemeClr val="bg1"/>
          </a:solidFill>
          <a:ln w="9525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hu-H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-18"/>
            </a:endParaRPr>
          </a:p>
        </p:txBody>
      </p:sp>
      <p:pic>
        <p:nvPicPr>
          <p:cNvPr id="8" name="Rögzített hang">
            <a:hlinkClick r:id="" action="ppaction://media"/>
          </p:cNvPr>
          <p:cNvPicPr>
            <a:picLocks noRot="1" noChangeAspect="1"/>
          </p:cNvPicPr>
          <p:nvPr>
            <a:wavAudioFile r:embed="rId1" name="Rögzített hang"/>
          </p:nvPr>
        </p:nvPicPr>
        <p:blipFill>
          <a:blip r:embed="rId5"/>
          <a:stretch>
            <a:fillRect/>
          </a:stretch>
        </p:blipFill>
        <p:spPr>
          <a:xfrm>
            <a:off x="214282" y="6357958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64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77863" y="2286000"/>
            <a:ext cx="7788275" cy="1143000"/>
          </a:xfrm>
        </p:spPr>
        <p:txBody>
          <a:bodyPr/>
          <a:lstStyle/>
          <a:p>
            <a:pPr algn="l">
              <a:lnSpc>
                <a:spcPct val="90000"/>
              </a:lnSpc>
            </a:pPr>
            <a:r>
              <a:rPr lang="hu-HU" sz="2400" b="1" smtClean="0">
                <a:solidFill>
                  <a:srgbClr val="FFFF00"/>
                </a:solidFill>
              </a:rPr>
              <a:t>                                    </a:t>
            </a:r>
            <a:endParaRPr lang="hu-HU" smtClean="0">
              <a:solidFill>
                <a:schemeClr val="tx1"/>
              </a:solidFill>
              <a:latin typeface="Times New Roman CE"/>
            </a:endParaRPr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11560" y="476672"/>
            <a:ext cx="7992888" cy="5472335"/>
          </a:xfrm>
        </p:spPr>
        <p:txBody>
          <a:bodyPr/>
          <a:lstStyle/>
          <a:p>
            <a:r>
              <a:rPr lang="hu-HU" dirty="0" smtClean="0">
                <a:solidFill>
                  <a:srgbClr val="FF9900"/>
                </a:solidFill>
              </a:rPr>
              <a:t>Áttéti </a:t>
            </a:r>
            <a:r>
              <a:rPr lang="hu-HU" dirty="0" err="1" smtClean="0">
                <a:solidFill>
                  <a:srgbClr val="FF9900"/>
                </a:solidFill>
              </a:rPr>
              <a:t>csonttumorok</a:t>
            </a:r>
            <a:r>
              <a:rPr lang="hu-HU" dirty="0" smtClean="0">
                <a:solidFill>
                  <a:srgbClr val="FF9900"/>
                </a:solidFill>
              </a:rPr>
              <a:t> kezelése - Összefoglalás</a:t>
            </a:r>
          </a:p>
          <a:p>
            <a:endParaRPr lang="hu-HU" sz="1200" dirty="0" smtClean="0">
              <a:solidFill>
                <a:srgbClr val="FFFF00"/>
              </a:solidFill>
            </a:endParaRPr>
          </a:p>
          <a:p>
            <a:endParaRPr lang="hu-HU" sz="1200" dirty="0" smtClean="0">
              <a:solidFill>
                <a:srgbClr val="FFFF00"/>
              </a:solidFill>
            </a:endParaRPr>
          </a:p>
          <a:p>
            <a:pPr algn="l">
              <a:buFontTx/>
              <a:buChar char="•"/>
            </a:pPr>
            <a:r>
              <a:rPr lang="hu-HU" sz="2800" dirty="0" smtClean="0">
                <a:solidFill>
                  <a:srgbClr val="FFFF00"/>
                </a:solidFill>
              </a:rPr>
              <a:t> </a:t>
            </a:r>
            <a:r>
              <a:rPr lang="hu-HU" sz="2400" dirty="0" smtClean="0">
                <a:solidFill>
                  <a:srgbClr val="FFFF00"/>
                </a:solidFill>
              </a:rPr>
              <a:t>Hatásos </a:t>
            </a:r>
            <a:r>
              <a:rPr lang="hu-HU" sz="2400" dirty="0" err="1" smtClean="0">
                <a:solidFill>
                  <a:srgbClr val="FFFF00"/>
                </a:solidFill>
              </a:rPr>
              <a:t>chemotherápia</a:t>
            </a:r>
            <a:r>
              <a:rPr lang="hu-HU" sz="2400" dirty="0" smtClean="0">
                <a:solidFill>
                  <a:srgbClr val="FFFF00"/>
                </a:solidFill>
              </a:rPr>
              <a:t>, radioterápia, </a:t>
            </a:r>
            <a:r>
              <a:rPr lang="hu-HU" sz="2400" dirty="0" err="1" smtClean="0">
                <a:solidFill>
                  <a:srgbClr val="FFFF00"/>
                </a:solidFill>
              </a:rPr>
              <a:t>adjuvans</a:t>
            </a:r>
            <a:r>
              <a:rPr lang="hu-HU" sz="2400" dirty="0" smtClean="0">
                <a:solidFill>
                  <a:srgbClr val="FFFF00"/>
                </a:solidFill>
              </a:rPr>
              <a:t> kezelés birtokában </a:t>
            </a:r>
            <a:r>
              <a:rPr lang="hu-HU" sz="2400" dirty="0" err="1" smtClean="0">
                <a:solidFill>
                  <a:srgbClr val="FFFF00"/>
                </a:solidFill>
              </a:rPr>
              <a:t>csontmetastasisoknál</a:t>
            </a:r>
            <a:r>
              <a:rPr lang="hu-HU" sz="2400" dirty="0" smtClean="0">
                <a:solidFill>
                  <a:srgbClr val="FFFF00"/>
                </a:solidFill>
              </a:rPr>
              <a:t> is aktívabb sebészi beavatkozásra van lehetőség.</a:t>
            </a:r>
          </a:p>
          <a:p>
            <a:pPr algn="l">
              <a:buFontTx/>
              <a:buChar char="•"/>
            </a:pPr>
            <a:endParaRPr lang="hu-HU" sz="700" dirty="0" smtClean="0">
              <a:solidFill>
                <a:srgbClr val="FFFF00"/>
              </a:solidFill>
            </a:endParaRPr>
          </a:p>
          <a:p>
            <a:pPr algn="l">
              <a:buFontTx/>
              <a:buChar char="•"/>
            </a:pPr>
            <a:r>
              <a:rPr lang="hu-HU" sz="2400" dirty="0" smtClean="0">
                <a:solidFill>
                  <a:srgbClr val="FFFF00"/>
                </a:solidFill>
              </a:rPr>
              <a:t> Csontáttéteknél törekedni kell a „</a:t>
            </a:r>
            <a:r>
              <a:rPr lang="hu-HU" sz="2400" u="sng" dirty="0" err="1" smtClean="0">
                <a:solidFill>
                  <a:srgbClr val="FFFF00"/>
                </a:solidFill>
              </a:rPr>
              <a:t>kuratív</a:t>
            </a:r>
            <a:r>
              <a:rPr lang="hu-HU" sz="2400" u="sng" dirty="0" smtClean="0">
                <a:solidFill>
                  <a:srgbClr val="FFFF00"/>
                </a:solidFill>
              </a:rPr>
              <a:t>” sebészi beavatkozásra</a:t>
            </a:r>
            <a:r>
              <a:rPr lang="hu-HU" sz="2400" dirty="0" smtClean="0">
                <a:solidFill>
                  <a:srgbClr val="FFFF00"/>
                </a:solidFill>
              </a:rPr>
              <a:t>, ha</a:t>
            </a:r>
          </a:p>
          <a:p>
            <a:pPr algn="l"/>
            <a:r>
              <a:rPr lang="hu-HU" sz="2400" dirty="0" smtClean="0">
                <a:solidFill>
                  <a:srgbClr val="FFFF00"/>
                </a:solidFill>
              </a:rPr>
              <a:t>- a </a:t>
            </a:r>
            <a:r>
              <a:rPr lang="hu-HU" sz="2400" dirty="0" err="1" smtClean="0">
                <a:solidFill>
                  <a:srgbClr val="FFFF00"/>
                </a:solidFill>
              </a:rPr>
              <a:t>metastasis</a:t>
            </a:r>
            <a:r>
              <a:rPr lang="hu-HU" sz="2400" dirty="0" smtClean="0">
                <a:solidFill>
                  <a:srgbClr val="FFFF00"/>
                </a:solidFill>
              </a:rPr>
              <a:t> hosszú csöves csontot érint</a:t>
            </a:r>
          </a:p>
          <a:p>
            <a:pPr algn="l"/>
            <a:r>
              <a:rPr lang="hu-HU" sz="2400" dirty="0" smtClean="0">
                <a:solidFill>
                  <a:srgbClr val="FFFF00"/>
                </a:solidFill>
              </a:rPr>
              <a:t>- </a:t>
            </a:r>
            <a:r>
              <a:rPr lang="hu-HU" sz="2400" dirty="0" err="1" smtClean="0">
                <a:solidFill>
                  <a:srgbClr val="FFFF00"/>
                </a:solidFill>
              </a:rPr>
              <a:t>solitaer</a:t>
            </a:r>
            <a:endParaRPr lang="hu-HU" sz="2400" dirty="0" smtClean="0">
              <a:solidFill>
                <a:srgbClr val="FFFF00"/>
              </a:solidFill>
            </a:endParaRPr>
          </a:p>
          <a:p>
            <a:pPr algn="l"/>
            <a:r>
              <a:rPr lang="hu-HU" sz="2400" dirty="0" smtClean="0">
                <a:solidFill>
                  <a:srgbClr val="FFFF00"/>
                </a:solidFill>
              </a:rPr>
              <a:t>- </a:t>
            </a:r>
            <a:r>
              <a:rPr lang="hu-HU" sz="2400" dirty="0" err="1" smtClean="0">
                <a:solidFill>
                  <a:srgbClr val="FFFF00"/>
                </a:solidFill>
              </a:rPr>
              <a:t>metachron</a:t>
            </a:r>
            <a:r>
              <a:rPr lang="hu-HU" sz="2400" dirty="0" smtClean="0">
                <a:solidFill>
                  <a:srgbClr val="FFFF00"/>
                </a:solidFill>
              </a:rPr>
              <a:t> megjelenésű (intervallum /</a:t>
            </a:r>
            <a:r>
              <a:rPr lang="hu-HU" sz="2400" dirty="0" err="1" smtClean="0">
                <a:solidFill>
                  <a:srgbClr val="FFFF00"/>
                </a:solidFill>
              </a:rPr>
              <a:t>tu-met</a:t>
            </a:r>
            <a:r>
              <a:rPr lang="hu-HU" sz="2400" dirty="0" smtClean="0">
                <a:solidFill>
                  <a:srgbClr val="FFFF00"/>
                </a:solidFill>
              </a:rPr>
              <a:t>: 2 év) </a:t>
            </a:r>
          </a:p>
          <a:p>
            <a:pPr algn="l"/>
            <a:r>
              <a:rPr lang="hu-HU" sz="2400" dirty="0" smtClean="0">
                <a:solidFill>
                  <a:srgbClr val="FFFF00"/>
                </a:solidFill>
              </a:rPr>
              <a:t>- megvannak a </a:t>
            </a:r>
            <a:r>
              <a:rPr lang="hu-HU" sz="2400" dirty="0" err="1" smtClean="0">
                <a:solidFill>
                  <a:srgbClr val="FFFF00"/>
                </a:solidFill>
              </a:rPr>
              <a:t>radikalitás</a:t>
            </a:r>
            <a:r>
              <a:rPr lang="hu-HU" sz="2400" dirty="0" smtClean="0">
                <a:solidFill>
                  <a:srgbClr val="FFFF00"/>
                </a:solidFill>
              </a:rPr>
              <a:t> feltételei</a:t>
            </a:r>
            <a:endParaRPr lang="hu-HU" sz="2400" b="1" dirty="0" smtClean="0">
              <a:solidFill>
                <a:srgbClr val="FFFF00"/>
              </a:solidFill>
            </a:endParaRPr>
          </a:p>
        </p:txBody>
      </p:sp>
      <p:pic>
        <p:nvPicPr>
          <p:cNvPr id="4" name="Rögzített hang">
            <a:hlinkClick r:id="" action="ppaction://media"/>
          </p:cNvPr>
          <p:cNvPicPr>
            <a:picLocks noRot="1" noChangeAspect="1"/>
          </p:cNvPicPr>
          <p:nvPr>
            <a:wavAudioFile r:embed="rId1" name="Rögzített hang"/>
          </p:nvPr>
        </p:nvPicPr>
        <p:blipFill>
          <a:blip r:embed="rId3"/>
          <a:stretch>
            <a:fillRect/>
          </a:stretch>
        </p:blipFill>
        <p:spPr>
          <a:xfrm>
            <a:off x="214282" y="6357958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18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Text Box 2"/>
          <p:cNvSpPr txBox="1">
            <a:spLocks noChangeArrowheads="1"/>
          </p:cNvSpPr>
          <p:nvPr/>
        </p:nvSpPr>
        <p:spPr bwMode="auto">
          <a:xfrm>
            <a:off x="250825" y="928670"/>
            <a:ext cx="8642350" cy="5410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60000"/>
              </a:lnSpc>
              <a:spcBef>
                <a:spcPct val="50000"/>
              </a:spcBef>
              <a:buFontTx/>
              <a:buNone/>
            </a:pPr>
            <a:r>
              <a:rPr lang="en-GB" altLang="hu-HU" sz="2400" u="none" dirty="0">
                <a:solidFill>
                  <a:srgbClr val="FFFF99"/>
                </a:solidFill>
              </a:rPr>
              <a:t>- </a:t>
            </a:r>
            <a:r>
              <a:rPr lang="hu-HU" altLang="hu-HU" sz="2400" u="none" dirty="0">
                <a:solidFill>
                  <a:srgbClr val="FFFF99"/>
                </a:solidFill>
              </a:rPr>
              <a:t>a </a:t>
            </a:r>
            <a:r>
              <a:rPr lang="hu-HU" altLang="hu-HU" sz="2400" b="1" u="none" dirty="0">
                <a:solidFill>
                  <a:srgbClr val="FFFF99"/>
                </a:solidFill>
              </a:rPr>
              <a:t>primer </a:t>
            </a:r>
            <a:r>
              <a:rPr lang="hu-HU" altLang="hu-HU" sz="2400" b="1" u="none" dirty="0" err="1">
                <a:solidFill>
                  <a:srgbClr val="FFFF99"/>
                </a:solidFill>
              </a:rPr>
              <a:t>csonttumorok</a:t>
            </a:r>
            <a:r>
              <a:rPr lang="hu-HU" altLang="hu-HU" sz="2400" b="1" u="none" dirty="0">
                <a:solidFill>
                  <a:srgbClr val="FFFF99"/>
                </a:solidFill>
              </a:rPr>
              <a:t> </a:t>
            </a:r>
            <a:r>
              <a:rPr lang="hu-HU" altLang="hu-HU" sz="2400" u="none" dirty="0">
                <a:solidFill>
                  <a:srgbClr val="FFFF99"/>
                </a:solidFill>
              </a:rPr>
              <a:t>relatíve ritkák </a:t>
            </a:r>
            <a:endParaRPr lang="en-GB" altLang="hu-HU" sz="2400" u="none" dirty="0">
              <a:solidFill>
                <a:srgbClr val="FFFF99"/>
              </a:solidFill>
            </a:endParaRPr>
          </a:p>
          <a:p>
            <a:pPr>
              <a:lnSpc>
                <a:spcPct val="160000"/>
              </a:lnSpc>
              <a:spcBef>
                <a:spcPct val="0"/>
              </a:spcBef>
              <a:buFontTx/>
              <a:buNone/>
            </a:pPr>
            <a:r>
              <a:rPr lang="en-GB" altLang="hu-HU" sz="2400" u="none" dirty="0">
                <a:solidFill>
                  <a:srgbClr val="FFFF99"/>
                </a:solidFill>
              </a:rPr>
              <a:t>- </a:t>
            </a:r>
            <a:r>
              <a:rPr lang="hu-HU" altLang="hu-HU" sz="2400" u="none" dirty="0">
                <a:solidFill>
                  <a:srgbClr val="FFFF99"/>
                </a:solidFill>
              </a:rPr>
              <a:t>leggyakrabban gyermek és fiatal felnőtt korban </a:t>
            </a:r>
            <a:r>
              <a:rPr lang="hu-HU" altLang="hu-HU" sz="2400" u="none" dirty="0" smtClean="0">
                <a:solidFill>
                  <a:srgbClr val="FFFF99"/>
                </a:solidFill>
              </a:rPr>
              <a:t>fordulnak elő</a:t>
            </a:r>
            <a:endParaRPr lang="en-GB" altLang="hu-HU" sz="2400" u="none" dirty="0">
              <a:solidFill>
                <a:srgbClr val="FFFF99"/>
              </a:solidFill>
            </a:endParaRPr>
          </a:p>
          <a:p>
            <a:pPr>
              <a:lnSpc>
                <a:spcPct val="160000"/>
              </a:lnSpc>
              <a:spcBef>
                <a:spcPct val="0"/>
              </a:spcBef>
              <a:buFontTx/>
              <a:buChar char="-"/>
            </a:pPr>
            <a:r>
              <a:rPr lang="hu-HU" altLang="hu-HU" sz="2400" u="none" dirty="0" smtClean="0">
                <a:solidFill>
                  <a:srgbClr val="FFFF99"/>
                </a:solidFill>
              </a:rPr>
              <a:t> némely </a:t>
            </a:r>
            <a:r>
              <a:rPr lang="hu-HU" altLang="hu-HU" sz="2400" u="none" dirty="0">
                <a:solidFill>
                  <a:srgbClr val="FFFF99"/>
                </a:solidFill>
              </a:rPr>
              <a:t>közülük kifejezetten </a:t>
            </a:r>
            <a:r>
              <a:rPr lang="hu-HU" altLang="hu-HU" sz="2400" u="none" dirty="0" err="1" smtClean="0">
                <a:solidFill>
                  <a:srgbClr val="FFFF99"/>
                </a:solidFill>
              </a:rPr>
              <a:t>malignus</a:t>
            </a:r>
            <a:endParaRPr lang="hu-HU" altLang="hu-HU" sz="2400" u="none" dirty="0" smtClean="0">
              <a:solidFill>
                <a:srgbClr val="FFFF99"/>
              </a:solidFill>
            </a:endParaRPr>
          </a:p>
          <a:p>
            <a:pPr>
              <a:lnSpc>
                <a:spcPct val="160000"/>
              </a:lnSpc>
              <a:spcBef>
                <a:spcPct val="0"/>
              </a:spcBef>
              <a:buFontTx/>
              <a:buChar char="-"/>
            </a:pPr>
            <a:r>
              <a:rPr lang="hu-HU" altLang="hu-HU" sz="2400" u="none" dirty="0" smtClean="0">
                <a:solidFill>
                  <a:srgbClr val="FFFF99"/>
                </a:solidFill>
              </a:rPr>
              <a:t> idősebb korban inkább </a:t>
            </a:r>
            <a:r>
              <a:rPr lang="hu-HU" altLang="hu-HU" sz="2400" b="1" u="none" dirty="0" err="1" smtClean="0">
                <a:solidFill>
                  <a:srgbClr val="FFFF99"/>
                </a:solidFill>
              </a:rPr>
              <a:t>secundaer</a:t>
            </a:r>
            <a:r>
              <a:rPr lang="hu-HU" altLang="hu-HU" sz="2400" b="1" u="none" dirty="0" smtClean="0">
                <a:solidFill>
                  <a:srgbClr val="FFFF99"/>
                </a:solidFill>
              </a:rPr>
              <a:t> </a:t>
            </a:r>
            <a:r>
              <a:rPr lang="hu-HU" altLang="hu-HU" sz="2400" b="1" u="none" dirty="0" err="1" smtClean="0">
                <a:solidFill>
                  <a:srgbClr val="FFFF99"/>
                </a:solidFill>
              </a:rPr>
              <a:t>csonttumorok</a:t>
            </a:r>
            <a:r>
              <a:rPr lang="hu-HU" altLang="hu-HU" sz="2400" u="none" dirty="0" smtClean="0">
                <a:solidFill>
                  <a:srgbClr val="FFFF99"/>
                </a:solidFill>
              </a:rPr>
              <a:t>, ill. 	</a:t>
            </a:r>
            <a:r>
              <a:rPr lang="hu-HU" altLang="hu-HU" sz="2400" u="none" dirty="0" err="1" smtClean="0">
                <a:solidFill>
                  <a:srgbClr val="FFFF99"/>
                </a:solidFill>
              </a:rPr>
              <a:t>chondrosarcomák</a:t>
            </a:r>
            <a:r>
              <a:rPr lang="hu-HU" altLang="hu-HU" sz="2400" u="none" dirty="0" smtClean="0">
                <a:solidFill>
                  <a:srgbClr val="FFFF99"/>
                </a:solidFill>
              </a:rPr>
              <a:t> fordulnak elő</a:t>
            </a:r>
            <a:endParaRPr lang="en-GB" altLang="hu-HU" sz="2400" u="none" dirty="0">
              <a:solidFill>
                <a:srgbClr val="FFFF99"/>
              </a:solidFill>
            </a:endParaRPr>
          </a:p>
          <a:p>
            <a:pPr>
              <a:lnSpc>
                <a:spcPct val="160000"/>
              </a:lnSpc>
              <a:spcBef>
                <a:spcPct val="0"/>
              </a:spcBef>
              <a:buFontTx/>
              <a:buNone/>
            </a:pPr>
            <a:r>
              <a:rPr lang="en-GB" altLang="hu-HU" sz="2400" u="none" dirty="0">
                <a:solidFill>
                  <a:srgbClr val="FFFF99"/>
                </a:solidFill>
              </a:rPr>
              <a:t>- </a:t>
            </a:r>
            <a:r>
              <a:rPr lang="hu-HU" altLang="hu-HU" sz="2400" u="none" dirty="0">
                <a:solidFill>
                  <a:srgbClr val="FFFF99"/>
                </a:solidFill>
              </a:rPr>
              <a:t>tartós, erős, mély „csont”fájdalom, főleg éjszaka</a:t>
            </a:r>
            <a:r>
              <a:rPr lang="en-GB" altLang="hu-HU" sz="2400" u="none" dirty="0">
                <a:solidFill>
                  <a:srgbClr val="FFFF99"/>
                </a:solidFill>
              </a:rPr>
              <a:t>!</a:t>
            </a:r>
          </a:p>
          <a:p>
            <a:pPr>
              <a:lnSpc>
                <a:spcPct val="160000"/>
              </a:lnSpc>
              <a:spcBef>
                <a:spcPct val="0"/>
              </a:spcBef>
              <a:buFontTx/>
              <a:buNone/>
            </a:pPr>
            <a:r>
              <a:rPr lang="en-GB" altLang="hu-HU" sz="2400" u="none" dirty="0">
                <a:solidFill>
                  <a:srgbClr val="FFFF99"/>
                </a:solidFill>
              </a:rPr>
              <a:t> - </a:t>
            </a:r>
            <a:r>
              <a:rPr lang="hu-HU" altLang="hu-HU" sz="2400" b="1" i="1" dirty="0" smtClean="0">
                <a:solidFill>
                  <a:srgbClr val="FFFF99"/>
                </a:solidFill>
              </a:rPr>
              <a:t>2 </a:t>
            </a:r>
            <a:r>
              <a:rPr lang="hu-HU" altLang="hu-HU" sz="2400" b="1" i="1" dirty="0" err="1" smtClean="0">
                <a:solidFill>
                  <a:srgbClr val="FFFF99"/>
                </a:solidFill>
              </a:rPr>
              <a:t>ir</a:t>
            </a:r>
            <a:r>
              <a:rPr lang="hu-HU" altLang="hu-HU" sz="2400" b="1" i="1" dirty="0" smtClean="0">
                <a:solidFill>
                  <a:srgbClr val="FFFF99"/>
                </a:solidFill>
              </a:rPr>
              <a:t>. </a:t>
            </a:r>
            <a:r>
              <a:rPr lang="hu-HU" altLang="hu-HU" sz="2400" b="1" i="1" dirty="0">
                <a:solidFill>
                  <a:srgbClr val="FFFF99"/>
                </a:solidFill>
              </a:rPr>
              <a:t>normál </a:t>
            </a:r>
            <a:r>
              <a:rPr lang="hu-HU" altLang="hu-HU" sz="2400" b="1" i="1" dirty="0" err="1">
                <a:solidFill>
                  <a:srgbClr val="FFFF99"/>
                </a:solidFill>
              </a:rPr>
              <a:t>rtg</a:t>
            </a:r>
            <a:r>
              <a:rPr lang="hu-HU" altLang="hu-HU" sz="2400" b="1" i="1" dirty="0">
                <a:solidFill>
                  <a:srgbClr val="FFFF99"/>
                </a:solidFill>
              </a:rPr>
              <a:t> képen</a:t>
            </a:r>
            <a:r>
              <a:rPr lang="hu-HU" altLang="hu-HU" sz="2400" b="1" i="1" u="none" dirty="0">
                <a:solidFill>
                  <a:srgbClr val="FFFF99"/>
                </a:solidFill>
              </a:rPr>
              <a:t> </a:t>
            </a:r>
            <a:r>
              <a:rPr lang="hu-HU" altLang="hu-HU" sz="2400" u="none" dirty="0">
                <a:solidFill>
                  <a:srgbClr val="FFFF99"/>
                </a:solidFill>
              </a:rPr>
              <a:t>már korai stádiumban </a:t>
            </a:r>
            <a:r>
              <a:rPr lang="en-GB" altLang="hu-HU" sz="2400" u="none" dirty="0">
                <a:solidFill>
                  <a:srgbClr val="FFFF99"/>
                </a:solidFill>
              </a:rPr>
              <a:t>d</a:t>
            </a:r>
            <a:r>
              <a:rPr lang="hu-HU" altLang="hu-HU" sz="2400" u="none" dirty="0" err="1">
                <a:solidFill>
                  <a:srgbClr val="FFFF99"/>
                </a:solidFill>
              </a:rPr>
              <a:t>iagnosztizálni</a:t>
            </a:r>
            <a:r>
              <a:rPr lang="hu-HU" altLang="hu-HU" sz="2400" u="none" dirty="0">
                <a:solidFill>
                  <a:srgbClr val="FFFF99"/>
                </a:solidFill>
              </a:rPr>
              <a:t> lehet</a:t>
            </a:r>
            <a:endParaRPr lang="en-GB" altLang="hu-HU" sz="2400" u="none" dirty="0">
              <a:solidFill>
                <a:srgbClr val="FFFF99"/>
              </a:solidFill>
            </a:endParaRPr>
          </a:p>
          <a:p>
            <a:pPr>
              <a:lnSpc>
                <a:spcPct val="160000"/>
              </a:lnSpc>
              <a:spcBef>
                <a:spcPct val="0"/>
              </a:spcBef>
              <a:buFontTx/>
              <a:buNone/>
            </a:pPr>
            <a:r>
              <a:rPr lang="en-GB" altLang="hu-HU" sz="2400" u="none" dirty="0">
                <a:solidFill>
                  <a:srgbClr val="FFFF99"/>
                </a:solidFill>
              </a:rPr>
              <a:t>- </a:t>
            </a:r>
            <a:r>
              <a:rPr lang="hu-HU" altLang="hu-HU" sz="2400" u="none" dirty="0">
                <a:solidFill>
                  <a:srgbClr val="FFFF99"/>
                </a:solidFill>
              </a:rPr>
              <a:t>korai d</a:t>
            </a:r>
            <a:r>
              <a:rPr lang="en-GB" altLang="hu-HU" sz="2400" u="none" dirty="0" err="1">
                <a:solidFill>
                  <a:srgbClr val="FFFF99"/>
                </a:solidFill>
              </a:rPr>
              <a:t>iagn</a:t>
            </a:r>
            <a:r>
              <a:rPr lang="hu-HU" altLang="hu-HU" sz="2400" u="none" dirty="0" err="1">
                <a:solidFill>
                  <a:srgbClr val="FFFF99"/>
                </a:solidFill>
              </a:rPr>
              <a:t>ózis</a:t>
            </a:r>
            <a:r>
              <a:rPr lang="en-GB" altLang="hu-HU" sz="2400" u="none" dirty="0">
                <a:solidFill>
                  <a:srgbClr val="FFFF99"/>
                </a:solidFill>
              </a:rPr>
              <a:t> &gt;&gt; </a:t>
            </a:r>
            <a:r>
              <a:rPr lang="hu-HU" altLang="hu-HU" sz="2400" u="none" dirty="0">
                <a:solidFill>
                  <a:srgbClr val="FFFF99"/>
                </a:solidFill>
              </a:rPr>
              <a:t>korai kezelés</a:t>
            </a:r>
            <a:r>
              <a:rPr lang="en-GB" altLang="hu-HU" sz="2400" u="none" dirty="0">
                <a:solidFill>
                  <a:srgbClr val="FFFF99"/>
                </a:solidFill>
              </a:rPr>
              <a:t> &gt;&gt; </a:t>
            </a:r>
            <a:r>
              <a:rPr lang="hu-HU" altLang="hu-HU" sz="2400" u="none" dirty="0">
                <a:solidFill>
                  <a:srgbClr val="FFFF99"/>
                </a:solidFill>
              </a:rPr>
              <a:t>nagyobb esély a gyógyulásra</a:t>
            </a:r>
            <a:endParaRPr lang="en-GB" altLang="hu-HU" sz="2400" u="none" dirty="0">
              <a:solidFill>
                <a:srgbClr val="FFFF99"/>
              </a:solidFill>
            </a:endParaRPr>
          </a:p>
          <a:p>
            <a:pPr>
              <a:lnSpc>
                <a:spcPct val="160000"/>
              </a:lnSpc>
              <a:spcBef>
                <a:spcPct val="0"/>
              </a:spcBef>
              <a:buFontTx/>
              <a:buNone/>
            </a:pPr>
            <a:r>
              <a:rPr lang="en-GB" altLang="hu-HU" sz="2400" u="none" dirty="0">
                <a:solidFill>
                  <a:srgbClr val="FFFF99"/>
                </a:solidFill>
              </a:rPr>
              <a:t>  </a:t>
            </a:r>
            <a:r>
              <a:rPr lang="hu-HU" altLang="hu-HU" sz="2400" u="none" dirty="0">
                <a:solidFill>
                  <a:srgbClr val="FFFF99"/>
                </a:solidFill>
              </a:rPr>
              <a:t>Korai diagnózis </a:t>
            </a:r>
            <a:r>
              <a:rPr lang="en-GB" altLang="hu-HU" sz="2400" u="none" dirty="0">
                <a:solidFill>
                  <a:srgbClr val="FFFF99"/>
                </a:solidFill>
              </a:rPr>
              <a:t>&gt;&gt; </a:t>
            </a:r>
            <a:r>
              <a:rPr lang="hu-HU" altLang="hu-HU" sz="2400" u="none" dirty="0">
                <a:solidFill>
                  <a:srgbClr val="FFFF99"/>
                </a:solidFill>
              </a:rPr>
              <a:t>nagyobb esély a végtagmegtartó műtétre </a:t>
            </a:r>
            <a:r>
              <a:rPr lang="en-GB" altLang="hu-HU" sz="2400" u="none" dirty="0">
                <a:solidFill>
                  <a:srgbClr val="FFFF99"/>
                </a:solidFill>
              </a:rPr>
              <a:t>!!!</a:t>
            </a:r>
          </a:p>
        </p:txBody>
      </p:sp>
      <p:sp>
        <p:nvSpPr>
          <p:cNvPr id="86019" name="Text Box 4"/>
          <p:cNvSpPr txBox="1">
            <a:spLocks noChangeArrowheads="1"/>
          </p:cNvSpPr>
          <p:nvPr/>
        </p:nvSpPr>
        <p:spPr bwMode="auto">
          <a:xfrm>
            <a:off x="5715000" y="6553200"/>
            <a:ext cx="3429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hu-HU" sz="1400" u="none">
                <a:solidFill>
                  <a:schemeClr val="folHlink"/>
                </a:solidFill>
              </a:rPr>
              <a:t>Tumors and Tumor-Like Lesions of Bones</a:t>
            </a:r>
            <a:endParaRPr lang="en-US" altLang="hu-HU" sz="1600" u="none">
              <a:solidFill>
                <a:schemeClr val="folHlink"/>
              </a:solidFill>
            </a:endParaRPr>
          </a:p>
        </p:txBody>
      </p:sp>
      <p:sp>
        <p:nvSpPr>
          <p:cNvPr id="86020" name="Text Box 5"/>
          <p:cNvSpPr txBox="1">
            <a:spLocks noChangeArrowheads="1"/>
          </p:cNvSpPr>
          <p:nvPr/>
        </p:nvSpPr>
        <p:spPr bwMode="auto">
          <a:xfrm>
            <a:off x="323528" y="142852"/>
            <a:ext cx="842493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  <a:buNone/>
            </a:pPr>
            <a:r>
              <a:rPr lang="hu-HU" u="none" dirty="0" smtClean="0">
                <a:solidFill>
                  <a:srgbClr val="FF9900"/>
                </a:solidFill>
              </a:rPr>
              <a:t>Összefoglalás I.</a:t>
            </a:r>
            <a:endParaRPr lang="en-US" altLang="hu-HU" b="1" u="none" dirty="0">
              <a:solidFill>
                <a:srgbClr val="FF7C80"/>
              </a:solidFill>
            </a:endParaRPr>
          </a:p>
        </p:txBody>
      </p:sp>
      <p:pic>
        <p:nvPicPr>
          <p:cNvPr id="5" name="Rögzített hang">
            <a:hlinkClick r:id="" action="ppaction://media"/>
          </p:cNvPr>
          <p:cNvPicPr>
            <a:picLocks noRot="1" noChangeAspect="1"/>
          </p:cNvPicPr>
          <p:nvPr>
            <a:wavAudioFile r:embed="rId1" name="Rögzített hang"/>
          </p:nvPr>
        </p:nvPicPr>
        <p:blipFill>
          <a:blip r:embed="rId3"/>
          <a:stretch>
            <a:fillRect/>
          </a:stretch>
        </p:blipFill>
        <p:spPr>
          <a:xfrm>
            <a:off x="214282" y="6357958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07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Text Box 2"/>
          <p:cNvSpPr txBox="1">
            <a:spLocks noChangeArrowheads="1"/>
          </p:cNvSpPr>
          <p:nvPr/>
        </p:nvSpPr>
        <p:spPr bwMode="auto">
          <a:xfrm>
            <a:off x="428596" y="857232"/>
            <a:ext cx="8281987" cy="5573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30000"/>
              </a:lnSpc>
              <a:spcBef>
                <a:spcPct val="50000"/>
              </a:spcBef>
              <a:buFontTx/>
              <a:buNone/>
            </a:pPr>
            <a:r>
              <a:rPr lang="hu-HU" altLang="hu-HU" sz="2400" u="none" dirty="0">
                <a:solidFill>
                  <a:srgbClr val="FFFF99"/>
                </a:solidFill>
              </a:rPr>
              <a:t>Az 5 éves túlélés esélyei korán diagnosztizált és megfelelő kezelésben részesített primer </a:t>
            </a:r>
            <a:r>
              <a:rPr lang="hu-HU" altLang="hu-HU" sz="2400" u="none" dirty="0" err="1">
                <a:solidFill>
                  <a:srgbClr val="FFFF99"/>
                </a:solidFill>
              </a:rPr>
              <a:t>malignus</a:t>
            </a:r>
            <a:r>
              <a:rPr lang="hu-HU" altLang="hu-HU" sz="2400" u="none" dirty="0">
                <a:solidFill>
                  <a:srgbClr val="FFFF99"/>
                </a:solidFill>
              </a:rPr>
              <a:t> </a:t>
            </a:r>
            <a:r>
              <a:rPr lang="hu-HU" altLang="hu-HU" sz="2400" u="none" dirty="0" err="1" smtClean="0">
                <a:solidFill>
                  <a:srgbClr val="FFFF99"/>
                </a:solidFill>
              </a:rPr>
              <a:t>csonttumorok</a:t>
            </a:r>
            <a:r>
              <a:rPr lang="hu-HU" altLang="hu-HU" sz="2400" u="none" dirty="0" smtClean="0">
                <a:solidFill>
                  <a:srgbClr val="FFFF99"/>
                </a:solidFill>
              </a:rPr>
              <a:t> </a:t>
            </a:r>
            <a:r>
              <a:rPr lang="hu-HU" altLang="hu-HU" sz="2400" u="none" dirty="0">
                <a:solidFill>
                  <a:srgbClr val="FFFF99"/>
                </a:solidFill>
              </a:rPr>
              <a:t>esetén: </a:t>
            </a:r>
            <a:endParaRPr lang="en-GB" altLang="hu-HU" sz="2400" u="none" dirty="0">
              <a:solidFill>
                <a:srgbClr val="FFFF99"/>
              </a:solidFill>
            </a:endParaRPr>
          </a:p>
          <a:p>
            <a:pPr>
              <a:lnSpc>
                <a:spcPct val="130000"/>
              </a:lnSpc>
              <a:spcBef>
                <a:spcPct val="0"/>
              </a:spcBef>
              <a:buFontTx/>
              <a:buNone/>
            </a:pPr>
            <a:endParaRPr lang="en-GB" altLang="hu-HU" sz="1400" u="none" dirty="0">
              <a:solidFill>
                <a:srgbClr val="FFFF99"/>
              </a:solidFill>
            </a:endParaRPr>
          </a:p>
          <a:p>
            <a:pPr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en-GB" altLang="hu-HU" sz="2400" u="none" dirty="0">
                <a:solidFill>
                  <a:srgbClr val="FFFF99"/>
                </a:solidFill>
              </a:rPr>
              <a:t>- </a:t>
            </a:r>
            <a:r>
              <a:rPr lang="en-GB" altLang="hu-HU" sz="2400" dirty="0">
                <a:solidFill>
                  <a:srgbClr val="FFFF99"/>
                </a:solidFill>
              </a:rPr>
              <a:t>low </a:t>
            </a:r>
            <a:r>
              <a:rPr lang="en-GB" altLang="hu-HU" sz="2400" dirty="0" err="1">
                <a:solidFill>
                  <a:srgbClr val="FFFF99"/>
                </a:solidFill>
              </a:rPr>
              <a:t>garde</a:t>
            </a:r>
            <a:r>
              <a:rPr lang="en-GB" altLang="hu-HU" sz="2400" dirty="0">
                <a:solidFill>
                  <a:srgbClr val="FFFF99"/>
                </a:solidFill>
              </a:rPr>
              <a:t> </a:t>
            </a:r>
            <a:r>
              <a:rPr lang="en-GB" altLang="hu-HU" sz="2400" dirty="0" err="1">
                <a:solidFill>
                  <a:srgbClr val="FFFF99"/>
                </a:solidFill>
              </a:rPr>
              <a:t>tu</a:t>
            </a:r>
            <a:r>
              <a:rPr lang="hu-HU" altLang="hu-HU" sz="2400" dirty="0" err="1">
                <a:solidFill>
                  <a:srgbClr val="FFFF99"/>
                </a:solidFill>
              </a:rPr>
              <a:t>morok</a:t>
            </a:r>
            <a:r>
              <a:rPr lang="en-GB" altLang="hu-HU" sz="2400" dirty="0">
                <a:solidFill>
                  <a:srgbClr val="FFFF99"/>
                </a:solidFill>
              </a:rPr>
              <a:t>:</a:t>
            </a:r>
            <a:r>
              <a:rPr lang="en-GB" altLang="hu-HU" sz="2400" u="none" dirty="0">
                <a:solidFill>
                  <a:srgbClr val="FFFF99"/>
                </a:solidFill>
              </a:rPr>
              <a:t> 	 </a:t>
            </a:r>
            <a:r>
              <a:rPr lang="hu-HU" altLang="hu-HU" sz="2400" u="none" dirty="0">
                <a:solidFill>
                  <a:srgbClr val="FFFF99"/>
                </a:solidFill>
              </a:rPr>
              <a:t> </a:t>
            </a:r>
            <a:r>
              <a:rPr lang="en-GB" altLang="hu-HU" sz="2400" u="none" dirty="0" err="1">
                <a:solidFill>
                  <a:srgbClr val="00CCFF"/>
                </a:solidFill>
              </a:rPr>
              <a:t>parosteal</a:t>
            </a:r>
            <a:r>
              <a:rPr lang="hu-HU" altLang="hu-HU" sz="2400" u="none" dirty="0">
                <a:solidFill>
                  <a:srgbClr val="00CCFF"/>
                </a:solidFill>
              </a:rPr>
              <a:t>is</a:t>
            </a:r>
            <a:r>
              <a:rPr lang="en-GB" altLang="hu-HU" sz="2400" u="none" dirty="0">
                <a:solidFill>
                  <a:srgbClr val="00CCFF"/>
                </a:solidFill>
              </a:rPr>
              <a:t>  </a:t>
            </a:r>
            <a:r>
              <a:rPr lang="en-GB" altLang="hu-HU" sz="2400" u="none" dirty="0" err="1">
                <a:solidFill>
                  <a:srgbClr val="00CCFF"/>
                </a:solidFill>
              </a:rPr>
              <a:t>osteosarcoma</a:t>
            </a:r>
            <a:r>
              <a:rPr lang="en-GB" altLang="hu-HU" sz="2400" u="none" dirty="0">
                <a:solidFill>
                  <a:srgbClr val="00CCFF"/>
                </a:solidFill>
              </a:rPr>
              <a:t> : </a:t>
            </a:r>
            <a:r>
              <a:rPr lang="hu-HU" altLang="hu-HU" sz="2400" u="none" dirty="0">
                <a:solidFill>
                  <a:srgbClr val="00CCFF"/>
                </a:solidFill>
              </a:rPr>
              <a:t> </a:t>
            </a:r>
            <a:r>
              <a:rPr lang="hu-HU" altLang="hu-HU" sz="2400" dirty="0">
                <a:solidFill>
                  <a:srgbClr val="00CCFF"/>
                </a:solidFill>
              </a:rPr>
              <a:t>kb.</a:t>
            </a:r>
            <a:r>
              <a:rPr lang="en-GB" altLang="hu-HU" sz="2400" dirty="0">
                <a:solidFill>
                  <a:srgbClr val="00CCFF"/>
                </a:solidFill>
              </a:rPr>
              <a:t> </a:t>
            </a:r>
            <a:r>
              <a:rPr lang="hu-HU" altLang="hu-HU" sz="2400" dirty="0">
                <a:solidFill>
                  <a:srgbClr val="00CCFF"/>
                </a:solidFill>
              </a:rPr>
              <a:t> </a:t>
            </a:r>
            <a:r>
              <a:rPr lang="en-GB" altLang="hu-HU" sz="2400" dirty="0">
                <a:solidFill>
                  <a:srgbClr val="00CCFF"/>
                </a:solidFill>
              </a:rPr>
              <a:t>90 % !!</a:t>
            </a:r>
            <a:endParaRPr lang="en-GB" altLang="hu-HU" sz="2400" u="none" dirty="0">
              <a:solidFill>
                <a:srgbClr val="00CCFF"/>
              </a:solidFill>
            </a:endParaRPr>
          </a:p>
          <a:p>
            <a:pPr>
              <a:lnSpc>
                <a:spcPct val="130000"/>
              </a:lnSpc>
              <a:spcBef>
                <a:spcPct val="0"/>
              </a:spcBef>
              <a:buFontTx/>
              <a:buNone/>
            </a:pPr>
            <a:endParaRPr lang="en-GB" altLang="hu-HU" sz="1200" u="none" dirty="0">
              <a:solidFill>
                <a:srgbClr val="00CCFF"/>
              </a:solidFill>
            </a:endParaRPr>
          </a:p>
          <a:p>
            <a:pPr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en-GB" altLang="hu-HU" sz="2400" u="none" dirty="0">
                <a:solidFill>
                  <a:srgbClr val="FFFF99"/>
                </a:solidFill>
              </a:rPr>
              <a:t>- </a:t>
            </a:r>
            <a:r>
              <a:rPr lang="en-GB" altLang="hu-HU" sz="2400" dirty="0">
                <a:solidFill>
                  <a:srgbClr val="FFFF99"/>
                </a:solidFill>
              </a:rPr>
              <a:t>high grade </a:t>
            </a:r>
            <a:r>
              <a:rPr lang="en-GB" altLang="hu-HU" sz="2400" dirty="0" err="1">
                <a:solidFill>
                  <a:srgbClr val="FFFF99"/>
                </a:solidFill>
              </a:rPr>
              <a:t>tu</a:t>
            </a:r>
            <a:r>
              <a:rPr lang="hu-HU" altLang="hu-HU" sz="2400" dirty="0" err="1">
                <a:solidFill>
                  <a:srgbClr val="FFFF99"/>
                </a:solidFill>
              </a:rPr>
              <a:t>morok</a:t>
            </a:r>
            <a:r>
              <a:rPr lang="en-GB" altLang="hu-HU" sz="2400" dirty="0">
                <a:solidFill>
                  <a:srgbClr val="FFFF99"/>
                </a:solidFill>
              </a:rPr>
              <a:t>:</a:t>
            </a:r>
            <a:r>
              <a:rPr lang="en-GB" altLang="hu-HU" sz="2400" u="none" dirty="0">
                <a:solidFill>
                  <a:srgbClr val="FFFF99"/>
                </a:solidFill>
              </a:rPr>
              <a:t> </a:t>
            </a:r>
            <a:r>
              <a:rPr lang="hu-HU" altLang="hu-HU" sz="2400" u="none" dirty="0">
                <a:solidFill>
                  <a:srgbClr val="FFFF99"/>
                </a:solidFill>
              </a:rPr>
              <a:t>  </a:t>
            </a:r>
            <a:r>
              <a:rPr lang="en-GB" altLang="hu-HU" sz="2400" u="none" dirty="0">
                <a:solidFill>
                  <a:srgbClr val="FF9900"/>
                </a:solidFill>
              </a:rPr>
              <a:t>central</a:t>
            </a:r>
            <a:r>
              <a:rPr lang="hu-HU" altLang="hu-HU" sz="2400" u="none" dirty="0">
                <a:solidFill>
                  <a:srgbClr val="FF9900"/>
                </a:solidFill>
              </a:rPr>
              <a:t>is</a:t>
            </a:r>
            <a:r>
              <a:rPr lang="en-GB" altLang="hu-HU" sz="2400" u="none" dirty="0">
                <a:solidFill>
                  <a:srgbClr val="FF9900"/>
                </a:solidFill>
              </a:rPr>
              <a:t> </a:t>
            </a:r>
            <a:r>
              <a:rPr lang="en-GB" altLang="hu-HU" sz="2400" u="none" dirty="0" err="1">
                <a:solidFill>
                  <a:srgbClr val="FF9900"/>
                </a:solidFill>
              </a:rPr>
              <a:t>osteosarcoma</a:t>
            </a:r>
            <a:r>
              <a:rPr lang="en-GB" altLang="hu-HU" sz="2400" u="none" dirty="0">
                <a:solidFill>
                  <a:srgbClr val="FF9900"/>
                </a:solidFill>
              </a:rPr>
              <a:t> : </a:t>
            </a:r>
            <a:r>
              <a:rPr lang="en-GB" altLang="hu-HU" sz="2400" dirty="0">
                <a:solidFill>
                  <a:srgbClr val="FF9900"/>
                </a:solidFill>
              </a:rPr>
              <a:t>70-7</a:t>
            </a:r>
            <a:r>
              <a:rPr lang="hu-HU" altLang="hu-HU" sz="2400" dirty="0">
                <a:solidFill>
                  <a:srgbClr val="FF9900"/>
                </a:solidFill>
              </a:rPr>
              <a:t>5</a:t>
            </a:r>
            <a:r>
              <a:rPr lang="en-GB" altLang="hu-HU" sz="2400" dirty="0">
                <a:solidFill>
                  <a:srgbClr val="FF9900"/>
                </a:solidFill>
              </a:rPr>
              <a:t>% !!</a:t>
            </a:r>
            <a:endParaRPr lang="en-GB" altLang="hu-HU" sz="2400" u="none" dirty="0">
              <a:solidFill>
                <a:srgbClr val="FF9900"/>
              </a:solidFill>
            </a:endParaRPr>
          </a:p>
          <a:p>
            <a:pPr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en-GB" altLang="hu-HU" sz="2400" u="none" dirty="0">
                <a:solidFill>
                  <a:srgbClr val="FF9900"/>
                </a:solidFill>
              </a:rPr>
              <a:t>			 </a:t>
            </a:r>
            <a:r>
              <a:rPr lang="hu-HU" altLang="hu-HU" sz="2400" u="none" dirty="0">
                <a:solidFill>
                  <a:srgbClr val="FF9900"/>
                </a:solidFill>
              </a:rPr>
              <a:t> E</a:t>
            </a:r>
            <a:r>
              <a:rPr lang="en-GB" altLang="hu-HU" sz="2400" u="none" dirty="0">
                <a:solidFill>
                  <a:srgbClr val="FF9900"/>
                </a:solidFill>
              </a:rPr>
              <a:t>wing's sarcoma : </a:t>
            </a:r>
            <a:r>
              <a:rPr lang="hu-HU" altLang="hu-HU" sz="2400" u="none" dirty="0">
                <a:solidFill>
                  <a:srgbClr val="FF9900"/>
                </a:solidFill>
              </a:rPr>
              <a:t>        </a:t>
            </a:r>
            <a:r>
              <a:rPr lang="hu-HU" altLang="hu-HU" sz="2400" dirty="0" smtClean="0">
                <a:solidFill>
                  <a:srgbClr val="FF9900"/>
                </a:solidFill>
              </a:rPr>
              <a:t>30 </a:t>
            </a:r>
            <a:r>
              <a:rPr lang="hu-HU" altLang="hu-HU" sz="2400" dirty="0">
                <a:solidFill>
                  <a:srgbClr val="FF9900"/>
                </a:solidFill>
              </a:rPr>
              <a:t>- </a:t>
            </a:r>
            <a:r>
              <a:rPr lang="en-GB" altLang="hu-HU" sz="2400" dirty="0">
                <a:solidFill>
                  <a:srgbClr val="FF9900"/>
                </a:solidFill>
              </a:rPr>
              <a:t>50 % </a:t>
            </a:r>
            <a:r>
              <a:rPr lang="en-GB" altLang="hu-HU" sz="2400" dirty="0" smtClean="0">
                <a:solidFill>
                  <a:srgbClr val="FF9900"/>
                </a:solidFill>
              </a:rPr>
              <a:t>!</a:t>
            </a:r>
            <a:endParaRPr lang="hu-HU" altLang="hu-HU" sz="2400" dirty="0" smtClean="0">
              <a:solidFill>
                <a:srgbClr val="FF9900"/>
              </a:solidFill>
            </a:endParaRPr>
          </a:p>
          <a:p>
            <a:pPr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hu-HU" altLang="hu-HU" sz="2400" u="none" dirty="0" smtClean="0">
                <a:solidFill>
                  <a:srgbClr val="FF9900"/>
                </a:solidFill>
              </a:rPr>
              <a:t>A beteg gyógyítása a tumor időben történő felismerésével kezdődik, ami nem ortopédiai-onkológiai, hanem általános (család-, sport-, üzem,- …) orvosi feladat. A diagnosztika késedelmét a korszerű, megfelelő helyen végzett kezelés sem tudja kompenzálni !</a:t>
            </a:r>
            <a:endParaRPr lang="en-GB" altLang="hu-HU" sz="2400" u="none" dirty="0">
              <a:solidFill>
                <a:srgbClr val="FF9900"/>
              </a:solidFill>
            </a:endParaRPr>
          </a:p>
        </p:txBody>
      </p:sp>
      <p:sp>
        <p:nvSpPr>
          <p:cNvPr id="87043" name="Text Box 5"/>
          <p:cNvSpPr txBox="1">
            <a:spLocks noChangeArrowheads="1"/>
          </p:cNvSpPr>
          <p:nvPr/>
        </p:nvSpPr>
        <p:spPr bwMode="auto">
          <a:xfrm>
            <a:off x="5715000" y="6553200"/>
            <a:ext cx="3429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hu-HU" sz="1400" u="none">
                <a:solidFill>
                  <a:schemeClr val="folHlink"/>
                </a:solidFill>
              </a:rPr>
              <a:t>Tumors and Tumor-Like Lesions of Bones</a:t>
            </a:r>
            <a:endParaRPr lang="en-US" altLang="hu-HU" sz="1600" u="none">
              <a:solidFill>
                <a:schemeClr val="folHlink"/>
              </a:solidFill>
            </a:endParaRP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323528" y="142852"/>
            <a:ext cx="842493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  <a:buNone/>
            </a:pPr>
            <a:r>
              <a:rPr lang="hu-HU" u="none" dirty="0" smtClean="0">
                <a:solidFill>
                  <a:srgbClr val="FF9900"/>
                </a:solidFill>
              </a:rPr>
              <a:t>Összefoglalás I.</a:t>
            </a:r>
            <a:endParaRPr lang="en-US" altLang="hu-HU" b="1" u="none" dirty="0">
              <a:solidFill>
                <a:srgbClr val="FF7C80"/>
              </a:solidFill>
            </a:endParaRPr>
          </a:p>
        </p:txBody>
      </p:sp>
      <p:pic>
        <p:nvPicPr>
          <p:cNvPr id="6" name="Rögzített hang">
            <a:hlinkClick r:id="" action="ppaction://media"/>
          </p:cNvPr>
          <p:cNvPicPr>
            <a:picLocks noRot="1" noChangeAspect="1"/>
          </p:cNvPicPr>
          <p:nvPr>
            <a:wavAudioFile r:embed="rId1" name="Rögzített hang"/>
          </p:nvPr>
        </p:nvPicPr>
        <p:blipFill>
          <a:blip r:embed="rId3"/>
          <a:stretch>
            <a:fillRect/>
          </a:stretch>
        </p:blipFill>
        <p:spPr>
          <a:xfrm>
            <a:off x="214282" y="628652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64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Text Box 3"/>
          <p:cNvSpPr txBox="1">
            <a:spLocks noChangeArrowheads="1"/>
          </p:cNvSpPr>
          <p:nvPr/>
        </p:nvSpPr>
        <p:spPr bwMode="auto">
          <a:xfrm>
            <a:off x="2209800" y="5410200"/>
            <a:ext cx="48768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7620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hu-HU" altLang="hu-HU" sz="3600" u="none" dirty="0" smtClean="0">
                <a:solidFill>
                  <a:srgbClr val="FAFD00"/>
                </a:solidFill>
              </a:rPr>
              <a:t>Köszönjük </a:t>
            </a:r>
            <a:r>
              <a:rPr lang="hu-HU" altLang="hu-HU" sz="3600" u="none" dirty="0">
                <a:solidFill>
                  <a:srgbClr val="FAFD00"/>
                </a:solidFill>
              </a:rPr>
              <a:t>a figyelmet !</a:t>
            </a:r>
          </a:p>
        </p:txBody>
      </p:sp>
      <p:pic>
        <p:nvPicPr>
          <p:cNvPr id="88067" name="Picture 4" descr="nemzetimod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811213"/>
            <a:ext cx="8763000" cy="4370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Rögzített hang">
            <a:hlinkClick r:id="" action="ppaction://media"/>
          </p:cNvPr>
          <p:cNvPicPr>
            <a:picLocks noRot="1" noChangeAspect="1"/>
          </p:cNvPicPr>
          <p:nvPr>
            <a:wavAudioFile r:embed="rId1" name="Rögzített hang"/>
          </p:nvPr>
        </p:nvPicPr>
        <p:blipFill>
          <a:blip r:embed="rId7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5" name="Rögzített hang">
            <a:hlinkClick r:id="" action="ppaction://media"/>
          </p:cNvPr>
          <p:cNvPicPr>
            <a:picLocks noRot="1" noChangeAspect="1"/>
          </p:cNvPicPr>
          <p:nvPr>
            <a:wavAudioFile r:embed="rId2" name="Rögzített hang"/>
          </p:nvPr>
        </p:nvPicPr>
        <p:blipFill>
          <a:blip r:embed="rId8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6" name="Rögzített hang">
            <a:hlinkClick r:id="" action="ppaction://media"/>
          </p:cNvPr>
          <p:cNvPicPr>
            <a:picLocks noRot="1" noChangeAspect="1"/>
          </p:cNvPicPr>
          <p:nvPr>
            <a:wavAudioFile r:embed="rId3" name="Rögzített hang"/>
          </p:nvPr>
        </p:nvPicPr>
        <p:blipFill>
          <a:blip r:embed="rId8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7" name="Rögzített hang">
            <a:hlinkClick r:id="" action="ppaction://media"/>
          </p:cNvPr>
          <p:cNvPicPr>
            <a:picLocks noRot="1" noChangeAspect="1"/>
          </p:cNvPicPr>
          <p:nvPr>
            <a:wavAudioFile r:embed="rId4" name="Rögzített hang"/>
          </p:nvPr>
        </p:nvPicPr>
        <p:blipFill>
          <a:blip r:embed="rId9"/>
          <a:stretch>
            <a:fillRect/>
          </a:stretch>
        </p:blipFill>
        <p:spPr>
          <a:xfrm>
            <a:off x="285720" y="628652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47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96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825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>
                <p:cTn id="2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marozsi_92_08_18_ch_blast_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64" y="1196752"/>
            <a:ext cx="3672152" cy="5015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1" name="Picture 3" descr="marozsi_92_08_18_csipo_chondroblastom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2747" y="836712"/>
            <a:ext cx="4657725" cy="3929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2" name="Rectangle 4"/>
          <p:cNvSpPr>
            <a:spLocks noChangeArrowheads="1"/>
          </p:cNvSpPr>
          <p:nvPr/>
        </p:nvSpPr>
        <p:spPr bwMode="auto">
          <a:xfrm>
            <a:off x="1084263" y="260648"/>
            <a:ext cx="447654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2400" b="1" u="none" dirty="0" err="1">
                <a:solidFill>
                  <a:srgbClr val="FF9966"/>
                </a:solidFill>
                <a:latin typeface="Arial" panose="020B0604020202020204" pitchFamily="34" charset="0"/>
              </a:rPr>
              <a:t>Chondroblastoma</a:t>
            </a:r>
            <a:r>
              <a:rPr lang="hu-HU" altLang="hu-HU" sz="2400" b="1" u="none" dirty="0">
                <a:solidFill>
                  <a:srgbClr val="FF9966"/>
                </a:solidFill>
                <a:latin typeface="Arial" panose="020B0604020202020204" pitchFamily="34" charset="0"/>
              </a:rPr>
              <a:t>: </a:t>
            </a:r>
            <a:r>
              <a:rPr lang="hu-HU" altLang="hu-HU" sz="2400" b="1" u="none" dirty="0" err="1" smtClean="0">
                <a:solidFill>
                  <a:srgbClr val="FF9966"/>
                </a:solidFill>
                <a:latin typeface="Arial" panose="020B0604020202020204" pitchFamily="34" charset="0"/>
              </a:rPr>
              <a:t>Treatment</a:t>
            </a:r>
            <a:endParaRPr lang="hu-HU" altLang="hu-HU" sz="2400" b="1" u="none" dirty="0">
              <a:solidFill>
                <a:srgbClr val="FF9966"/>
              </a:solidFill>
              <a:latin typeface="Arial" panose="020B0604020202020204" pitchFamily="34" charset="0"/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4211960" y="4941168"/>
            <a:ext cx="4752528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</a:pPr>
            <a:r>
              <a:rPr lang="hu-HU" sz="1400" b="1" u="none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E</a:t>
            </a:r>
            <a:r>
              <a:rPr lang="en-US" sz="1400" b="1" u="none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xtended</a:t>
            </a:r>
            <a:r>
              <a:rPr lang="en-US" sz="1400" b="1" u="none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u="none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intralesional</a:t>
            </a:r>
            <a:r>
              <a:rPr lang="en-US" sz="1400" b="1" u="none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curettage and bone grafting</a:t>
            </a:r>
            <a:r>
              <a:rPr lang="en-US" sz="1400" u="none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  </a:t>
            </a:r>
            <a:endParaRPr lang="hu-HU" sz="1400" u="none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200" u="none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en-US" sz="1200" u="none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standard of treatment in symptomatic </a:t>
            </a:r>
            <a:r>
              <a:rPr lang="hu-HU" sz="1200" u="none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200" u="none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individuals</a:t>
            </a:r>
            <a:endParaRPr lang="hu-HU" sz="1200" u="none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200" u="none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en-US" sz="1200" u="none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may do local adjuvant treatment with phenol </a:t>
            </a:r>
            <a:r>
              <a:rPr lang="hu-HU" sz="1200" u="none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en-US" sz="1200" u="none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or </a:t>
            </a:r>
            <a:r>
              <a:rPr lang="en-US" sz="1200" u="none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cryotherapy</a:t>
            </a:r>
            <a:r>
              <a:rPr lang="en-US" sz="1200" u="none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to decrease local recurrence</a:t>
            </a:r>
            <a:endParaRPr lang="hu-HU" sz="1200" u="none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lvl="0">
              <a:lnSpc>
                <a:spcPct val="150000"/>
              </a:lnSpc>
            </a:pPr>
            <a:r>
              <a:rPr lang="hu-HU" sz="1400" b="1" u="none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S</a:t>
            </a:r>
            <a:r>
              <a:rPr lang="en-US" sz="1400" b="1" u="none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urgical</a:t>
            </a:r>
            <a:r>
              <a:rPr lang="en-US" sz="1400" b="1" u="none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resection </a:t>
            </a:r>
            <a:endParaRPr lang="hu-HU" sz="1400" u="none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Ellipszis 6"/>
          <p:cNvSpPr/>
          <p:nvPr/>
        </p:nvSpPr>
        <p:spPr bwMode="auto">
          <a:xfrm rot="2110745">
            <a:off x="1687647" y="1663794"/>
            <a:ext cx="1145782" cy="793200"/>
          </a:xfrm>
          <a:prstGeom prst="ellipse">
            <a:avLst/>
          </a:prstGeom>
          <a:noFill/>
          <a:ln w="12700" cap="flat" cmpd="sng" algn="ctr">
            <a:solidFill>
              <a:srgbClr val="FFE2C5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u-HU" sz="2800" b="0" i="0" u="sng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-18"/>
            </a:endParaRPr>
          </a:p>
        </p:txBody>
      </p:sp>
      <p:pic>
        <p:nvPicPr>
          <p:cNvPr id="8" name="Rögzített hang">
            <a:hlinkClick r:id="" action="ppaction://media"/>
          </p:cNvPr>
          <p:cNvPicPr>
            <a:picLocks noRot="1" noChangeAspect="1"/>
          </p:cNvPicPr>
          <p:nvPr>
            <a:wavAudioFile r:embed="rId1" name="Rögzített hang"/>
          </p:nvPr>
        </p:nvPicPr>
        <p:blipFill>
          <a:blip r:embed="rId5"/>
          <a:stretch>
            <a:fillRect/>
          </a:stretch>
        </p:blipFill>
        <p:spPr>
          <a:xfrm>
            <a:off x="285720" y="6357958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57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3" descr="1014A"/>
          <p:cNvPicPr>
            <a:picLocks noChangeAspect="1" noChangeArrowheads="1"/>
          </p:cNvPicPr>
          <p:nvPr/>
        </p:nvPicPr>
        <p:blipFill>
          <a:blip r:embed="rId3" cstate="print">
            <a:lum bright="12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838200"/>
            <a:ext cx="2141538" cy="3124200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419" name="Picture 4" descr="1014I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191000"/>
            <a:ext cx="3581400" cy="2411413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420" name="Text Box 5"/>
          <p:cNvSpPr txBox="1">
            <a:spLocks noChangeArrowheads="1"/>
          </p:cNvSpPr>
          <p:nvPr/>
        </p:nvSpPr>
        <p:spPr bwMode="auto">
          <a:xfrm>
            <a:off x="4403725" y="1543050"/>
            <a:ext cx="4564063" cy="483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hu-HU" altLang="hu-HU" sz="2000" b="1" u="none">
                <a:solidFill>
                  <a:srgbClr val="FFFF99"/>
                </a:solidFill>
              </a:rPr>
              <a:t> </a:t>
            </a:r>
            <a:r>
              <a:rPr lang="hu-HU" altLang="hu-HU" sz="2000" u="none">
                <a:solidFill>
                  <a:srgbClr val="FFFF99"/>
                </a:solidFill>
              </a:rPr>
              <a:t>Benign tumor composed of mature hyaline cartilage without any sign of histological malignity</a:t>
            </a:r>
          </a:p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hu-HU" altLang="hu-HU" sz="2000" u="none">
                <a:solidFill>
                  <a:srgbClr val="FFFF99"/>
                </a:solidFill>
              </a:rPr>
              <a:t> </a:t>
            </a:r>
            <a:r>
              <a:rPr lang="hu-HU" altLang="hu-HU" sz="2000" b="1">
                <a:solidFill>
                  <a:srgbClr val="00B0F0"/>
                </a:solidFill>
              </a:rPr>
              <a:t>20% of all benign BT</a:t>
            </a:r>
          </a:p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hu-HU" altLang="hu-HU" sz="2000" u="none">
                <a:solidFill>
                  <a:srgbClr val="FFFF99"/>
                </a:solidFill>
              </a:rPr>
              <a:t> Incidence 2-4. Decade of life</a:t>
            </a:r>
          </a:p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hu-HU" altLang="hu-HU" sz="2000" u="none">
                <a:solidFill>
                  <a:srgbClr val="FFFF99"/>
                </a:solidFill>
              </a:rPr>
              <a:t> X-ray: lytic lesion, „snowflake-like” calcification,</a:t>
            </a:r>
          </a:p>
          <a:p>
            <a:pPr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hu-HU" altLang="hu-HU" sz="2000" u="none">
                <a:solidFill>
                  <a:srgbClr val="FFFF99"/>
                </a:solidFill>
              </a:rPr>
              <a:t>  expanded marrow-cavity, thin cortex, patholgic fracture can occure</a:t>
            </a:r>
          </a:p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hu-HU" altLang="hu-HU" sz="2000" u="none">
                <a:solidFill>
                  <a:srgbClr val="FFFF99"/>
                </a:solidFill>
              </a:rPr>
              <a:t> malignisation extremely rare </a:t>
            </a:r>
          </a:p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hu-HU" altLang="hu-HU" sz="2000" u="none">
                <a:solidFill>
                  <a:srgbClr val="FFFF99"/>
                </a:solidFill>
              </a:rPr>
              <a:t> often accidental finding</a:t>
            </a:r>
          </a:p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hu-HU" altLang="hu-HU" sz="2000" u="none">
                <a:solidFill>
                  <a:srgbClr val="FFFF99"/>
                </a:solidFill>
              </a:rPr>
              <a:t> Th.: excochleation </a:t>
            </a:r>
          </a:p>
          <a:p>
            <a:pPr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hu-HU" altLang="hu-HU" sz="2000" b="1" u="none">
                <a:solidFill>
                  <a:srgbClr val="FFFF99"/>
                </a:solidFill>
              </a:rPr>
              <a:t>   </a:t>
            </a:r>
          </a:p>
        </p:txBody>
      </p:sp>
      <p:sp>
        <p:nvSpPr>
          <p:cNvPr id="60421" name="Text Box 6"/>
          <p:cNvSpPr txBox="1">
            <a:spLocks noChangeArrowheads="1"/>
          </p:cNvSpPr>
          <p:nvPr/>
        </p:nvSpPr>
        <p:spPr bwMode="auto">
          <a:xfrm>
            <a:off x="1447800" y="152400"/>
            <a:ext cx="670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hu-HU" sz="2400">
                <a:solidFill>
                  <a:srgbClr val="FF7C80"/>
                </a:solidFill>
              </a:rPr>
              <a:t>Cartilage Forming Tumors - ENCHONDROMA </a:t>
            </a:r>
          </a:p>
        </p:txBody>
      </p:sp>
      <p:sp>
        <p:nvSpPr>
          <p:cNvPr id="60422" name="Text Box 7"/>
          <p:cNvSpPr txBox="1">
            <a:spLocks noChangeArrowheads="1"/>
          </p:cNvSpPr>
          <p:nvPr/>
        </p:nvSpPr>
        <p:spPr bwMode="auto">
          <a:xfrm>
            <a:off x="4419600" y="914400"/>
            <a:ext cx="1143000" cy="4572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hu-HU" sz="2400" u="none">
                <a:solidFill>
                  <a:srgbClr val="FFFF99"/>
                </a:solidFill>
              </a:rPr>
              <a:t>Benign</a:t>
            </a:r>
          </a:p>
        </p:txBody>
      </p:sp>
      <p:pic>
        <p:nvPicPr>
          <p:cNvPr id="7" name="Rögzített hang">
            <a:hlinkClick r:id="" action="ppaction://media"/>
          </p:cNvPr>
          <p:cNvPicPr>
            <a:picLocks noRot="1" noChangeAspect="1"/>
          </p:cNvPicPr>
          <p:nvPr>
            <a:wavAudioFile r:embed="rId1" name="Rögzített hang"/>
          </p:nvPr>
        </p:nvPicPr>
        <p:blipFill>
          <a:blip r:embed="rId5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31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3" descr="1016A"/>
          <p:cNvPicPr>
            <a:picLocks noChangeAspect="1" noChangeArrowheads="1"/>
          </p:cNvPicPr>
          <p:nvPr/>
        </p:nvPicPr>
        <p:blipFill>
          <a:blip r:embed="rId3" cstate="print">
            <a:lum bright="12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338" y="838200"/>
            <a:ext cx="4183062" cy="5715000"/>
          </a:xfrm>
          <a:prstGeom prst="rect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443" name="Text Box 6"/>
          <p:cNvSpPr txBox="1">
            <a:spLocks noChangeArrowheads="1"/>
          </p:cNvSpPr>
          <p:nvPr/>
        </p:nvSpPr>
        <p:spPr bwMode="auto">
          <a:xfrm>
            <a:off x="4800600" y="1717675"/>
            <a:ext cx="3962400" cy="438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hu-HU" altLang="hu-HU" sz="1800" u="none" dirty="0">
                <a:solidFill>
                  <a:srgbClr val="FFFF99"/>
                </a:solidFill>
              </a:rPr>
              <a:t> </a:t>
            </a:r>
            <a:r>
              <a:rPr lang="hu-HU" altLang="hu-HU" sz="1800" u="none" dirty="0" err="1">
                <a:solidFill>
                  <a:srgbClr val="FFFF99"/>
                </a:solidFill>
              </a:rPr>
              <a:t>Multiple</a:t>
            </a:r>
            <a:r>
              <a:rPr lang="hu-HU" altLang="hu-HU" sz="1800" u="none" dirty="0">
                <a:solidFill>
                  <a:srgbClr val="FFFF99"/>
                </a:solidFill>
              </a:rPr>
              <a:t> </a:t>
            </a:r>
            <a:r>
              <a:rPr lang="hu-HU" altLang="hu-HU" sz="1800" u="none" dirty="0" err="1">
                <a:solidFill>
                  <a:srgbClr val="FFFF99"/>
                </a:solidFill>
              </a:rPr>
              <a:t>manifestation</a:t>
            </a:r>
            <a:r>
              <a:rPr lang="hu-HU" altLang="hu-HU" sz="1800" u="none" dirty="0">
                <a:solidFill>
                  <a:srgbClr val="FFFF99"/>
                </a:solidFill>
              </a:rPr>
              <a:t> of </a:t>
            </a:r>
            <a:r>
              <a:rPr lang="hu-HU" altLang="hu-HU" sz="1800" u="none" dirty="0" err="1">
                <a:solidFill>
                  <a:srgbClr val="FFFF99"/>
                </a:solidFill>
              </a:rPr>
              <a:t>enchondromas</a:t>
            </a:r>
            <a:r>
              <a:rPr lang="hu-HU" altLang="hu-HU" sz="1800" u="none" dirty="0">
                <a:solidFill>
                  <a:srgbClr val="FFFF99"/>
                </a:solidFill>
              </a:rPr>
              <a:t> - </a:t>
            </a:r>
            <a:r>
              <a:rPr lang="hu-HU" altLang="hu-HU" sz="1800" u="none" dirty="0" err="1">
                <a:solidFill>
                  <a:srgbClr val="FFFF99"/>
                </a:solidFill>
              </a:rPr>
              <a:t>heterotopic</a:t>
            </a:r>
            <a:r>
              <a:rPr lang="hu-HU" altLang="hu-HU" sz="1800" u="none" dirty="0">
                <a:solidFill>
                  <a:srgbClr val="FFFF99"/>
                </a:solidFill>
              </a:rPr>
              <a:t> </a:t>
            </a:r>
            <a:r>
              <a:rPr lang="hu-HU" altLang="hu-HU" sz="1800" u="none" dirty="0" err="1">
                <a:solidFill>
                  <a:srgbClr val="FFFF99"/>
                </a:solidFill>
              </a:rPr>
              <a:t>proliferation</a:t>
            </a:r>
            <a:r>
              <a:rPr lang="hu-HU" altLang="hu-HU" sz="1800" u="none" dirty="0">
                <a:solidFill>
                  <a:srgbClr val="FFFF99"/>
                </a:solidFill>
              </a:rPr>
              <a:t> </a:t>
            </a:r>
            <a:r>
              <a:rPr lang="hu-HU" altLang="hu-HU" sz="1800" u="none" dirty="0" err="1">
                <a:solidFill>
                  <a:srgbClr val="FFFF99"/>
                </a:solidFill>
              </a:rPr>
              <a:t>of</a:t>
            </a:r>
            <a:r>
              <a:rPr lang="hu-HU" altLang="hu-HU" sz="1800" u="none" dirty="0">
                <a:solidFill>
                  <a:srgbClr val="FFFF99"/>
                </a:solidFill>
              </a:rPr>
              <a:t> </a:t>
            </a:r>
            <a:r>
              <a:rPr lang="hu-HU" altLang="hu-HU" sz="1800" u="none" dirty="0" err="1">
                <a:solidFill>
                  <a:srgbClr val="FFFF99"/>
                </a:solidFill>
              </a:rPr>
              <a:t>the</a:t>
            </a:r>
            <a:r>
              <a:rPr lang="hu-HU" altLang="hu-HU" sz="1800" u="none" dirty="0">
                <a:solidFill>
                  <a:srgbClr val="FFFF99"/>
                </a:solidFill>
              </a:rPr>
              <a:t> </a:t>
            </a:r>
            <a:r>
              <a:rPr lang="hu-HU" altLang="hu-HU" sz="1800" u="none" dirty="0" err="1">
                <a:solidFill>
                  <a:srgbClr val="FFFF99"/>
                </a:solidFill>
              </a:rPr>
              <a:t>epiphyseal</a:t>
            </a:r>
            <a:r>
              <a:rPr lang="hu-HU" altLang="hu-HU" sz="1800" u="none" dirty="0">
                <a:solidFill>
                  <a:srgbClr val="FFFF99"/>
                </a:solidFill>
              </a:rPr>
              <a:t> </a:t>
            </a:r>
            <a:r>
              <a:rPr lang="hu-HU" altLang="hu-HU" sz="1800" u="none" dirty="0" err="1">
                <a:solidFill>
                  <a:srgbClr val="FFFF99"/>
                </a:solidFill>
              </a:rPr>
              <a:t>chondroblasts</a:t>
            </a:r>
            <a:endParaRPr lang="hu-HU" altLang="hu-HU" sz="1800" u="none" dirty="0">
              <a:solidFill>
                <a:srgbClr val="FFFF99"/>
              </a:solidFill>
            </a:endParaRPr>
          </a:p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hu-HU" altLang="hu-HU" sz="1800" u="none" dirty="0">
                <a:solidFill>
                  <a:srgbClr val="FFFF99"/>
                </a:solidFill>
              </a:rPr>
              <a:t> </a:t>
            </a:r>
            <a:r>
              <a:rPr lang="hu-HU" altLang="hu-HU" sz="1800" u="none" dirty="0" err="1">
                <a:solidFill>
                  <a:srgbClr val="FFFF99"/>
                </a:solidFill>
              </a:rPr>
              <a:t>In</a:t>
            </a:r>
            <a:r>
              <a:rPr lang="hu-HU" altLang="hu-HU" sz="1800" u="none" dirty="0">
                <a:solidFill>
                  <a:srgbClr val="FFFF99"/>
                </a:solidFill>
              </a:rPr>
              <a:t> </a:t>
            </a:r>
            <a:r>
              <a:rPr lang="hu-HU" altLang="hu-HU" sz="1800" u="none" dirty="0" err="1">
                <a:solidFill>
                  <a:srgbClr val="FFFF99"/>
                </a:solidFill>
              </a:rPr>
              <a:t>the</a:t>
            </a:r>
            <a:r>
              <a:rPr lang="hu-HU" altLang="hu-HU" sz="1800" u="none" dirty="0">
                <a:solidFill>
                  <a:srgbClr val="FFFF99"/>
                </a:solidFill>
              </a:rPr>
              <a:t> </a:t>
            </a:r>
            <a:r>
              <a:rPr lang="hu-HU" altLang="hu-HU" sz="1800" u="none" dirty="0" err="1">
                <a:solidFill>
                  <a:srgbClr val="FFFF99"/>
                </a:solidFill>
              </a:rPr>
              <a:t>small</a:t>
            </a:r>
            <a:r>
              <a:rPr lang="hu-HU" altLang="hu-HU" sz="1800" u="none" dirty="0">
                <a:solidFill>
                  <a:srgbClr val="FFFF99"/>
                </a:solidFill>
              </a:rPr>
              <a:t> </a:t>
            </a:r>
            <a:r>
              <a:rPr lang="hu-HU" altLang="hu-HU" sz="1800" u="none" dirty="0" err="1">
                <a:solidFill>
                  <a:srgbClr val="FFFF99"/>
                </a:solidFill>
              </a:rPr>
              <a:t>bones</a:t>
            </a:r>
            <a:r>
              <a:rPr lang="hu-HU" altLang="hu-HU" sz="1800" u="none" dirty="0">
                <a:solidFill>
                  <a:srgbClr val="FFFF99"/>
                </a:solidFill>
              </a:rPr>
              <a:t> of </a:t>
            </a:r>
            <a:r>
              <a:rPr lang="hu-HU" altLang="hu-HU" sz="1800" u="none" dirty="0" err="1">
                <a:solidFill>
                  <a:srgbClr val="FFFF99"/>
                </a:solidFill>
              </a:rPr>
              <a:t>hand</a:t>
            </a:r>
            <a:r>
              <a:rPr lang="hu-HU" altLang="hu-HU" sz="1800" u="none" dirty="0">
                <a:solidFill>
                  <a:srgbClr val="FFFF99"/>
                </a:solidFill>
              </a:rPr>
              <a:t> and </a:t>
            </a:r>
            <a:r>
              <a:rPr lang="hu-HU" altLang="hu-HU" sz="1800" u="none" dirty="0" err="1">
                <a:solidFill>
                  <a:srgbClr val="FFFF99"/>
                </a:solidFill>
              </a:rPr>
              <a:t>foot</a:t>
            </a:r>
            <a:endParaRPr lang="hu-HU" altLang="hu-HU" sz="1800" u="none" dirty="0">
              <a:solidFill>
                <a:srgbClr val="FFFF99"/>
              </a:solidFill>
            </a:endParaRPr>
          </a:p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hu-HU" altLang="hu-HU" sz="1800" u="none" dirty="0">
                <a:solidFill>
                  <a:srgbClr val="FFFF99"/>
                </a:solidFill>
              </a:rPr>
              <a:t> </a:t>
            </a:r>
            <a:r>
              <a:rPr lang="hu-HU" altLang="hu-HU" sz="1800" u="none" dirty="0" err="1">
                <a:solidFill>
                  <a:schemeClr val="hlink"/>
                </a:solidFill>
              </a:rPr>
              <a:t>Ollier’s</a:t>
            </a:r>
            <a:r>
              <a:rPr lang="hu-HU" altLang="hu-HU" sz="1800" u="none" dirty="0">
                <a:solidFill>
                  <a:schemeClr val="hlink"/>
                </a:solidFill>
              </a:rPr>
              <a:t> </a:t>
            </a:r>
            <a:r>
              <a:rPr lang="hu-HU" altLang="hu-HU" sz="1800" u="none" dirty="0" err="1">
                <a:solidFill>
                  <a:schemeClr val="hlink"/>
                </a:solidFill>
              </a:rPr>
              <a:t>disease</a:t>
            </a:r>
            <a:r>
              <a:rPr lang="hu-HU" altLang="hu-HU" sz="1800" u="none" dirty="0">
                <a:solidFill>
                  <a:schemeClr val="hlink"/>
                </a:solidFill>
              </a:rPr>
              <a:t> (1900)</a:t>
            </a:r>
          </a:p>
          <a:p>
            <a:pPr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hu-HU" altLang="hu-HU" sz="1800" u="none" dirty="0">
                <a:solidFill>
                  <a:schemeClr val="hlink"/>
                </a:solidFill>
              </a:rPr>
              <a:t>   **</a:t>
            </a:r>
            <a:r>
              <a:rPr lang="hu-HU" altLang="hu-HU" sz="1800" u="none" dirty="0" err="1">
                <a:solidFill>
                  <a:schemeClr val="hlink"/>
                </a:solidFill>
              </a:rPr>
              <a:t>always</a:t>
            </a:r>
            <a:r>
              <a:rPr lang="hu-HU" altLang="hu-HU" sz="1800" u="none" dirty="0">
                <a:solidFill>
                  <a:schemeClr val="hlink"/>
                </a:solidFill>
              </a:rPr>
              <a:t> </a:t>
            </a:r>
            <a:r>
              <a:rPr lang="hu-HU" altLang="hu-HU" sz="1800" u="none" dirty="0" err="1">
                <a:solidFill>
                  <a:schemeClr val="hlink"/>
                </a:solidFill>
              </a:rPr>
              <a:t>unilateral</a:t>
            </a:r>
            <a:r>
              <a:rPr lang="hu-HU" altLang="hu-HU" sz="1800" u="none" dirty="0">
                <a:solidFill>
                  <a:schemeClr val="hlink"/>
                </a:solidFill>
              </a:rPr>
              <a:t> </a:t>
            </a:r>
          </a:p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hu-HU" altLang="hu-HU" sz="1800" u="none" dirty="0">
                <a:solidFill>
                  <a:srgbClr val="FFFF99"/>
                </a:solidFill>
              </a:rPr>
              <a:t> </a:t>
            </a:r>
            <a:r>
              <a:rPr lang="hu-HU" altLang="hu-HU" sz="1800" u="none" dirty="0" err="1">
                <a:solidFill>
                  <a:srgbClr val="FF9966"/>
                </a:solidFill>
              </a:rPr>
              <a:t>Mafucci’s</a:t>
            </a:r>
            <a:r>
              <a:rPr lang="hu-HU" altLang="hu-HU" sz="1800" u="none" dirty="0">
                <a:solidFill>
                  <a:srgbClr val="FF9966"/>
                </a:solidFill>
              </a:rPr>
              <a:t> </a:t>
            </a:r>
            <a:r>
              <a:rPr lang="hu-HU" altLang="hu-HU" sz="1800" u="none" dirty="0" err="1">
                <a:solidFill>
                  <a:srgbClr val="FF9966"/>
                </a:solidFill>
              </a:rPr>
              <a:t>disease</a:t>
            </a:r>
            <a:r>
              <a:rPr lang="hu-HU" altLang="hu-HU" sz="1800" u="none" dirty="0">
                <a:solidFill>
                  <a:srgbClr val="FF9966"/>
                </a:solidFill>
              </a:rPr>
              <a:t> (1881)</a:t>
            </a:r>
          </a:p>
          <a:p>
            <a:pPr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hu-HU" altLang="hu-HU" sz="1800" u="none" dirty="0">
                <a:solidFill>
                  <a:srgbClr val="FF9966"/>
                </a:solidFill>
              </a:rPr>
              <a:t>   **</a:t>
            </a:r>
            <a:r>
              <a:rPr lang="hu-HU" altLang="hu-HU" sz="1800" u="none" dirty="0" err="1">
                <a:solidFill>
                  <a:srgbClr val="FF9966"/>
                </a:solidFill>
              </a:rPr>
              <a:t>enchondromatosis</a:t>
            </a:r>
            <a:r>
              <a:rPr lang="hu-HU" altLang="hu-HU" sz="1800" u="none" dirty="0">
                <a:solidFill>
                  <a:srgbClr val="FF9966"/>
                </a:solidFill>
              </a:rPr>
              <a:t> +</a:t>
            </a:r>
            <a:r>
              <a:rPr lang="hu-HU" altLang="hu-HU" sz="1800" u="none" dirty="0">
                <a:solidFill>
                  <a:srgbClr val="FFFF99"/>
                </a:solidFill>
              </a:rPr>
              <a:t> </a:t>
            </a:r>
            <a:r>
              <a:rPr lang="hu-HU" altLang="hu-HU" sz="1800" u="none" dirty="0" err="1">
                <a:solidFill>
                  <a:srgbClr val="FF9966"/>
                </a:solidFill>
              </a:rPr>
              <a:t>haemangiomatosis</a:t>
            </a:r>
            <a:r>
              <a:rPr lang="hu-HU" altLang="hu-HU" sz="1800" u="none" dirty="0">
                <a:solidFill>
                  <a:srgbClr val="FF9966"/>
                </a:solidFill>
              </a:rPr>
              <a:t> of </a:t>
            </a:r>
            <a:r>
              <a:rPr lang="hu-HU" altLang="hu-HU" sz="1800" u="none" dirty="0" err="1">
                <a:solidFill>
                  <a:srgbClr val="FF9966"/>
                </a:solidFill>
              </a:rPr>
              <a:t>the</a:t>
            </a:r>
            <a:r>
              <a:rPr lang="hu-HU" altLang="hu-HU" sz="1800" u="none" dirty="0">
                <a:solidFill>
                  <a:srgbClr val="FF9966"/>
                </a:solidFill>
              </a:rPr>
              <a:t> </a:t>
            </a:r>
            <a:r>
              <a:rPr lang="hu-HU" altLang="hu-HU" sz="1800" u="none" dirty="0" err="1">
                <a:solidFill>
                  <a:srgbClr val="FF9966"/>
                </a:solidFill>
              </a:rPr>
              <a:t>soft</a:t>
            </a:r>
            <a:r>
              <a:rPr lang="hu-HU" altLang="hu-HU" sz="1800" u="none" dirty="0">
                <a:solidFill>
                  <a:srgbClr val="FF9966"/>
                </a:solidFill>
              </a:rPr>
              <a:t> </a:t>
            </a:r>
            <a:r>
              <a:rPr lang="hu-HU" altLang="hu-HU" sz="1800" u="none" dirty="0" err="1">
                <a:solidFill>
                  <a:srgbClr val="FF9966"/>
                </a:solidFill>
              </a:rPr>
              <a:t>tissues</a:t>
            </a:r>
            <a:r>
              <a:rPr lang="hu-HU" altLang="hu-HU" sz="1800" u="none" dirty="0">
                <a:solidFill>
                  <a:srgbClr val="FF9966"/>
                </a:solidFill>
              </a:rPr>
              <a:t> </a:t>
            </a:r>
          </a:p>
          <a:p>
            <a:pPr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hu-HU" altLang="hu-HU" sz="1800" u="none" dirty="0">
                <a:solidFill>
                  <a:srgbClr val="FF9966"/>
                </a:solidFill>
              </a:rPr>
              <a:t>   (</a:t>
            </a:r>
            <a:r>
              <a:rPr lang="hu-HU" altLang="hu-HU" sz="1800" u="none" dirty="0" err="1">
                <a:solidFill>
                  <a:srgbClr val="FF9966"/>
                </a:solidFill>
              </a:rPr>
              <a:t>subcutaneously</a:t>
            </a:r>
            <a:r>
              <a:rPr lang="hu-HU" altLang="hu-HU" sz="1800" u="none" dirty="0">
                <a:solidFill>
                  <a:srgbClr val="FF9966"/>
                </a:solidFill>
              </a:rPr>
              <a:t>  </a:t>
            </a:r>
            <a:r>
              <a:rPr lang="hu-HU" altLang="hu-HU" sz="1800" u="none" dirty="0" err="1">
                <a:solidFill>
                  <a:srgbClr val="FF9966"/>
                </a:solidFill>
              </a:rPr>
              <a:t>localised</a:t>
            </a:r>
            <a:r>
              <a:rPr lang="hu-HU" altLang="hu-HU" sz="1800" u="none" dirty="0">
                <a:solidFill>
                  <a:srgbClr val="FF9966"/>
                </a:solidFill>
              </a:rPr>
              <a:t> </a:t>
            </a:r>
            <a:r>
              <a:rPr lang="hu-HU" altLang="hu-HU" sz="1800" u="none" dirty="0" err="1">
                <a:solidFill>
                  <a:srgbClr val="FF9966"/>
                </a:solidFill>
              </a:rPr>
              <a:t>phlebolits</a:t>
            </a:r>
            <a:r>
              <a:rPr lang="hu-HU" altLang="hu-HU" sz="1800" u="none" dirty="0">
                <a:solidFill>
                  <a:srgbClr val="FF9966"/>
                </a:solidFill>
              </a:rPr>
              <a:t>)</a:t>
            </a:r>
          </a:p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hu-HU" altLang="hu-HU" sz="1800" u="none" dirty="0">
                <a:solidFill>
                  <a:srgbClr val="FFFF99"/>
                </a:solidFill>
              </a:rPr>
              <a:t> 10-30% </a:t>
            </a:r>
            <a:r>
              <a:rPr lang="hu-HU" altLang="hu-HU" sz="1800" u="none" dirty="0" err="1">
                <a:solidFill>
                  <a:srgbClr val="FFFF99"/>
                </a:solidFill>
              </a:rPr>
              <a:t>risk</a:t>
            </a:r>
            <a:r>
              <a:rPr lang="hu-HU" altLang="hu-HU" sz="1800" u="none" dirty="0">
                <a:solidFill>
                  <a:srgbClr val="FFFF99"/>
                </a:solidFill>
              </a:rPr>
              <a:t> of </a:t>
            </a:r>
            <a:r>
              <a:rPr lang="hu-HU" altLang="hu-HU" sz="1800" u="none" dirty="0" err="1">
                <a:solidFill>
                  <a:srgbClr val="FFFF99"/>
                </a:solidFill>
              </a:rPr>
              <a:t>malignant</a:t>
            </a:r>
            <a:r>
              <a:rPr lang="hu-HU" altLang="hu-HU" sz="1800" u="none" dirty="0">
                <a:solidFill>
                  <a:srgbClr val="FFFF99"/>
                </a:solidFill>
              </a:rPr>
              <a:t> </a:t>
            </a:r>
            <a:r>
              <a:rPr lang="hu-HU" altLang="hu-HU" sz="1800" u="none" dirty="0" err="1">
                <a:solidFill>
                  <a:srgbClr val="FFFF99"/>
                </a:solidFill>
              </a:rPr>
              <a:t>transformation</a:t>
            </a:r>
            <a:r>
              <a:rPr lang="hu-HU" altLang="hu-HU" sz="1800" u="none" dirty="0">
                <a:solidFill>
                  <a:srgbClr val="FFFF99"/>
                </a:solidFill>
              </a:rPr>
              <a:t> </a:t>
            </a:r>
            <a:r>
              <a:rPr lang="hu-HU" altLang="hu-HU" sz="1800" u="none" dirty="0" err="1">
                <a:solidFill>
                  <a:srgbClr val="FFFF99"/>
                </a:solidFill>
              </a:rPr>
              <a:t>into</a:t>
            </a:r>
            <a:r>
              <a:rPr lang="hu-HU" altLang="hu-HU" sz="1800" u="none" dirty="0">
                <a:solidFill>
                  <a:srgbClr val="FFFF99"/>
                </a:solidFill>
              </a:rPr>
              <a:t> </a:t>
            </a:r>
            <a:r>
              <a:rPr lang="hu-HU" altLang="hu-HU" sz="1800" u="none" dirty="0" err="1">
                <a:solidFill>
                  <a:srgbClr val="FFFF99"/>
                </a:solidFill>
              </a:rPr>
              <a:t>secondary</a:t>
            </a:r>
            <a:r>
              <a:rPr lang="hu-HU" altLang="hu-HU" sz="1800" u="none" dirty="0">
                <a:solidFill>
                  <a:srgbClr val="FFFF99"/>
                </a:solidFill>
              </a:rPr>
              <a:t> </a:t>
            </a:r>
            <a:r>
              <a:rPr lang="hu-HU" altLang="hu-HU" sz="1800" u="none" dirty="0" err="1">
                <a:solidFill>
                  <a:srgbClr val="FFFF99"/>
                </a:solidFill>
              </a:rPr>
              <a:t>chondrosarcoma</a:t>
            </a:r>
            <a:endParaRPr lang="hu-HU" altLang="hu-HU" sz="1800" u="none" dirty="0">
              <a:solidFill>
                <a:srgbClr val="FFFF99"/>
              </a:solidFill>
            </a:endParaRPr>
          </a:p>
        </p:txBody>
      </p:sp>
      <p:sp>
        <p:nvSpPr>
          <p:cNvPr id="61444" name="Text Box 8"/>
          <p:cNvSpPr txBox="1">
            <a:spLocks noChangeArrowheads="1"/>
          </p:cNvSpPr>
          <p:nvPr/>
        </p:nvSpPr>
        <p:spPr bwMode="auto">
          <a:xfrm>
            <a:off x="4876800" y="838200"/>
            <a:ext cx="1143000" cy="4572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hu-HU" sz="2400" u="none">
                <a:solidFill>
                  <a:srgbClr val="FFFF99"/>
                </a:solidFill>
              </a:rPr>
              <a:t>Benign</a:t>
            </a:r>
          </a:p>
        </p:txBody>
      </p:sp>
      <p:sp>
        <p:nvSpPr>
          <p:cNvPr id="61445" name="Text Box 9"/>
          <p:cNvSpPr txBox="1">
            <a:spLocks noChangeArrowheads="1"/>
          </p:cNvSpPr>
          <p:nvPr/>
        </p:nvSpPr>
        <p:spPr bwMode="auto">
          <a:xfrm>
            <a:off x="1219200" y="152400"/>
            <a:ext cx="7239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hu-HU" sz="2400">
                <a:solidFill>
                  <a:srgbClr val="FF7C80"/>
                </a:solidFill>
              </a:rPr>
              <a:t>Cartilage Forming Tumors - ENCHONDROMATOSIS </a:t>
            </a:r>
          </a:p>
        </p:txBody>
      </p:sp>
      <p:sp>
        <p:nvSpPr>
          <p:cNvPr id="221194" name="AutoShape 10"/>
          <p:cNvSpPr>
            <a:spLocks noChangeArrowheads="1"/>
          </p:cNvSpPr>
          <p:nvPr/>
        </p:nvSpPr>
        <p:spPr bwMode="auto">
          <a:xfrm>
            <a:off x="1524000" y="2209800"/>
            <a:ext cx="533400" cy="76200"/>
          </a:xfrm>
          <a:prstGeom prst="rightArrow">
            <a:avLst>
              <a:gd name="adj1" fmla="val 50000"/>
              <a:gd name="adj2" fmla="val 175000"/>
            </a:avLst>
          </a:prstGeom>
          <a:solidFill>
            <a:srgbClr val="FFFF00"/>
          </a:solidFill>
          <a:ln w="28575">
            <a:solidFill>
              <a:srgbClr val="FFFF99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hu-H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-18"/>
            </a:endParaRPr>
          </a:p>
        </p:txBody>
      </p:sp>
      <p:pic>
        <p:nvPicPr>
          <p:cNvPr id="7" name="Rögzített hang">
            <a:hlinkClick r:id="" action="ppaction://media"/>
          </p:cNvPr>
          <p:cNvPicPr>
            <a:picLocks noRot="1" noChangeAspect="1"/>
          </p:cNvPicPr>
          <p:nvPr>
            <a:wavAudioFile r:embed="rId1" name="Rögzített hang"/>
          </p:nvPr>
        </p:nvPicPr>
        <p:blipFill>
          <a:blip r:embed="rId4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15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ext Box 1026"/>
          <p:cNvSpPr txBox="1">
            <a:spLocks noChangeArrowheads="1"/>
          </p:cNvSpPr>
          <p:nvPr/>
        </p:nvSpPr>
        <p:spPr bwMode="auto">
          <a:xfrm>
            <a:off x="2474913" y="228600"/>
            <a:ext cx="426402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4000" b="1" u="none">
                <a:solidFill>
                  <a:srgbClr val="FF9966"/>
                </a:solidFill>
              </a:rPr>
              <a:t>Mafucci syndroma</a:t>
            </a:r>
          </a:p>
        </p:txBody>
      </p:sp>
      <p:pic>
        <p:nvPicPr>
          <p:cNvPr id="62467" name="Picture 1027" descr="DSCN838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222375"/>
            <a:ext cx="1577975" cy="534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8" name="Picture 1028" descr="DSCN839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2700" y="1212850"/>
            <a:ext cx="214630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Rögzített hang">
            <a:hlinkClick r:id="" action="ppaction://media"/>
          </p:cNvPr>
          <p:cNvPicPr>
            <a:picLocks noRot="1" noChangeAspect="1"/>
          </p:cNvPicPr>
          <p:nvPr>
            <a:wavAudioFile r:embed="rId1" name="Rögzített hang"/>
          </p:nvPr>
        </p:nvPicPr>
        <p:blipFill>
          <a:blip r:embed="rId5"/>
          <a:stretch>
            <a:fillRect/>
          </a:stretch>
        </p:blipFill>
        <p:spPr>
          <a:xfrm>
            <a:off x="285720" y="628652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97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Alapértelmezett terv">
  <a:themeElements>
    <a:clrScheme name="Alapértelmezett terv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Alapértelmezett terv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sng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-1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sng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-18"/>
          </a:defRPr>
        </a:defPPr>
      </a:lstStyle>
    </a:lnDef>
  </a:objectDefaults>
  <a:extraClrSchemeLst>
    <a:extraClrScheme>
      <a:clrScheme name="Alapértelmezett terv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-té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é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6038</TotalTime>
  <Words>1985</Words>
  <Application>Microsoft Office PowerPoint</Application>
  <PresentationFormat>Diavetítés a képernyőre (4:3 oldalarány)</PresentationFormat>
  <Paragraphs>320</Paragraphs>
  <Slides>53</Slides>
  <Notes>1</Notes>
  <HiddenSlides>0</HiddenSlides>
  <MMClips>56</MMClips>
  <ScaleCrop>false</ScaleCrop>
  <HeadingPairs>
    <vt:vector size="6" baseType="variant">
      <vt:variant>
        <vt:lpstr>Téma</vt:lpstr>
      </vt:variant>
      <vt:variant>
        <vt:i4>1</vt:i4>
      </vt:variant>
      <vt:variant>
        <vt:lpstr>Beágyazott OLE kiszolgálók</vt:lpstr>
      </vt:variant>
      <vt:variant>
        <vt:i4>2</vt:i4>
      </vt:variant>
      <vt:variant>
        <vt:lpstr>Diacímek</vt:lpstr>
      </vt:variant>
      <vt:variant>
        <vt:i4>53</vt:i4>
      </vt:variant>
    </vt:vector>
  </HeadingPairs>
  <TitlesOfParts>
    <vt:vector size="56" baseType="lpstr">
      <vt:lpstr>Alapértelmezett terv</vt:lpstr>
      <vt:lpstr>Dia</vt:lpstr>
      <vt:lpstr>STATISTICA Graph</vt:lpstr>
      <vt:lpstr>1. dia</vt:lpstr>
      <vt:lpstr>Chondroblastoma</vt:lpstr>
      <vt:lpstr>3. dia</vt:lpstr>
      <vt:lpstr>4. dia</vt:lpstr>
      <vt:lpstr>5. dia</vt:lpstr>
      <vt:lpstr>6. dia</vt:lpstr>
      <vt:lpstr>7. dia</vt:lpstr>
      <vt:lpstr>8. dia</vt:lpstr>
      <vt:lpstr>9. dia</vt:lpstr>
      <vt:lpstr>10. dia</vt:lpstr>
      <vt:lpstr>11. dia</vt:lpstr>
      <vt:lpstr>12. dia</vt:lpstr>
      <vt:lpstr>13. dia</vt:lpstr>
      <vt:lpstr>14. dia</vt:lpstr>
      <vt:lpstr>15. dia</vt:lpstr>
      <vt:lpstr>16. dia</vt:lpstr>
      <vt:lpstr>17. dia</vt:lpstr>
      <vt:lpstr>18. dia</vt:lpstr>
      <vt:lpstr>19. dia</vt:lpstr>
      <vt:lpstr>20. dia</vt:lpstr>
      <vt:lpstr>21. dia</vt:lpstr>
      <vt:lpstr>22. dia</vt:lpstr>
      <vt:lpstr>23. dia</vt:lpstr>
      <vt:lpstr>24. dia</vt:lpstr>
      <vt:lpstr>25. dia</vt:lpstr>
      <vt:lpstr> Ewings sarcoma – differential diagnosis  </vt:lpstr>
      <vt:lpstr>27. dia</vt:lpstr>
      <vt:lpstr>28. dia</vt:lpstr>
      <vt:lpstr>29. dia</vt:lpstr>
      <vt:lpstr>30. dia</vt:lpstr>
      <vt:lpstr>31. dia</vt:lpstr>
      <vt:lpstr>32. dia</vt:lpstr>
      <vt:lpstr>33. dia</vt:lpstr>
      <vt:lpstr>34. dia</vt:lpstr>
      <vt:lpstr>35. dia</vt:lpstr>
      <vt:lpstr>36. dia</vt:lpstr>
      <vt:lpstr>37. dia</vt:lpstr>
      <vt:lpstr>38. dia</vt:lpstr>
      <vt:lpstr>39. dia</vt:lpstr>
      <vt:lpstr>40. dia</vt:lpstr>
      <vt:lpstr>41. dia</vt:lpstr>
      <vt:lpstr>     </vt:lpstr>
      <vt:lpstr>A sebészi kezelés indikációi  áttéti csonttumoroknál</vt:lpstr>
      <vt:lpstr>44. dia</vt:lpstr>
      <vt:lpstr>45. dia</vt:lpstr>
      <vt:lpstr>46. dia</vt:lpstr>
      <vt:lpstr>A sebészi kezelés lehetőségei  áttéti csonttumoroknál</vt:lpstr>
      <vt:lpstr>A sebészi kezelés lehetőségei  áttéti csonttumoroknál</vt:lpstr>
      <vt:lpstr>Survival according to the primary site of metastatic bone lesion</vt:lpstr>
      <vt:lpstr>                                    </vt:lpstr>
      <vt:lpstr>51. dia</vt:lpstr>
      <vt:lpstr>52. dia</vt:lpstr>
      <vt:lpstr>53. dia</vt:lpstr>
    </vt:vector>
  </TitlesOfParts>
  <Company>Orthop. Department - Budapest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Dr. Antal Imre</dc:creator>
  <cp:lastModifiedBy>Admin</cp:lastModifiedBy>
  <cp:revision>895</cp:revision>
  <cp:lastPrinted>2000-03-19T19:50:17Z</cp:lastPrinted>
  <dcterms:created xsi:type="dcterms:W3CDTF">2000-03-05T17:10:48Z</dcterms:created>
  <dcterms:modified xsi:type="dcterms:W3CDTF">2020-03-26T23:02:38Z</dcterms:modified>
</cp:coreProperties>
</file>