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361" r:id="rId2"/>
    <p:sldId id="298" r:id="rId3"/>
    <p:sldId id="486" r:id="rId4"/>
    <p:sldId id="487" r:id="rId5"/>
    <p:sldId id="488" r:id="rId6"/>
    <p:sldId id="489" r:id="rId7"/>
    <p:sldId id="393" r:id="rId8"/>
    <p:sldId id="446" r:id="rId9"/>
    <p:sldId id="447" r:id="rId10"/>
    <p:sldId id="264" r:id="rId11"/>
    <p:sldId id="265" r:id="rId12"/>
    <p:sldId id="308" r:id="rId13"/>
    <p:sldId id="266" r:id="rId14"/>
    <p:sldId id="312" r:id="rId15"/>
    <p:sldId id="283" r:id="rId16"/>
    <p:sldId id="284" r:id="rId17"/>
    <p:sldId id="278" r:id="rId18"/>
    <p:sldId id="392" r:id="rId19"/>
    <p:sldId id="281" r:id="rId20"/>
    <p:sldId id="318" r:id="rId21"/>
    <p:sldId id="398" r:id="rId22"/>
    <p:sldId id="400" r:id="rId23"/>
    <p:sldId id="402" r:id="rId24"/>
    <p:sldId id="403" r:id="rId25"/>
    <p:sldId id="408" r:id="rId26"/>
    <p:sldId id="449" r:id="rId27"/>
    <p:sldId id="409" r:id="rId28"/>
    <p:sldId id="330" r:id="rId29"/>
    <p:sldId id="331" r:id="rId30"/>
    <p:sldId id="451" r:id="rId31"/>
    <p:sldId id="424" r:id="rId32"/>
    <p:sldId id="425" r:id="rId33"/>
    <p:sldId id="436" r:id="rId34"/>
    <p:sldId id="386" r:id="rId35"/>
    <p:sldId id="387" r:id="rId36"/>
    <p:sldId id="388" r:id="rId37"/>
    <p:sldId id="389" r:id="rId38"/>
    <p:sldId id="465" r:id="rId39"/>
    <p:sldId id="466" r:id="rId40"/>
    <p:sldId id="467" r:id="rId41"/>
    <p:sldId id="468" r:id="rId42"/>
    <p:sldId id="333" r:id="rId43"/>
    <p:sldId id="336" r:id="rId44"/>
    <p:sldId id="385" r:id="rId45"/>
    <p:sldId id="371" r:id="rId46"/>
    <p:sldId id="441" r:id="rId4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u="sng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9900"/>
    <a:srgbClr val="00CCFF"/>
    <a:srgbClr val="FF7C80"/>
    <a:srgbClr val="FFE2C5"/>
    <a:srgbClr val="FFEEDD"/>
    <a:srgbClr val="3700E8"/>
    <a:srgbClr val="2C2C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>
      <p:cViewPr varScale="1">
        <p:scale>
          <a:sx n="86" d="100"/>
          <a:sy n="86" d="100"/>
        </p:scale>
        <p:origin x="1171" y="53"/>
      </p:cViewPr>
      <p:guideLst>
        <p:guide orient="horz" pos="2160"/>
        <p:guide pos="2880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77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munkalap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munkalap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-munkalap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9841269841269843E-2"/>
          <c:y val="5.0359712230215826E-2"/>
          <c:w val="0.91428571428571426"/>
          <c:h val="0.8177458033573141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FFF00"/>
            </a:solidFill>
            <a:ln w="33944">
              <a:noFill/>
            </a:ln>
          </c:spPr>
          <c:invertIfNegative val="0"/>
          <c:dLbls>
            <c:dLbl>
              <c:idx val="0"/>
              <c:layout>
                <c:manualLayout>
                  <c:x val="7.8427918403690677E-3"/>
                  <c:y val="-4.6005844143582775E-2"/>
                </c:manualLayout>
              </c:layout>
              <c:spPr>
                <a:solidFill>
                  <a:srgbClr val="000000"/>
                </a:solidFill>
                <a:ln w="33944">
                  <a:noFill/>
                </a:ln>
              </c:spPr>
              <c:txPr>
                <a:bodyPr/>
                <a:lstStyle/>
                <a:p>
                  <a:pPr>
                    <a:defRPr sz="2405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6882312787824314E-3"/>
                  <c:y val="-4.0096435787253221E-2"/>
                </c:manualLayout>
              </c:layout>
              <c:spPr>
                <a:solidFill>
                  <a:srgbClr val="000000"/>
                </a:solidFill>
                <a:ln w="33944">
                  <a:noFill/>
                </a:ln>
              </c:spPr>
              <c:txPr>
                <a:bodyPr/>
                <a:lstStyle/>
                <a:p>
                  <a:pPr>
                    <a:defRPr sz="2405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5337949620202793E-3"/>
                  <c:y val="-4.1985111123699514E-2"/>
                </c:manualLayout>
              </c:layout>
              <c:spPr>
                <a:solidFill>
                  <a:srgbClr val="000000"/>
                </a:solidFill>
                <a:ln w="33944">
                  <a:noFill/>
                </a:ln>
              </c:spPr>
              <c:txPr>
                <a:bodyPr/>
                <a:lstStyle/>
                <a:p>
                  <a:pPr>
                    <a:defRPr sz="2405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4159576206820343E-3"/>
                  <c:y val="-2.9025415887762196E-2"/>
                </c:manualLayout>
              </c:layout>
              <c:spPr>
                <a:solidFill>
                  <a:srgbClr val="000000"/>
                </a:solidFill>
                <a:ln w="33944">
                  <a:noFill/>
                </a:ln>
              </c:spPr>
              <c:txPr>
                <a:bodyPr/>
                <a:lstStyle/>
                <a:p>
                  <a:pPr>
                    <a:defRPr sz="2405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7.2615213039198823E-3"/>
                  <c:y val="-3.7128008729124695E-2"/>
                </c:manualLayout>
              </c:layout>
              <c:spPr>
                <a:solidFill>
                  <a:srgbClr val="000000"/>
                </a:solidFill>
                <a:ln w="33944">
                  <a:noFill/>
                </a:ln>
              </c:spPr>
              <c:txPr>
                <a:bodyPr/>
                <a:lstStyle/>
                <a:p>
                  <a:pPr>
                    <a:defRPr sz="2405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3456291336363946E-2"/>
                  <c:y val="-3.304633638421095E-2"/>
                </c:manualLayout>
              </c:layout>
              <c:spPr>
                <a:solidFill>
                  <a:srgbClr val="000000"/>
                </a:solidFill>
                <a:ln w="33944">
                  <a:noFill/>
                </a:ln>
              </c:spPr>
              <c:txPr>
                <a:bodyPr/>
                <a:lstStyle/>
                <a:p>
                  <a:pPr>
                    <a:defRPr sz="2405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000000"/>
              </a:solidFill>
              <a:ln w="33944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5" b="1" i="0" u="none" strike="noStrike" baseline="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Sheet1!$B$1:$G$1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Sheet1!$B$2:$G$2</c:f>
              <c:numCache>
                <c:formatCode>General</c:formatCode>
                <c:ptCount val="6"/>
                <c:pt idx="0">
                  <c:v>10</c:v>
                </c:pt>
                <c:pt idx="1">
                  <c:v>48</c:v>
                </c:pt>
                <c:pt idx="2">
                  <c:v>18</c:v>
                </c:pt>
                <c:pt idx="3">
                  <c:v>8</c:v>
                </c:pt>
                <c:pt idx="4">
                  <c:v>5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-75513216"/>
        <c:axId val="-75511584"/>
        <c:axId val="0"/>
      </c:bar3DChart>
      <c:catAx>
        <c:axId val="-75513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424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405" b="1" i="0" u="none" strike="noStrike" baseline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lang="hu-HU"/>
          </a:p>
        </c:txPr>
        <c:crossAx val="-75511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75511584"/>
        <c:scaling>
          <c:orientation val="minMax"/>
          <c:max val="60"/>
        </c:scaling>
        <c:delete val="0"/>
        <c:axPos val="l"/>
        <c:majorGridlines>
          <c:spPr>
            <a:ln w="16972">
              <a:solidFill>
                <a:srgbClr val="FFFFFF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16972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 sz="2405" b="1" i="0" u="none" strike="noStrike" baseline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lang="hu-HU"/>
          </a:p>
        </c:txPr>
        <c:crossAx val="-75513216"/>
        <c:crosses val="autoZero"/>
        <c:crossBetween val="between"/>
      </c:valAx>
      <c:spPr>
        <a:noFill/>
        <a:ln w="3394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405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hu-H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9841269841269843E-2"/>
          <c:y val="5.5155875299760189E-2"/>
          <c:w val="0.91428571428571426"/>
          <c:h val="0.8129496402877698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FFF00"/>
            </a:solidFill>
            <a:ln w="33964">
              <a:noFill/>
            </a:ln>
          </c:spPr>
          <c:invertIfNegative val="0"/>
          <c:dLbls>
            <c:dLbl>
              <c:idx val="0"/>
              <c:layout>
                <c:manualLayout>
                  <c:x val="5.8704708441413289E-3"/>
                  <c:y val="-3.6542662126277103E-2"/>
                </c:manualLayout>
              </c:layout>
              <c:spPr>
                <a:solidFill>
                  <a:srgbClr val="000000"/>
                </a:solidFill>
                <a:ln w="33964">
                  <a:noFill/>
                </a:ln>
              </c:spPr>
              <c:txPr>
                <a:bodyPr/>
                <a:lstStyle/>
                <a:p>
                  <a:pPr>
                    <a:defRPr sz="2407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4800918024048295E-3"/>
                  <c:y val="-3.4471884398826508E-2"/>
                </c:manualLayout>
              </c:layout>
              <c:spPr>
                <a:solidFill>
                  <a:srgbClr val="000000"/>
                </a:solidFill>
                <a:ln w="33964">
                  <a:noFill/>
                </a:ln>
              </c:spPr>
              <c:txPr>
                <a:bodyPr/>
                <a:lstStyle/>
                <a:p>
                  <a:pPr>
                    <a:defRPr sz="2407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5349268249986188E-3"/>
                  <c:y val="-3.4263799123381067E-2"/>
                </c:manualLayout>
              </c:layout>
              <c:spPr>
                <a:solidFill>
                  <a:srgbClr val="000000"/>
                </a:solidFill>
                <a:ln w="33964">
                  <a:noFill/>
                </a:ln>
              </c:spPr>
              <c:txPr>
                <a:bodyPr/>
                <a:lstStyle/>
                <a:p>
                  <a:pPr>
                    <a:defRPr sz="2407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20957908652586E-3"/>
                  <c:y val="-1.9756091382871821E-2"/>
                </c:manualLayout>
              </c:layout>
              <c:spPr>
                <a:solidFill>
                  <a:srgbClr val="000000"/>
                </a:solidFill>
                <a:ln w="33964">
                  <a:noFill/>
                </a:ln>
              </c:spPr>
              <c:txPr>
                <a:bodyPr/>
                <a:lstStyle/>
                <a:p>
                  <a:pPr>
                    <a:defRPr sz="2407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4390172837227571E-3"/>
                  <c:y val="-2.9854893977616981E-2"/>
                </c:manualLayout>
              </c:layout>
              <c:spPr>
                <a:solidFill>
                  <a:srgbClr val="000000"/>
                </a:solidFill>
                <a:ln w="33964">
                  <a:noFill/>
                </a:ln>
              </c:spPr>
              <c:txPr>
                <a:bodyPr/>
                <a:lstStyle/>
                <a:p>
                  <a:pPr>
                    <a:defRPr sz="2407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043036024282451E-2"/>
                  <c:y val="-2.5565207363729137E-2"/>
                </c:manualLayout>
              </c:layout>
              <c:spPr>
                <a:solidFill>
                  <a:srgbClr val="000000"/>
                </a:solidFill>
                <a:ln w="33964">
                  <a:noFill/>
                </a:ln>
              </c:spPr>
              <c:txPr>
                <a:bodyPr/>
                <a:lstStyle/>
                <a:p>
                  <a:pPr>
                    <a:defRPr sz="2407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3.7232905035134989E-3"/>
                  <c:y val="-3.7302283127242486E-2"/>
                </c:manualLayout>
              </c:layout>
              <c:spPr>
                <a:solidFill>
                  <a:srgbClr val="000000"/>
                </a:solidFill>
                <a:ln w="33964">
                  <a:noFill/>
                </a:ln>
              </c:spPr>
              <c:txPr>
                <a:bodyPr/>
                <a:lstStyle/>
                <a:p>
                  <a:pPr>
                    <a:defRPr sz="2407" b="1" i="0" u="none" strike="noStrike" baseline="0">
                      <a:solidFill>
                        <a:srgbClr val="FFFFFF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rgbClr val="000000"/>
              </a:solidFill>
              <a:ln w="33964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7" b="1" i="0" u="none" strike="noStrike" baseline="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Sheet1!$B$1:$J$1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cat>
          <c:val>
            <c:numRef>
              <c:f>Sheet1!$B$2:$J$2</c:f>
              <c:numCache>
                <c:formatCode>General</c:formatCode>
                <c:ptCount val="9"/>
                <c:pt idx="0">
                  <c:v>5</c:v>
                </c:pt>
                <c:pt idx="1">
                  <c:v>70</c:v>
                </c:pt>
                <c:pt idx="2">
                  <c:v>14</c:v>
                </c:pt>
                <c:pt idx="3">
                  <c:v>5</c:v>
                </c:pt>
                <c:pt idx="4">
                  <c:v>3</c:v>
                </c:pt>
                <c:pt idx="5">
                  <c:v>1</c:v>
                </c:pt>
                <c:pt idx="6">
                  <c:v>2</c:v>
                </c:pt>
                <c:pt idx="7">
                  <c:v>1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-75507232"/>
        <c:axId val="-75506688"/>
        <c:axId val="0"/>
      </c:bar3DChart>
      <c:catAx>
        <c:axId val="-75507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424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407" b="1" i="0" u="none" strike="noStrike" baseline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lang="hu-HU"/>
          </a:p>
        </c:txPr>
        <c:crossAx val="-75506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75506688"/>
        <c:scaling>
          <c:orientation val="minMax"/>
          <c:max val="80"/>
        </c:scaling>
        <c:delete val="0"/>
        <c:axPos val="l"/>
        <c:majorGridlines>
          <c:spPr>
            <a:ln w="16982">
              <a:solidFill>
                <a:srgbClr val="FFFFFF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16982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 sz="2407" b="1" i="0" u="none" strike="noStrike" baseline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lang="hu-HU"/>
          </a:p>
        </c:txPr>
        <c:crossAx val="-75507232"/>
        <c:crosses val="autoZero"/>
        <c:crossBetween val="between"/>
      </c:valAx>
      <c:spPr>
        <a:noFill/>
        <a:ln w="3396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407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hu-H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62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hu-HU"/>
              <a:t>Fig. 1.</a:t>
            </a:r>
          </a:p>
        </c:rich>
      </c:tx>
      <c:layout>
        <c:manualLayout>
          <c:xMode val="edge"/>
          <c:yMode val="edge"/>
          <c:x val="0.45039682539682541"/>
          <c:y val="2.0114942528735632E-2"/>
        </c:manualLayout>
      </c:layout>
      <c:overlay val="0"/>
      <c:spPr>
        <a:noFill/>
        <a:ln w="35181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84126984126985"/>
          <c:y val="0.19540229885057472"/>
          <c:w val="0.6607142857142857"/>
          <c:h val="0.6063218390804597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Sheet1!$B$517</c:f>
              <c:strCache>
                <c:ptCount val="1"/>
                <c:pt idx="0">
                  <c:v>limb salvage (N=39)</c:v>
                </c:pt>
              </c:strCache>
            </c:strRef>
          </c:tx>
          <c:spPr>
            <a:ln w="35181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Ref>
              <c:f>Sheet1!$A$518:$A$548</c:f>
              <c:numCache>
                <c:formatCode>General</c:formatCode>
                <c:ptCount val="31"/>
                <c:pt idx="0">
                  <c:v>0</c:v>
                </c:pt>
                <c:pt idx="1">
                  <c:v>7</c:v>
                </c:pt>
                <c:pt idx="2">
                  <c:v>7</c:v>
                </c:pt>
                <c:pt idx="3">
                  <c:v>8.0299999999999994</c:v>
                </c:pt>
                <c:pt idx="4">
                  <c:v>8.0299999999999994</c:v>
                </c:pt>
                <c:pt idx="5">
                  <c:v>9</c:v>
                </c:pt>
                <c:pt idx="6">
                  <c:v>9</c:v>
                </c:pt>
                <c:pt idx="7">
                  <c:v>9</c:v>
                </c:pt>
                <c:pt idx="8">
                  <c:v>9</c:v>
                </c:pt>
                <c:pt idx="9">
                  <c:v>11.03</c:v>
                </c:pt>
                <c:pt idx="10">
                  <c:v>11.03</c:v>
                </c:pt>
                <c:pt idx="11">
                  <c:v>14</c:v>
                </c:pt>
                <c:pt idx="12">
                  <c:v>14</c:v>
                </c:pt>
                <c:pt idx="13">
                  <c:v>15.07</c:v>
                </c:pt>
                <c:pt idx="14">
                  <c:v>15.07</c:v>
                </c:pt>
                <c:pt idx="15">
                  <c:v>16</c:v>
                </c:pt>
                <c:pt idx="16">
                  <c:v>16</c:v>
                </c:pt>
                <c:pt idx="17">
                  <c:v>17</c:v>
                </c:pt>
                <c:pt idx="18">
                  <c:v>17</c:v>
                </c:pt>
                <c:pt idx="19">
                  <c:v>23.03</c:v>
                </c:pt>
                <c:pt idx="20">
                  <c:v>23.03</c:v>
                </c:pt>
                <c:pt idx="21">
                  <c:v>25.03</c:v>
                </c:pt>
                <c:pt idx="22">
                  <c:v>25.03</c:v>
                </c:pt>
                <c:pt idx="23">
                  <c:v>25.03</c:v>
                </c:pt>
                <c:pt idx="24">
                  <c:v>25.03</c:v>
                </c:pt>
                <c:pt idx="25">
                  <c:v>26</c:v>
                </c:pt>
                <c:pt idx="26">
                  <c:v>26</c:v>
                </c:pt>
                <c:pt idx="27">
                  <c:v>32.03</c:v>
                </c:pt>
                <c:pt idx="28">
                  <c:v>32.03</c:v>
                </c:pt>
                <c:pt idx="29">
                  <c:v>146</c:v>
                </c:pt>
                <c:pt idx="30">
                  <c:v>148</c:v>
                </c:pt>
              </c:numCache>
            </c:numRef>
          </c:xVal>
          <c:yVal>
            <c:numRef>
              <c:f>Sheet1!$B$518:$B$548</c:f>
              <c:numCache>
                <c:formatCode>General</c:formatCode>
                <c:ptCount val="31"/>
                <c:pt idx="0">
                  <c:v>100</c:v>
                </c:pt>
                <c:pt idx="1">
                  <c:v>100</c:v>
                </c:pt>
                <c:pt idx="2">
                  <c:v>97.44</c:v>
                </c:pt>
                <c:pt idx="3">
                  <c:v>97.44</c:v>
                </c:pt>
                <c:pt idx="4">
                  <c:v>97.44</c:v>
                </c:pt>
                <c:pt idx="5">
                  <c:v>97.44</c:v>
                </c:pt>
                <c:pt idx="6">
                  <c:v>94.65</c:v>
                </c:pt>
                <c:pt idx="7">
                  <c:v>94.65</c:v>
                </c:pt>
                <c:pt idx="8">
                  <c:v>94.65</c:v>
                </c:pt>
                <c:pt idx="9">
                  <c:v>94.65</c:v>
                </c:pt>
                <c:pt idx="10">
                  <c:v>91.87</c:v>
                </c:pt>
                <c:pt idx="11">
                  <c:v>91.87</c:v>
                </c:pt>
                <c:pt idx="12">
                  <c:v>89.08</c:v>
                </c:pt>
                <c:pt idx="13">
                  <c:v>89.08</c:v>
                </c:pt>
                <c:pt idx="14">
                  <c:v>89.08</c:v>
                </c:pt>
                <c:pt idx="15">
                  <c:v>89.08</c:v>
                </c:pt>
                <c:pt idx="16">
                  <c:v>89.08</c:v>
                </c:pt>
                <c:pt idx="17">
                  <c:v>89.08</c:v>
                </c:pt>
                <c:pt idx="18">
                  <c:v>89.08</c:v>
                </c:pt>
                <c:pt idx="19">
                  <c:v>89.08</c:v>
                </c:pt>
                <c:pt idx="20">
                  <c:v>89.08</c:v>
                </c:pt>
                <c:pt idx="21">
                  <c:v>89.08</c:v>
                </c:pt>
                <c:pt idx="22">
                  <c:v>83.15</c:v>
                </c:pt>
                <c:pt idx="23">
                  <c:v>83.15</c:v>
                </c:pt>
                <c:pt idx="24">
                  <c:v>83.15</c:v>
                </c:pt>
                <c:pt idx="25">
                  <c:v>83.15</c:v>
                </c:pt>
                <c:pt idx="26">
                  <c:v>77.209999999999994</c:v>
                </c:pt>
                <c:pt idx="27">
                  <c:v>77.209999999999994</c:v>
                </c:pt>
                <c:pt idx="28">
                  <c:v>77.209999999999994</c:v>
                </c:pt>
                <c:pt idx="29">
                  <c:v>77.209999999999994</c:v>
                </c:pt>
                <c:pt idx="30">
                  <c:v>77.209999999999994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Sheet1!$C$517</c:f>
              <c:strCache>
                <c:ptCount val="1"/>
                <c:pt idx="0">
                  <c:v>amputation (N=36)</c:v>
                </c:pt>
              </c:strCache>
            </c:strRef>
          </c:tx>
          <c:spPr>
            <a:ln w="17591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Ref>
              <c:f>Sheet1!$A$518:$A$548</c:f>
              <c:numCache>
                <c:formatCode>General</c:formatCode>
                <c:ptCount val="31"/>
                <c:pt idx="0">
                  <c:v>0</c:v>
                </c:pt>
                <c:pt idx="1">
                  <c:v>7</c:v>
                </c:pt>
                <c:pt idx="2">
                  <c:v>7</c:v>
                </c:pt>
                <c:pt idx="3">
                  <c:v>8.0299999999999994</c:v>
                </c:pt>
                <c:pt idx="4">
                  <c:v>8.0299999999999994</c:v>
                </c:pt>
                <c:pt idx="5">
                  <c:v>9</c:v>
                </c:pt>
                <c:pt idx="6">
                  <c:v>9</c:v>
                </c:pt>
                <c:pt idx="7">
                  <c:v>9</c:v>
                </c:pt>
                <c:pt idx="8">
                  <c:v>9</c:v>
                </c:pt>
                <c:pt idx="9">
                  <c:v>11.03</c:v>
                </c:pt>
                <c:pt idx="10">
                  <c:v>11.03</c:v>
                </c:pt>
                <c:pt idx="11">
                  <c:v>14</c:v>
                </c:pt>
                <c:pt idx="12">
                  <c:v>14</c:v>
                </c:pt>
                <c:pt idx="13">
                  <c:v>15.07</c:v>
                </c:pt>
                <c:pt idx="14">
                  <c:v>15.07</c:v>
                </c:pt>
                <c:pt idx="15">
                  <c:v>16</c:v>
                </c:pt>
                <c:pt idx="16">
                  <c:v>16</c:v>
                </c:pt>
                <c:pt idx="17">
                  <c:v>17</c:v>
                </c:pt>
                <c:pt idx="18">
                  <c:v>17</c:v>
                </c:pt>
                <c:pt idx="19">
                  <c:v>23.03</c:v>
                </c:pt>
                <c:pt idx="20">
                  <c:v>23.03</c:v>
                </c:pt>
                <c:pt idx="21">
                  <c:v>25.03</c:v>
                </c:pt>
                <c:pt idx="22">
                  <c:v>25.03</c:v>
                </c:pt>
                <c:pt idx="23">
                  <c:v>25.03</c:v>
                </c:pt>
                <c:pt idx="24">
                  <c:v>25.03</c:v>
                </c:pt>
                <c:pt idx="25">
                  <c:v>26</c:v>
                </c:pt>
                <c:pt idx="26">
                  <c:v>26</c:v>
                </c:pt>
                <c:pt idx="27">
                  <c:v>32.03</c:v>
                </c:pt>
                <c:pt idx="28">
                  <c:v>32.03</c:v>
                </c:pt>
                <c:pt idx="29">
                  <c:v>146</c:v>
                </c:pt>
                <c:pt idx="30">
                  <c:v>148</c:v>
                </c:pt>
              </c:numCache>
            </c:numRef>
          </c:xVal>
          <c:yVal>
            <c:numRef>
              <c:f>Sheet1!$C$518:$C$547</c:f>
              <c:numCache>
                <c:formatCode>General</c:formatCode>
                <c:ptCount val="30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97.14</c:v>
                </c:pt>
                <c:pt idx="5">
                  <c:v>97.14</c:v>
                </c:pt>
                <c:pt idx="6">
                  <c:v>97.14</c:v>
                </c:pt>
                <c:pt idx="7">
                  <c:v>97.14</c:v>
                </c:pt>
                <c:pt idx="8">
                  <c:v>91.43</c:v>
                </c:pt>
                <c:pt idx="9">
                  <c:v>91.43</c:v>
                </c:pt>
                <c:pt idx="10">
                  <c:v>91.43</c:v>
                </c:pt>
                <c:pt idx="11">
                  <c:v>91.43</c:v>
                </c:pt>
                <c:pt idx="12">
                  <c:v>91.43</c:v>
                </c:pt>
                <c:pt idx="13">
                  <c:v>91.43</c:v>
                </c:pt>
                <c:pt idx="14">
                  <c:v>88.48</c:v>
                </c:pt>
                <c:pt idx="15">
                  <c:v>88.48</c:v>
                </c:pt>
                <c:pt idx="16">
                  <c:v>85.53</c:v>
                </c:pt>
                <c:pt idx="17">
                  <c:v>85.53</c:v>
                </c:pt>
                <c:pt idx="18">
                  <c:v>82.58</c:v>
                </c:pt>
                <c:pt idx="19">
                  <c:v>82.58</c:v>
                </c:pt>
                <c:pt idx="20">
                  <c:v>79.52</c:v>
                </c:pt>
                <c:pt idx="21">
                  <c:v>79.52</c:v>
                </c:pt>
                <c:pt idx="22">
                  <c:v>79.52</c:v>
                </c:pt>
                <c:pt idx="23">
                  <c:v>79.52</c:v>
                </c:pt>
                <c:pt idx="24">
                  <c:v>76.34</c:v>
                </c:pt>
                <c:pt idx="25">
                  <c:v>76.34</c:v>
                </c:pt>
                <c:pt idx="26">
                  <c:v>76.34</c:v>
                </c:pt>
                <c:pt idx="27">
                  <c:v>76.34</c:v>
                </c:pt>
                <c:pt idx="28">
                  <c:v>73.16</c:v>
                </c:pt>
                <c:pt idx="29">
                  <c:v>73.16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75517568"/>
        <c:axId val="-75516480"/>
      </c:scatterChart>
      <c:valAx>
        <c:axId val="-755175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38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hu-HU"/>
                  <a:t>Time (Months)</a:t>
                </a:r>
              </a:p>
            </c:rich>
          </c:tx>
          <c:layout>
            <c:manualLayout>
              <c:xMode val="edge"/>
              <c:yMode val="edge"/>
              <c:x val="0.38095238095238093"/>
              <c:y val="0.88793103448275867"/>
            </c:manualLayout>
          </c:layout>
          <c:overlay val="0"/>
          <c:spPr>
            <a:noFill/>
            <a:ln w="35181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4398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38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hu-HU"/>
          </a:p>
        </c:txPr>
        <c:crossAx val="-75516480"/>
        <c:crosses val="autoZero"/>
        <c:crossBetween val="midCat"/>
        <c:majorUnit val="20"/>
      </c:valAx>
      <c:valAx>
        <c:axId val="-75516480"/>
        <c:scaling>
          <c:orientation val="minMax"/>
          <c:max val="100"/>
        </c:scaling>
        <c:delete val="0"/>
        <c:axPos val="l"/>
        <c:title>
          <c:tx>
            <c:rich>
              <a:bodyPr/>
              <a:lstStyle/>
              <a:p>
                <a:pPr>
                  <a:defRPr sz="138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hu-HU"/>
                  <a:t>Cumulative survival %</a:t>
                </a:r>
              </a:p>
            </c:rich>
          </c:tx>
          <c:layout>
            <c:manualLayout>
              <c:xMode val="edge"/>
              <c:yMode val="edge"/>
              <c:x val="3.1746031746031744E-2"/>
              <c:y val="0.29022988505747127"/>
            </c:manualLayout>
          </c:layout>
          <c:overlay val="0"/>
          <c:spPr>
            <a:noFill/>
            <a:ln w="35181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4398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38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hu-HU"/>
          </a:p>
        </c:txPr>
        <c:crossAx val="-75517568"/>
        <c:crosses val="autoZero"/>
        <c:crossBetween val="midCat"/>
      </c:valAx>
      <c:spPr>
        <a:solidFill>
          <a:srgbClr val="FFFFFF"/>
        </a:solidFill>
        <a:ln w="35181">
          <a:noFill/>
        </a:ln>
      </c:spPr>
    </c:plotArea>
    <c:plotVisOnly val="1"/>
    <c:dispBlanksAs val="gap"/>
    <c:showDLblsOverMax val="0"/>
  </c:chart>
  <c:spPr>
    <a:solidFill>
      <a:srgbClr val="FFFFFF"/>
    </a:solidFill>
    <a:ln w="19050" cap="flat" cmpd="sng" algn="ctr">
      <a:solidFill>
        <a:srgbClr val="CCFFFF"/>
      </a:solidFill>
      <a:prstDash val="solid"/>
      <a:miter lim="800000"/>
      <a:headEnd type="none" w="med" len="med"/>
      <a:tailEnd type="none" w="med" len="med"/>
    </a:ln>
  </c:spPr>
  <c:txPr>
    <a:bodyPr/>
    <a:lstStyle/>
    <a:p>
      <a:pPr>
        <a:defRPr sz="138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hu-HU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0.5915</cdr:x>
      <cdr:y>0.63325</cdr:y>
    </cdr:from>
    <cdr:to>
      <cdr:x>0.73825</cdr:x>
      <cdr:y>0.6935</cdr:y>
    </cdr:to>
    <cdr:sp macro="" textlink="">
      <cdr:nvSpPr>
        <cdr:cNvPr id="3073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39555" y="2099034"/>
          <a:ext cx="704488" cy="1997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hu-HU" sz="1000" b="0" i="0" u="none" strike="noStrike" baseline="0">
              <a:solidFill>
                <a:srgbClr val="000000"/>
              </a:solidFill>
              <a:latin typeface="Arial"/>
              <a:cs typeface="Arial"/>
            </a:rPr>
            <a:t> </a:t>
          </a:r>
          <a:r>
            <a:rPr lang="hu-HU" sz="800" b="0" i="1" u="none" strike="noStrike" baseline="0">
              <a:solidFill>
                <a:srgbClr val="000000"/>
              </a:solidFill>
              <a:latin typeface="Arial"/>
              <a:cs typeface="Arial"/>
            </a:rPr>
            <a:t>(</a:t>
          </a:r>
          <a:r>
            <a:rPr lang="hu-HU" sz="800" b="0" i="1" u="sng" strike="noStrike" baseline="0">
              <a:solidFill>
                <a:srgbClr val="000000"/>
              </a:solidFill>
              <a:latin typeface="Arial"/>
              <a:cs typeface="Arial"/>
            </a:rPr>
            <a:t>P</a:t>
          </a:r>
          <a:r>
            <a:rPr lang="hu-HU" sz="800" b="0" i="1" u="none" strike="noStrike" baseline="0">
              <a:solidFill>
                <a:srgbClr val="000000"/>
              </a:solidFill>
              <a:latin typeface="Arial"/>
              <a:cs typeface="Arial"/>
            </a:rPr>
            <a:t>=0.67)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pPr>
              <a:defRPr/>
            </a:pPr>
            <a:fld id="{7086D306-6681-4B8D-9EBC-BFD1AD15A05E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880342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pPr>
              <a:defRPr/>
            </a:pPr>
            <a:fld id="{6D6CDB44-3064-434C-82C8-A5EF5267DE30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6743131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18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18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18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18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1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AF38B9D-DB46-44A3-8CFE-5017634A6301}" type="slidenum">
              <a:rPr lang="de-DE" altLang="hu-HU" sz="1200" u="none" smtClean="0"/>
              <a:pPr/>
              <a:t>3</a:t>
            </a:fld>
            <a:endParaRPr lang="de-DE" altLang="hu-HU" sz="1200" u="none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806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8202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3532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0869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6F53412-5E74-42B8-A09A-DC680D54570D}" type="slidenum">
              <a:rPr lang="hu-HU" altLang="hu-HU" sz="1200" u="none" smtClean="0"/>
              <a:pPr/>
              <a:t>9</a:t>
            </a:fld>
            <a:endParaRPr lang="hu-HU" altLang="hu-HU" sz="1200" u="none" smtClean="0"/>
          </a:p>
        </p:txBody>
      </p:sp>
      <p:sp>
        <p:nvSpPr>
          <p:cNvPr id="1126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46D8928F-8435-4177-86A6-F472B8851DD3}" type="slidenum">
              <a:rPr lang="hu-HU" altLang="hu-HU" sz="1200"/>
              <a:pPr algn="r"/>
              <a:t>9</a:t>
            </a:fld>
            <a:endParaRPr lang="hu-HU" altLang="hu-HU" sz="1200"/>
          </a:p>
        </p:txBody>
      </p:sp>
      <p:sp>
        <p:nvSpPr>
          <p:cNvPr id="112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91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5C388E2-D45D-49C1-BC1A-2C4C2BC79653}" type="slidenum">
              <a:rPr lang="de-DE" altLang="hu-HU" sz="1200" u="none" smtClean="0"/>
              <a:pPr/>
              <a:t>38</a:t>
            </a:fld>
            <a:endParaRPr lang="de-DE" altLang="hu-HU" sz="1200" u="none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327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5BE9E01-16B6-4DC1-8AA2-83E20E1E18EC}" type="slidenum">
              <a:rPr lang="de-DE" altLang="hu-HU" sz="1200" u="none" smtClean="0"/>
              <a:pPr/>
              <a:t>39</a:t>
            </a:fld>
            <a:endParaRPr lang="de-DE" altLang="hu-HU" sz="1200" u="none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00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2B045EE-99E7-479F-9F66-A8F1CF9E1D0B}" type="slidenum">
              <a:rPr lang="de-DE" altLang="hu-HU" sz="1200" u="none" smtClean="0"/>
              <a:pPr/>
              <a:t>40</a:t>
            </a:fld>
            <a:endParaRPr lang="de-DE" altLang="hu-HU" sz="1200" u="none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319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6ADC6-D821-42E5-970D-F4DDA98B0C22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411454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EFFB0-F344-4420-9095-1DD88955BD12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002466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D8471-3F75-4C54-B3A9-0BE0C59C0732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66344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4E2F3-35A9-4212-8331-27885E658892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16757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F5EA3-6379-497B-984C-59C823428AE8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4201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818E9-5BE3-4C64-8E16-94CBDB89A743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789218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0A049-8072-4E41-BA28-1E21058CA7B1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075496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4C57A-85BB-4DB5-B7A7-C70421BB46E4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39828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37398-832A-4BD1-9D49-97293E51ADDA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108329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B87C8-7C35-4D06-98FC-E0550C254D93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48600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3397A-8921-4324-ACE6-E75A28DB7D6A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01465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E0054"/>
            </a:gs>
            <a:gs pos="100000">
              <a:srgbClr val="1E00B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 smtClean="0"/>
              <a:t>Click to edit Master text styles</a:t>
            </a:r>
          </a:p>
          <a:p>
            <a:pPr lvl="1"/>
            <a:r>
              <a:rPr lang="en-US" altLang="hu-HU" smtClean="0"/>
              <a:t>Second level</a:t>
            </a:r>
          </a:p>
          <a:p>
            <a:pPr lvl="2"/>
            <a:r>
              <a:rPr lang="en-US" altLang="hu-HU" smtClean="0"/>
              <a:t>Third level</a:t>
            </a:r>
          </a:p>
          <a:p>
            <a:pPr lvl="3"/>
            <a:r>
              <a:rPr lang="en-US" altLang="hu-HU" smtClean="0"/>
              <a:t>Fourth level</a:t>
            </a:r>
          </a:p>
          <a:p>
            <a:pPr lvl="4"/>
            <a:r>
              <a:rPr lang="en-US" altLang="hu-H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>
                <a:effectLst/>
                <a:latin typeface="Times New Roman" pitchFamily="18" charset="-1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/>
            </a:lvl1pPr>
          </a:lstStyle>
          <a:p>
            <a:pPr>
              <a:defRPr/>
            </a:pPr>
            <a:fld id="{F143CE5F-9B41-428F-9B99-4E4DF8C55E96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m4a"/><Relationship Id="rId3" Type="http://schemas.microsoft.com/office/2007/relationships/media" Target="../media/media12.m4a"/><Relationship Id="rId7" Type="http://schemas.microsoft.com/office/2007/relationships/media" Target="../media/media14.m4a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audio" Target="../media/media13.m4a"/><Relationship Id="rId11" Type="http://schemas.openxmlformats.org/officeDocument/2006/relationships/image" Target="../media/image2.png"/><Relationship Id="rId5" Type="http://schemas.microsoft.com/office/2007/relationships/media" Target="../media/media13.m4a"/><Relationship Id="rId10" Type="http://schemas.openxmlformats.org/officeDocument/2006/relationships/image" Target="../media/image6.jpeg"/><Relationship Id="rId4" Type="http://schemas.openxmlformats.org/officeDocument/2006/relationships/audio" Target="../media/media12.m4a"/><Relationship Id="rId9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8.png"/><Relationship Id="rId11" Type="http://schemas.openxmlformats.org/officeDocument/2006/relationships/image" Target="../media/image2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2.pn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jpe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2.png"/><Relationship Id="rId4" Type="http://schemas.openxmlformats.org/officeDocument/2006/relationships/image" Target="../media/image44.jpeg"/><Relationship Id="rId9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audio" Target="../media/media31.m4a"/><Relationship Id="rId7" Type="http://schemas.openxmlformats.org/officeDocument/2006/relationships/image" Target="../media/image50.emf"/><Relationship Id="rId2" Type="http://schemas.microsoft.com/office/2007/relationships/media" Target="../media/media31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1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media32.m4a"/><Relationship Id="rId7" Type="http://schemas.openxmlformats.org/officeDocument/2006/relationships/image" Target="../media/image2.png"/><Relationship Id="rId2" Type="http://schemas.microsoft.com/office/2007/relationships/media" Target="../media/media32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53.emf"/><Relationship Id="rId5" Type="http://schemas.openxmlformats.org/officeDocument/2006/relationships/oleObject" Target="../embeddings/Microsoft_Word_97-2003_dokumentum1.doc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media33.m4a"/><Relationship Id="rId7" Type="http://schemas.openxmlformats.org/officeDocument/2006/relationships/image" Target="../media/image2.png"/><Relationship Id="rId2" Type="http://schemas.microsoft.com/office/2007/relationships/media" Target="../media/media33.m4a"/><Relationship Id="rId1" Type="http://schemas.openxmlformats.org/officeDocument/2006/relationships/vmlDrawing" Target="../drawings/vmlDrawing3.vml"/><Relationship Id="rId6" Type="http://schemas.openxmlformats.org/officeDocument/2006/relationships/image" Target="../media/image54.emf"/><Relationship Id="rId5" Type="http://schemas.openxmlformats.org/officeDocument/2006/relationships/oleObject" Target="../embeddings/Microsoft_Word_97-2003_dokumentum2.doc"/><Relationship Id="rId4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media34.m4a"/><Relationship Id="rId7" Type="http://schemas.openxmlformats.org/officeDocument/2006/relationships/image" Target="../media/image2.png"/><Relationship Id="rId2" Type="http://schemas.microsoft.com/office/2007/relationships/media" Target="../media/media34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2.png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2.pn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2.pn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jpeg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3.jpe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7.jpeg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7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2.pn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5.jpeg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2.pn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2.png"/><Relationship Id="rId4" Type="http://schemas.openxmlformats.org/officeDocument/2006/relationships/chart" Target="../charts/char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2.png"/><Relationship Id="rId4" Type="http://schemas.openxmlformats.org/officeDocument/2006/relationships/image" Target="../media/image8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2.png"/><Relationship Id="rId4" Type="http://schemas.openxmlformats.org/officeDocument/2006/relationships/image" Target="../media/image8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7" name="Rectangle 1029"/>
          <p:cNvSpPr>
            <a:spLocks noChangeArrowheads="1"/>
          </p:cNvSpPr>
          <p:nvPr/>
        </p:nvSpPr>
        <p:spPr bwMode="auto">
          <a:xfrm>
            <a:off x="685800" y="404813"/>
            <a:ext cx="8062664" cy="2438400"/>
          </a:xfrm>
          <a:prstGeom prst="rect">
            <a:avLst/>
          </a:prstGeom>
          <a:solidFill>
            <a:srgbClr val="2C2CB0"/>
          </a:solidFill>
          <a:ln w="6350">
            <a:solidFill>
              <a:srgbClr val="1313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4099" name="Rectangle 1026"/>
          <p:cNvSpPr>
            <a:spLocks noGrp="1" noChangeArrowheads="1"/>
          </p:cNvSpPr>
          <p:nvPr>
            <p:ph type="subTitle" idx="1"/>
          </p:nvPr>
        </p:nvSpPr>
        <p:spPr>
          <a:xfrm>
            <a:off x="617984" y="620713"/>
            <a:ext cx="7914456" cy="2895600"/>
          </a:xfrm>
        </p:spPr>
        <p:txBody>
          <a:bodyPr/>
          <a:lstStyle/>
          <a:p>
            <a:r>
              <a:rPr lang="en-US" altLang="hu-HU" sz="6000" dirty="0" err="1" smtClean="0">
                <a:solidFill>
                  <a:srgbClr val="FF9900"/>
                </a:solidFill>
              </a:rPr>
              <a:t>Csontdaganatok</a:t>
            </a:r>
            <a:r>
              <a:rPr lang="en-US" altLang="hu-HU" sz="6000" dirty="0" smtClean="0">
                <a:solidFill>
                  <a:srgbClr val="FF9900"/>
                </a:solidFill>
              </a:rPr>
              <a:t> a </a:t>
            </a:r>
            <a:r>
              <a:rPr lang="en-US" altLang="hu-HU" sz="6000" dirty="0" err="1" smtClean="0">
                <a:solidFill>
                  <a:srgbClr val="FF9900"/>
                </a:solidFill>
              </a:rPr>
              <a:t>gyermekkorban</a:t>
            </a:r>
            <a:r>
              <a:rPr lang="hu-HU" altLang="hu-HU" sz="6000" dirty="0" smtClean="0">
                <a:solidFill>
                  <a:srgbClr val="FF9900"/>
                </a:solidFill>
              </a:rPr>
              <a:t>  (1.rész)</a:t>
            </a:r>
            <a:endParaRPr lang="en-US" altLang="hu-HU" sz="5400" dirty="0" smtClean="0">
              <a:solidFill>
                <a:srgbClr val="FF9900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altLang="hu-HU" sz="1200" dirty="0" smtClean="0">
              <a:solidFill>
                <a:srgbClr val="FF9900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altLang="hu-HU" sz="1200" dirty="0" smtClean="0">
              <a:solidFill>
                <a:srgbClr val="FF9900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hu-HU" altLang="hu-HU" dirty="0" smtClean="0">
                <a:solidFill>
                  <a:srgbClr val="FF9900"/>
                </a:solidFill>
              </a:rPr>
              <a:t>d</a:t>
            </a:r>
            <a:r>
              <a:rPr lang="en-US" altLang="hu-HU" dirty="0" smtClean="0">
                <a:solidFill>
                  <a:srgbClr val="FF9900"/>
                </a:solidFill>
              </a:rPr>
              <a:t>r</a:t>
            </a:r>
            <a:r>
              <a:rPr lang="hu-HU" altLang="hu-HU" dirty="0" smtClean="0">
                <a:solidFill>
                  <a:srgbClr val="FF9900"/>
                </a:solidFill>
              </a:rPr>
              <a:t>.</a:t>
            </a:r>
            <a:r>
              <a:rPr lang="en-US" altLang="hu-HU" dirty="0" smtClean="0">
                <a:solidFill>
                  <a:srgbClr val="FF9900"/>
                </a:solidFill>
              </a:rPr>
              <a:t> </a:t>
            </a:r>
            <a:r>
              <a:rPr lang="hu-HU" altLang="hu-HU" dirty="0" smtClean="0">
                <a:solidFill>
                  <a:srgbClr val="FF9900"/>
                </a:solidFill>
              </a:rPr>
              <a:t>Kiss János</a:t>
            </a:r>
            <a:endParaRPr lang="en-US" altLang="hu-HU" sz="4400" dirty="0" smtClean="0">
              <a:solidFill>
                <a:srgbClr val="FFFF00"/>
              </a:solidFill>
            </a:endParaRPr>
          </a:p>
        </p:txBody>
      </p:sp>
      <p:sp>
        <p:nvSpPr>
          <p:cNvPr id="4100" name="Text Box 1027"/>
          <p:cNvSpPr txBox="1">
            <a:spLocks noChangeArrowheads="1"/>
          </p:cNvSpPr>
          <p:nvPr/>
        </p:nvSpPr>
        <p:spPr bwMode="auto">
          <a:xfrm>
            <a:off x="3276600" y="3716338"/>
            <a:ext cx="5638800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2800" u="none" dirty="0">
                <a:solidFill>
                  <a:schemeClr val="folHlink"/>
                </a:solidFill>
              </a:rPr>
              <a:t>   </a:t>
            </a:r>
            <a:r>
              <a:rPr lang="en-US" altLang="hu-HU" sz="2800" b="1" u="none" dirty="0" err="1">
                <a:solidFill>
                  <a:schemeClr val="folHlink"/>
                </a:solidFill>
              </a:rPr>
              <a:t>Semmelweis</a:t>
            </a:r>
            <a:r>
              <a:rPr lang="en-US" altLang="hu-HU" sz="2800" b="1" u="none" dirty="0">
                <a:solidFill>
                  <a:schemeClr val="folHlink"/>
                </a:solidFill>
              </a:rPr>
              <a:t> </a:t>
            </a:r>
            <a:r>
              <a:rPr lang="en-US" altLang="hu-HU" sz="2800" b="1" u="none" dirty="0" err="1">
                <a:solidFill>
                  <a:schemeClr val="folHlink"/>
                </a:solidFill>
              </a:rPr>
              <a:t>Egyetem</a:t>
            </a:r>
            <a:r>
              <a:rPr lang="en-US" altLang="hu-HU" sz="2800" b="1" u="none" dirty="0">
                <a:solidFill>
                  <a:schemeClr val="folHlink"/>
                </a:solidFill>
              </a:rPr>
              <a:t> 	</a:t>
            </a:r>
            <a:endParaRPr lang="hu-HU" altLang="hu-HU" sz="2800" b="1" u="none" dirty="0">
              <a:solidFill>
                <a:schemeClr val="folHlink"/>
              </a:solidFill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800" b="1" u="none" dirty="0" err="1">
                <a:solidFill>
                  <a:schemeClr val="folHlink"/>
                </a:solidFill>
              </a:rPr>
              <a:t>Ortopédiai</a:t>
            </a:r>
            <a:r>
              <a:rPr lang="en-US" altLang="hu-HU" sz="2800" b="1" u="none" dirty="0">
                <a:solidFill>
                  <a:schemeClr val="folHlink"/>
                </a:solidFill>
              </a:rPr>
              <a:t> </a:t>
            </a:r>
            <a:r>
              <a:rPr lang="en-US" altLang="hu-HU" sz="2800" b="1" u="none" dirty="0" err="1">
                <a:solidFill>
                  <a:schemeClr val="folHlink"/>
                </a:solidFill>
              </a:rPr>
              <a:t>Klinika</a:t>
            </a:r>
            <a:r>
              <a:rPr lang="en-US" altLang="hu-HU" sz="2800" b="1" u="none" dirty="0">
                <a:solidFill>
                  <a:schemeClr val="folHlink"/>
                </a:solidFill>
              </a:rPr>
              <a:t> - Budapest 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400" b="1" u="none" dirty="0" err="1">
                <a:solidFill>
                  <a:schemeClr val="folHlink"/>
                </a:solidFill>
              </a:rPr>
              <a:t>Igazgató</a:t>
            </a:r>
            <a:r>
              <a:rPr lang="en-US" altLang="hu-HU" sz="2400" b="1" u="none" dirty="0">
                <a:solidFill>
                  <a:schemeClr val="folHlink"/>
                </a:solidFill>
              </a:rPr>
              <a:t>: </a:t>
            </a:r>
            <a:r>
              <a:rPr lang="hu-HU" altLang="hu-HU" sz="2400" b="1" u="none" dirty="0">
                <a:solidFill>
                  <a:schemeClr val="folHlink"/>
                </a:solidFill>
              </a:rPr>
              <a:t> Prof. </a:t>
            </a:r>
            <a:r>
              <a:rPr lang="en-US" altLang="hu-HU" sz="2400" b="1" u="none" dirty="0">
                <a:solidFill>
                  <a:schemeClr val="folHlink"/>
                </a:solidFill>
              </a:rPr>
              <a:t>Dr. </a:t>
            </a:r>
            <a:r>
              <a:rPr lang="en-US" altLang="hu-HU" sz="2400" b="1" u="none" dirty="0" err="1">
                <a:solidFill>
                  <a:schemeClr val="folHlink"/>
                </a:solidFill>
              </a:rPr>
              <a:t>Sz</a:t>
            </a:r>
            <a:r>
              <a:rPr lang="hu-HU" altLang="hu-HU" sz="2400" b="1" u="none" dirty="0" err="1">
                <a:solidFill>
                  <a:schemeClr val="folHlink"/>
                </a:solidFill>
              </a:rPr>
              <a:t>őke</a:t>
            </a:r>
            <a:r>
              <a:rPr lang="hu-HU" altLang="hu-HU" sz="2400" b="1" u="none" dirty="0">
                <a:solidFill>
                  <a:schemeClr val="folHlink"/>
                </a:solidFill>
              </a:rPr>
              <a:t> György</a:t>
            </a:r>
            <a:r>
              <a:rPr lang="en-US" altLang="hu-HU" sz="2400" b="1" u="none" dirty="0">
                <a:solidFill>
                  <a:schemeClr val="folHlink"/>
                </a:solidFill>
              </a:rPr>
              <a:t> </a:t>
            </a:r>
            <a:endParaRPr lang="hu-HU" altLang="hu-HU" sz="2400" b="1" u="none" dirty="0">
              <a:solidFill>
                <a:schemeClr val="folHlink"/>
              </a:solidFill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b="1" u="none" dirty="0">
                <a:solidFill>
                  <a:schemeClr val="folHlink"/>
                </a:solidFill>
              </a:rPr>
              <a:t>                       e</a:t>
            </a:r>
            <a:r>
              <a:rPr lang="en-US" altLang="hu-HU" sz="2400" b="1" u="none" dirty="0" err="1">
                <a:solidFill>
                  <a:schemeClr val="folHlink"/>
                </a:solidFill>
              </a:rPr>
              <a:t>gy</a:t>
            </a:r>
            <a:r>
              <a:rPr lang="hu-HU" altLang="hu-HU" sz="2400" b="1" u="none" dirty="0" err="1">
                <a:solidFill>
                  <a:schemeClr val="folHlink"/>
                </a:solidFill>
              </a:rPr>
              <a:t>etemi</a:t>
            </a:r>
            <a:r>
              <a:rPr lang="hu-HU" altLang="hu-HU" sz="2400" b="1" u="none" dirty="0">
                <a:solidFill>
                  <a:schemeClr val="folHlink"/>
                </a:solidFill>
              </a:rPr>
              <a:t> </a:t>
            </a:r>
            <a:r>
              <a:rPr lang="en-US" altLang="hu-HU" sz="2400" b="1" u="none" dirty="0" err="1">
                <a:solidFill>
                  <a:schemeClr val="folHlink"/>
                </a:solidFill>
              </a:rPr>
              <a:t>tanár</a:t>
            </a:r>
            <a:endParaRPr lang="en-US" altLang="hu-HU" sz="2400" b="1" u="none" dirty="0">
              <a:solidFill>
                <a:schemeClr val="folHlink"/>
              </a:solidFill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 dirty="0"/>
              <a:t>	      </a:t>
            </a:r>
            <a:r>
              <a:rPr lang="hu-HU" altLang="hu-HU" sz="2400" u="none" dirty="0"/>
              <a:t>  </a:t>
            </a:r>
            <a:r>
              <a:rPr lang="hu-HU" altLang="hu-HU" sz="2000" u="none" dirty="0">
                <a:solidFill>
                  <a:srgbClr val="FFEEDD"/>
                </a:solidFill>
              </a:rPr>
              <a:t>Pécs - </a:t>
            </a:r>
            <a:r>
              <a:rPr lang="en-US" altLang="hu-HU" sz="2000" u="none" dirty="0">
                <a:solidFill>
                  <a:srgbClr val="FFEEDD"/>
                </a:solidFill>
              </a:rPr>
              <a:t>20</a:t>
            </a:r>
            <a:r>
              <a:rPr lang="hu-HU" altLang="hu-HU" sz="2000" u="none" dirty="0">
                <a:solidFill>
                  <a:srgbClr val="FFEEDD"/>
                </a:solidFill>
              </a:rPr>
              <a:t>19.</a:t>
            </a:r>
            <a:r>
              <a:rPr lang="en-US" altLang="hu-HU" sz="2000" u="none" dirty="0">
                <a:solidFill>
                  <a:srgbClr val="FFEEDD"/>
                </a:solidFill>
              </a:rPr>
              <a:t> </a:t>
            </a:r>
            <a:r>
              <a:rPr lang="hu-HU" altLang="hu-HU" sz="2000" u="none" dirty="0">
                <a:solidFill>
                  <a:srgbClr val="FFEEDD"/>
                </a:solidFill>
              </a:rPr>
              <a:t>május 13. </a:t>
            </a:r>
            <a:endParaRPr lang="en-US" altLang="hu-HU" sz="2000" u="none" dirty="0"/>
          </a:p>
        </p:txBody>
      </p:sp>
      <p:pic>
        <p:nvPicPr>
          <p:cNvPr id="4101" name="Picture 1028" descr="cim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500438"/>
            <a:ext cx="2817813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2118" y="623411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533400" y="4437063"/>
            <a:ext cx="8382000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7C80"/>
                </a:solidFill>
              </a:rPr>
              <a:t>Symptoms:</a:t>
            </a:r>
            <a:r>
              <a:rPr lang="hu-HU" altLang="hu-HU" sz="2400" u="none">
                <a:solidFill>
                  <a:srgbClr val="FFFF99"/>
                </a:solidFill>
              </a:rPr>
              <a:t>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99"/>
                </a:solidFill>
              </a:rPr>
              <a:t>Continous dull pain mostly at night, localised deeply in bone, Swelling, Pathologic fracture (ben.tu.- can be the first symptom), Fever,  Loss of joint motion, Increased skin temperature, Dilated veins…</a:t>
            </a:r>
            <a:endParaRPr lang="en-US" altLang="hu-HU" sz="2000" u="none"/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685800" y="762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Diagnostic Approach</a:t>
            </a:r>
          </a:p>
        </p:txBody>
      </p:sp>
      <p:sp>
        <p:nvSpPr>
          <p:cNvPr id="12292" name="Text Box 1028"/>
          <p:cNvSpPr txBox="1">
            <a:spLocks noChangeArrowheads="1"/>
          </p:cNvSpPr>
          <p:nvPr/>
        </p:nvSpPr>
        <p:spPr bwMode="auto">
          <a:xfrm>
            <a:off x="570865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pic>
        <p:nvPicPr>
          <p:cNvPr id="12293" name="Picture 1030" descr="Pat01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838200"/>
            <a:ext cx="49530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2118" y="66315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762000" y="6858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99"/>
                </a:solidFill>
              </a:rPr>
              <a:t>X-ray:</a:t>
            </a:r>
            <a:endParaRPr lang="en-US" altLang="hu-HU" sz="2000" u="none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85800" y="76200"/>
            <a:ext cx="632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Diagnostic Approach   (X-ray morphology)</a:t>
            </a:r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838200" y="5410200"/>
            <a:ext cx="3200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99"/>
                </a:solidFill>
              </a:rPr>
              <a:t>Benign: Giant-cell tumor of bone</a:t>
            </a:r>
            <a:endParaRPr lang="en-US" altLang="hu-HU" sz="2000" u="none"/>
          </a:p>
        </p:txBody>
      </p:sp>
      <p:sp>
        <p:nvSpPr>
          <p:cNvPr id="13317" name="Text Box 7"/>
          <p:cNvSpPr txBox="1">
            <a:spLocks noChangeArrowheads="1"/>
          </p:cNvSpPr>
          <p:nvPr/>
        </p:nvSpPr>
        <p:spPr bwMode="auto">
          <a:xfrm>
            <a:off x="570865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13318" name="Text Box 9"/>
          <p:cNvSpPr txBox="1">
            <a:spLocks noChangeArrowheads="1"/>
          </p:cNvSpPr>
          <p:nvPr/>
        </p:nvSpPr>
        <p:spPr bwMode="auto">
          <a:xfrm>
            <a:off x="5334000" y="1927225"/>
            <a:ext cx="3733800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hu-HU" sz="1600" b="1">
                <a:solidFill>
                  <a:srgbClr val="FFFF99"/>
                </a:solidFill>
              </a:rPr>
              <a:t>BENIGN BONE TUMORS:</a:t>
            </a:r>
            <a:endParaRPr lang="en-GB" altLang="hu-HU" sz="1600" b="1" u="none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hu-HU" sz="1600" b="1" u="none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hu-HU" sz="1600" b="1" u="none">
                <a:solidFill>
                  <a:srgbClr val="FFFF99"/>
                </a:solidFill>
              </a:rPr>
              <a:t>	</a:t>
            </a:r>
            <a:r>
              <a:rPr lang="en-GB" altLang="hu-HU" sz="1600" u="none">
                <a:solidFill>
                  <a:srgbClr val="FFFF99"/>
                </a:solidFill>
              </a:rPr>
              <a:t>- THIN CORTEX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hu-HU" sz="1600" u="none">
                <a:solidFill>
                  <a:srgbClr val="FFFF99"/>
                </a:solidFill>
              </a:rPr>
              <a:t>  	- THE BONE IS BLOWN UP (SOAP-BUBBLE APPEARENCE)</a:t>
            </a:r>
          </a:p>
          <a:p>
            <a:pPr lvl="2">
              <a:spcBef>
                <a:spcPct val="0"/>
              </a:spcBef>
              <a:buFontTx/>
              <a:buNone/>
            </a:pPr>
            <a:r>
              <a:rPr lang="en-GB" altLang="hu-HU" sz="1600" u="none">
                <a:solidFill>
                  <a:srgbClr val="FFFF99"/>
                </a:solidFill>
              </a:rPr>
              <a:t>- WELL-DEFINED MARGIN BETWEEN TUMOR AND NORMAL BONE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hu-HU" sz="1600" u="none">
                <a:solidFill>
                  <a:srgbClr val="FFFF99"/>
                </a:solidFill>
              </a:rPr>
              <a:t>	- NO OR MODERATE PERIOSTEAL REACTION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hu-HU" sz="1600" u="none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hu-HU" sz="1600" u="none">
                <a:solidFill>
                  <a:srgbClr val="FFFF99"/>
                </a:solidFill>
              </a:rPr>
              <a:t>WHEREAS &gt;&gt;&gt;&gt;</a:t>
            </a:r>
            <a:endParaRPr lang="en-US" altLang="hu-HU" sz="1600" u="none">
              <a:solidFill>
                <a:srgbClr val="FFFF99"/>
              </a:solidFill>
            </a:endParaRPr>
          </a:p>
        </p:txBody>
      </p:sp>
      <p:pic>
        <p:nvPicPr>
          <p:cNvPr id="13319" name="Picture 10" descr="1069A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84325"/>
            <a:ext cx="495300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3" name="Rögzített ha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5" name="Rögzített hang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42118" y="608233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0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4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57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/>
          <p:cNvSpPr txBox="1">
            <a:spLocks noChangeArrowheads="1"/>
          </p:cNvSpPr>
          <p:nvPr/>
        </p:nvSpPr>
        <p:spPr bwMode="auto">
          <a:xfrm>
            <a:off x="1781200" y="6858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 dirty="0" err="1">
                <a:solidFill>
                  <a:srgbClr val="FFFF99"/>
                </a:solidFill>
              </a:rPr>
              <a:t>X-ray</a:t>
            </a:r>
            <a:r>
              <a:rPr lang="hu-HU" altLang="hu-HU" sz="2400" u="none" dirty="0">
                <a:solidFill>
                  <a:srgbClr val="FFFF99"/>
                </a:solidFill>
              </a:rPr>
              <a:t>:</a:t>
            </a:r>
            <a:endParaRPr lang="en-US" altLang="hu-HU" sz="2000" u="none" dirty="0"/>
          </a:p>
        </p:txBody>
      </p:sp>
      <p:sp>
        <p:nvSpPr>
          <p:cNvPr id="14339" name="Text Box 9"/>
          <p:cNvSpPr txBox="1">
            <a:spLocks noChangeArrowheads="1"/>
          </p:cNvSpPr>
          <p:nvPr/>
        </p:nvSpPr>
        <p:spPr bwMode="auto">
          <a:xfrm>
            <a:off x="609600" y="6172200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99"/>
                </a:solidFill>
              </a:rPr>
              <a:t>Malignant: Osteosarcoma</a:t>
            </a:r>
            <a:endParaRPr lang="en-US" altLang="hu-HU" sz="2000" u="none"/>
          </a:p>
        </p:txBody>
      </p:sp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570865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14341" name="Text Box 12"/>
          <p:cNvSpPr txBox="1">
            <a:spLocks noChangeArrowheads="1"/>
          </p:cNvSpPr>
          <p:nvPr/>
        </p:nvSpPr>
        <p:spPr bwMode="auto">
          <a:xfrm>
            <a:off x="685800" y="76200"/>
            <a:ext cx="632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Diagnostic Approach   (X-ray morphology)</a:t>
            </a:r>
          </a:p>
        </p:txBody>
      </p:sp>
      <p:sp>
        <p:nvSpPr>
          <p:cNvPr id="22534" name="Text Box 13"/>
          <p:cNvSpPr txBox="1">
            <a:spLocks noChangeArrowheads="1"/>
          </p:cNvSpPr>
          <p:nvPr/>
        </p:nvSpPr>
        <p:spPr bwMode="auto">
          <a:xfrm>
            <a:off x="4038600" y="836613"/>
            <a:ext cx="4876800" cy="55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600" b="1" dirty="0">
                <a:solidFill>
                  <a:srgbClr val="FFFF99"/>
                </a:solidFill>
              </a:rPr>
              <a:t>MALIGNANT BONE TUMORS:</a:t>
            </a:r>
            <a:endParaRPr lang="en-GB" sz="1600" b="1" u="none" dirty="0">
              <a:solidFill>
                <a:srgbClr val="FFFF99"/>
              </a:solidFill>
            </a:endParaRPr>
          </a:p>
          <a:p>
            <a:pPr>
              <a:defRPr/>
            </a:pPr>
            <a:endParaRPr lang="en-GB" sz="1600" b="1" u="none" dirty="0">
              <a:solidFill>
                <a:srgbClr val="FFFF99"/>
              </a:solidFill>
            </a:endParaRPr>
          </a:p>
          <a:p>
            <a:pPr>
              <a:defRPr/>
            </a:pPr>
            <a:r>
              <a:rPr lang="en-GB" sz="1600" u="none" dirty="0">
                <a:solidFill>
                  <a:srgbClr val="FFFF99"/>
                </a:solidFill>
              </a:rPr>
              <a:t>- DESTROYED CORTEX, INVASION 		 	INTO THE SURROUNDING TISSUES</a:t>
            </a:r>
          </a:p>
          <a:p>
            <a:pPr>
              <a:defRPr/>
            </a:pPr>
            <a:r>
              <a:rPr lang="en-GB" sz="1600" u="none" dirty="0">
                <a:solidFill>
                  <a:srgbClr val="FFFF99"/>
                </a:solidFill>
              </a:rPr>
              <a:t>- THE MARGIN IS ILL-DEFINED</a:t>
            </a:r>
          </a:p>
          <a:p>
            <a:pPr>
              <a:defRPr/>
            </a:pPr>
            <a:r>
              <a:rPr lang="en-GB" sz="1600" u="none" dirty="0">
                <a:solidFill>
                  <a:srgbClr val="FFFF99"/>
                </a:solidFill>
              </a:rPr>
              <a:t>- DESTROYED BONE STRUCTURE</a:t>
            </a:r>
          </a:p>
          <a:p>
            <a:pPr>
              <a:defRPr/>
            </a:pPr>
            <a:r>
              <a:rPr lang="en-GB" sz="1600" u="none" dirty="0">
                <a:solidFill>
                  <a:srgbClr val="FFFF99"/>
                </a:solidFill>
              </a:rPr>
              <a:t>- TYPICAL PERIOSTEAL REACTIONS:</a:t>
            </a:r>
          </a:p>
          <a:p>
            <a:pPr>
              <a:defRPr/>
            </a:pPr>
            <a:endParaRPr lang="en-GB" sz="1600" u="none" dirty="0">
              <a:solidFill>
                <a:srgbClr val="FFFF99"/>
              </a:solidFill>
            </a:endParaRPr>
          </a:p>
          <a:p>
            <a:pPr>
              <a:defRPr/>
            </a:pPr>
            <a:r>
              <a:rPr lang="en-GB" sz="1600" u="none" dirty="0">
                <a:solidFill>
                  <a:srgbClr val="FFFF99"/>
                </a:solidFill>
              </a:rPr>
              <a:t>	</a:t>
            </a:r>
            <a:r>
              <a:rPr lang="en-GB" sz="16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SPICULAR &gt; PERPENDICULAR</a:t>
            </a:r>
            <a:r>
              <a:rPr lang="en-GB" sz="1600" u="none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1600" u="none" dirty="0">
                <a:solidFill>
                  <a:srgbClr val="FFFF99"/>
                </a:solidFill>
              </a:rPr>
              <a:t>		GROWING 				TUMOROUS BONE TRABECULES</a:t>
            </a:r>
            <a:endParaRPr lang="hu-HU" sz="1600" u="none" dirty="0">
              <a:solidFill>
                <a:srgbClr val="FFFF99"/>
              </a:solidFill>
            </a:endParaRPr>
          </a:p>
          <a:p>
            <a:pPr>
              <a:defRPr/>
            </a:pPr>
            <a:endParaRPr lang="en-GB" sz="1600" u="none" dirty="0">
              <a:solidFill>
                <a:srgbClr val="FFFF99"/>
              </a:solidFill>
            </a:endParaRPr>
          </a:p>
          <a:p>
            <a:pPr lvl="2">
              <a:defRPr/>
            </a:pPr>
            <a:r>
              <a:rPr lang="en-GB" sz="16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ONION-PEEL</a:t>
            </a:r>
            <a:r>
              <a:rPr lang="en-GB" sz="1600" u="none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&gt;</a:t>
            </a:r>
            <a:r>
              <a:rPr lang="en-GB" sz="1600" u="none" dirty="0">
                <a:solidFill>
                  <a:srgbClr val="FFFF99"/>
                </a:solidFill>
              </a:rPr>
              <a:t> NEW BONE LAYERS PRODUCED BY THE                                         PERIODICALLY ELEVATED PERIOSTEUM</a:t>
            </a:r>
            <a:endParaRPr lang="hu-HU" sz="1600" u="none" dirty="0">
              <a:solidFill>
                <a:srgbClr val="FFFF99"/>
              </a:solidFill>
            </a:endParaRPr>
          </a:p>
          <a:p>
            <a:pPr lvl="2">
              <a:defRPr/>
            </a:pPr>
            <a:endParaRPr lang="en-GB" sz="1600" u="none" dirty="0">
              <a:solidFill>
                <a:srgbClr val="FFFF99"/>
              </a:solidFill>
            </a:endParaRPr>
          </a:p>
          <a:p>
            <a:pPr lvl="2">
              <a:defRPr/>
            </a:pPr>
            <a:r>
              <a:rPr lang="en-GB" sz="16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CODMAN'S TRIANGLE</a:t>
            </a:r>
            <a:r>
              <a:rPr lang="en-GB" sz="1600" u="none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1600" u="none" dirty="0">
                <a:solidFill>
                  <a:srgbClr val="FFFF99"/>
                </a:solidFill>
              </a:rPr>
              <a:t>&gt; NORMAL BONE PRODUCED BY THE                                 PERIOSTEUM AT THE BORDERS OF THE         ELEVATION.</a:t>
            </a:r>
            <a:endParaRPr lang="en-GB" sz="2400" u="none" dirty="0">
              <a:solidFill>
                <a:srgbClr val="FFFF99"/>
              </a:solidFill>
              <a:latin typeface="Arial" charset="0"/>
            </a:endParaRPr>
          </a:p>
          <a:p>
            <a:pPr lvl="2">
              <a:defRPr/>
            </a:pPr>
            <a:endParaRPr lang="en-US" sz="2000" u="none" dirty="0">
              <a:solidFill>
                <a:srgbClr val="FFFF99"/>
              </a:solidFill>
            </a:endParaRPr>
          </a:p>
        </p:txBody>
      </p:sp>
      <p:pic>
        <p:nvPicPr>
          <p:cNvPr id="14343" name="Picture 14" descr="DSC6678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3429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2074" y="71015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295400" y="685800"/>
            <a:ext cx="754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99"/>
                </a:solidFill>
              </a:rPr>
              <a:t>CT		              MRI                           Specimen</a:t>
            </a:r>
          </a:p>
        </p:txBody>
      </p:sp>
      <p:pic>
        <p:nvPicPr>
          <p:cNvPr id="15363" name="Picture 8"/>
          <p:cNvPicPr>
            <a:picLocks noChangeAspect="1" noChangeArrowheads="1"/>
          </p:cNvPicPr>
          <p:nvPr/>
        </p:nvPicPr>
        <p:blipFill>
          <a:blip r:embed="rId4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323975"/>
            <a:ext cx="2706688" cy="38862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9"/>
          <p:cNvPicPr>
            <a:picLocks noChangeAspect="1" noChangeArrowheads="1"/>
          </p:cNvPicPr>
          <p:nvPr/>
        </p:nvPicPr>
        <p:blipFill>
          <a:blip r:embed="rId5">
            <a:lum bright="24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295400"/>
            <a:ext cx="2659063" cy="3914775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10"/>
          <p:cNvPicPr>
            <a:picLocks noChangeAspect="1" noChangeArrowheads="1"/>
          </p:cNvPicPr>
          <p:nvPr/>
        </p:nvPicPr>
        <p:blipFill>
          <a:blip r:embed="rId6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76375"/>
            <a:ext cx="2733675" cy="35052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6" name="Text Box 11"/>
          <p:cNvSpPr txBox="1">
            <a:spLocks noChangeArrowheads="1"/>
          </p:cNvSpPr>
          <p:nvPr/>
        </p:nvSpPr>
        <p:spPr bwMode="auto">
          <a:xfrm>
            <a:off x="570865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15367" name="Text Box 12"/>
          <p:cNvSpPr txBox="1">
            <a:spLocks noChangeArrowheads="1"/>
          </p:cNvSpPr>
          <p:nvPr/>
        </p:nvSpPr>
        <p:spPr bwMode="auto">
          <a:xfrm>
            <a:off x="685800" y="76200"/>
            <a:ext cx="739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Diagnostic Approach  (The most important diagn. tools)</a:t>
            </a:r>
          </a:p>
        </p:txBody>
      </p:sp>
      <p:sp>
        <p:nvSpPr>
          <p:cNvPr id="15368" name="Text Box 13"/>
          <p:cNvSpPr txBox="1">
            <a:spLocks noChangeArrowheads="1"/>
          </p:cNvSpPr>
          <p:nvPr/>
        </p:nvSpPr>
        <p:spPr bwMode="auto">
          <a:xfrm>
            <a:off x="304800" y="5257800"/>
            <a:ext cx="297180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hu-HU" sz="1200" b="1" u="none">
                <a:solidFill>
                  <a:srgbClr val="FFFF99"/>
                </a:solidFill>
              </a:rPr>
              <a:t>- CT : </a:t>
            </a:r>
            <a:r>
              <a:rPr lang="en-GB" altLang="hu-HU" sz="1200" u="none">
                <a:solidFill>
                  <a:srgbClr val="FFFF99"/>
                </a:solidFill>
              </a:rPr>
              <a:t>REVEALES THE CHANGES IN THE BONE STRUCTURE, THE BREAKING-THROUGH  OF THE CORTCAL BONE,  INDICATES THE INVOLVEMENT OF THE SURROUNDING SOFT TISSUES AND ORGANS.</a:t>
            </a:r>
            <a:endParaRPr lang="en-US" altLang="hu-HU" sz="1200" u="none">
              <a:solidFill>
                <a:srgbClr val="FFFF99"/>
              </a:solidFill>
            </a:endParaRPr>
          </a:p>
        </p:txBody>
      </p:sp>
      <p:sp>
        <p:nvSpPr>
          <p:cNvPr id="15369" name="Text Box 14"/>
          <p:cNvSpPr txBox="1">
            <a:spLocks noChangeArrowheads="1"/>
          </p:cNvSpPr>
          <p:nvPr/>
        </p:nvSpPr>
        <p:spPr bwMode="auto">
          <a:xfrm>
            <a:off x="3200400" y="5410200"/>
            <a:ext cx="29718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hu-HU" sz="1200" b="1" u="none">
                <a:solidFill>
                  <a:srgbClr val="FFFF99"/>
                </a:solidFill>
              </a:rPr>
              <a:t>- MRI: </a:t>
            </a:r>
            <a:r>
              <a:rPr lang="en-GB" altLang="hu-HU" sz="1200" u="none">
                <a:solidFill>
                  <a:srgbClr val="FFFF99"/>
                </a:solidFill>
              </a:rPr>
              <a:t>HELPS US TO DEFINE  EXACTLY THE EXTENSION OF THE TUMOR IN THE SOFT TISSUES AND ALSO IN THE BONE MEDULLARY CAVITY.</a:t>
            </a:r>
            <a:endParaRPr lang="en-US" altLang="hu-HU" sz="1200" u="none">
              <a:solidFill>
                <a:srgbClr val="FFFF99"/>
              </a:solidFill>
            </a:endParaRPr>
          </a:p>
        </p:txBody>
      </p:sp>
      <p:sp>
        <p:nvSpPr>
          <p:cNvPr id="15370" name="Text Box 15"/>
          <p:cNvSpPr txBox="1">
            <a:spLocks noChangeArrowheads="1"/>
          </p:cNvSpPr>
          <p:nvPr/>
        </p:nvSpPr>
        <p:spPr bwMode="auto">
          <a:xfrm>
            <a:off x="6172200" y="5410200"/>
            <a:ext cx="26670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hu-HU" sz="1200" u="none">
                <a:solidFill>
                  <a:srgbClr val="FFFF99"/>
                </a:solidFill>
              </a:rPr>
              <a:t>THESE  METHODS ARE ESSENTIAL DIAGNOSTIC  TOOLS  IN THE PLANNING OF ANY  KIND OF INTERVENTION,  FIRST OF ALL IN THE  </a:t>
            </a:r>
            <a:r>
              <a:rPr lang="en-GB" altLang="hu-HU" sz="1200">
                <a:solidFill>
                  <a:srgbClr val="FFFF99"/>
                </a:solidFill>
              </a:rPr>
              <a:t>LIMB-SAVING  SURGERY !!</a:t>
            </a:r>
            <a:endParaRPr lang="en-GB" altLang="hu-HU" sz="1200" u="none">
              <a:solidFill>
                <a:srgbClr val="FFFF99"/>
              </a:solidFill>
            </a:endParaRP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0283" y="76120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07950" y="76200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solidFill>
                  <a:srgbClr val="FF7C80"/>
                </a:solidFill>
              </a:rPr>
              <a:t>Calssification</a:t>
            </a:r>
            <a:r>
              <a:rPr lang="en-US" sz="2400" b="1" dirty="0">
                <a:solidFill>
                  <a:srgbClr val="FF7C80"/>
                </a:solidFill>
              </a:rPr>
              <a:t> of the Interventions according to the </a:t>
            </a: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Surgical Margins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838200"/>
            <a:ext cx="6648450" cy="5462588"/>
          </a:xfrm>
          <a:prstGeom prst="rect">
            <a:avLst/>
          </a:prstGeom>
          <a:noFill/>
          <a:ln w="38100">
            <a:solidFill>
              <a:srgbClr val="9696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724400" y="1752600"/>
            <a:ext cx="3505200" cy="850900"/>
          </a:xfrm>
          <a:prstGeom prst="rect">
            <a:avLst/>
          </a:prstGeom>
          <a:solidFill>
            <a:srgbClr val="000080"/>
          </a:solidFill>
          <a:ln w="28575">
            <a:solidFill>
              <a:srgbClr val="00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Radical resection / Exarticulation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724400" y="2743200"/>
            <a:ext cx="3505200" cy="850900"/>
          </a:xfrm>
          <a:prstGeom prst="rect">
            <a:avLst/>
          </a:prstGeom>
          <a:solidFill>
            <a:srgbClr val="000080"/>
          </a:solidFill>
          <a:ln w="28575">
            <a:solidFill>
              <a:srgbClr val="00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Wide resection / Amputatation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724400" y="3721100"/>
            <a:ext cx="3505200" cy="850900"/>
          </a:xfrm>
          <a:prstGeom prst="rect">
            <a:avLst/>
          </a:prstGeom>
          <a:solidFill>
            <a:srgbClr val="000080"/>
          </a:solidFill>
          <a:ln w="28575">
            <a:solidFill>
              <a:srgbClr val="00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Marginal resection              </a:t>
            </a:r>
            <a:r>
              <a:rPr lang="en-US" altLang="hu-HU" sz="2400" u="none">
                <a:solidFill>
                  <a:schemeClr val="accent2"/>
                </a:solidFill>
              </a:rPr>
              <a:t>.</a:t>
            </a:r>
            <a:endParaRPr lang="en-US" altLang="hu-HU" sz="2400" u="none">
              <a:solidFill>
                <a:srgbClr val="FFFF99"/>
              </a:solidFill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4724400" y="4711700"/>
            <a:ext cx="3505200" cy="850900"/>
          </a:xfrm>
          <a:prstGeom prst="rect">
            <a:avLst/>
          </a:prstGeom>
          <a:solidFill>
            <a:srgbClr val="000080"/>
          </a:solidFill>
          <a:ln w="28575">
            <a:solidFill>
              <a:srgbClr val="00CC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Intracapsular / Subtotal  resection /Excochleation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7848600" y="5203825"/>
            <a:ext cx="457200" cy="4349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000" b="1" u="none">
                <a:solidFill>
                  <a:srgbClr val="FFFF99"/>
                </a:solidFill>
              </a:rPr>
              <a:t>B</a:t>
            </a:r>
            <a:endParaRPr lang="en-US" altLang="hu-HU" sz="2400" u="none"/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7848600" y="3200400"/>
            <a:ext cx="457200" cy="434975"/>
          </a:xfrm>
          <a:prstGeom prst="rect">
            <a:avLst/>
          </a:prstGeom>
          <a:solidFill>
            <a:srgbClr val="D8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000" b="1" u="none">
                <a:solidFill>
                  <a:srgbClr val="FFFF99"/>
                </a:solidFill>
              </a:rPr>
              <a:t>M</a:t>
            </a:r>
            <a:endParaRPr lang="en-US" altLang="hu-HU" sz="2400" u="none"/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7848600" y="2209800"/>
            <a:ext cx="457200" cy="434975"/>
          </a:xfrm>
          <a:prstGeom prst="rect">
            <a:avLst/>
          </a:prstGeom>
          <a:solidFill>
            <a:srgbClr val="D8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000" b="1" u="none">
                <a:solidFill>
                  <a:srgbClr val="FFFF99"/>
                </a:solidFill>
              </a:rPr>
              <a:t>M</a:t>
            </a:r>
            <a:endParaRPr lang="en-US" altLang="hu-HU" sz="2400" u="none"/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7848600" y="4191000"/>
            <a:ext cx="457200" cy="4349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000" b="1" u="none">
                <a:solidFill>
                  <a:srgbClr val="FFFF99"/>
                </a:solidFill>
              </a:rPr>
              <a:t>B</a:t>
            </a:r>
            <a:endParaRPr lang="en-US" altLang="hu-HU" sz="2400" u="none"/>
          </a:p>
        </p:txBody>
      </p:sp>
      <p:sp>
        <p:nvSpPr>
          <p:cNvPr id="169996" name="Oval 12"/>
          <p:cNvSpPr>
            <a:spLocks noChangeArrowheads="1"/>
          </p:cNvSpPr>
          <p:nvPr/>
        </p:nvSpPr>
        <p:spPr bwMode="auto">
          <a:xfrm>
            <a:off x="3276600" y="4724400"/>
            <a:ext cx="228600" cy="381000"/>
          </a:xfrm>
          <a:prstGeom prst="ellipse">
            <a:avLst/>
          </a:prstGeom>
          <a:solidFill>
            <a:srgbClr val="FFE2C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169997" name="Oval 13"/>
          <p:cNvSpPr>
            <a:spLocks noChangeArrowheads="1"/>
          </p:cNvSpPr>
          <p:nvPr/>
        </p:nvSpPr>
        <p:spPr bwMode="auto">
          <a:xfrm>
            <a:off x="3352800" y="4800600"/>
            <a:ext cx="762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169998" name="Oval 14"/>
          <p:cNvSpPr>
            <a:spLocks noChangeArrowheads="1"/>
          </p:cNvSpPr>
          <p:nvPr/>
        </p:nvSpPr>
        <p:spPr bwMode="auto">
          <a:xfrm>
            <a:off x="1524000" y="5105400"/>
            <a:ext cx="1524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169999" name="Oval 15"/>
          <p:cNvSpPr>
            <a:spLocks noChangeArrowheads="1"/>
          </p:cNvSpPr>
          <p:nvPr/>
        </p:nvSpPr>
        <p:spPr bwMode="auto">
          <a:xfrm>
            <a:off x="1524000" y="5334000"/>
            <a:ext cx="228600" cy="304800"/>
          </a:xfrm>
          <a:prstGeom prst="ellipse">
            <a:avLst/>
          </a:prstGeom>
          <a:solidFill>
            <a:srgbClr val="FFE2C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570865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3687" y="605710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901824" y="1230957"/>
            <a:ext cx="38862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200" u="none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Intralesional</a:t>
            </a: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techniques</a:t>
            </a:r>
            <a:r>
              <a:rPr lang="en-US" sz="2400" u="none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200" u="none" dirty="0">
                <a:solidFill>
                  <a:srgbClr val="FFFF99"/>
                </a:solidFill>
              </a:rPr>
              <a:t>(</a:t>
            </a:r>
            <a:r>
              <a:rPr lang="en-US" sz="2200" u="none" dirty="0" err="1">
                <a:solidFill>
                  <a:srgbClr val="FFFF99"/>
                </a:solidFill>
              </a:rPr>
              <a:t>Excochleation</a:t>
            </a:r>
            <a:r>
              <a:rPr lang="en-US" sz="2200" u="none" dirty="0">
                <a:solidFill>
                  <a:srgbClr val="FFFF99"/>
                </a:solidFill>
              </a:rPr>
              <a:t>, </a:t>
            </a:r>
            <a:r>
              <a:rPr lang="en-US" sz="2200" u="none" dirty="0" err="1">
                <a:solidFill>
                  <a:srgbClr val="FFFF99"/>
                </a:solidFill>
              </a:rPr>
              <a:t>Excochl</a:t>
            </a:r>
            <a:r>
              <a:rPr lang="en-US" sz="2200" u="none" dirty="0">
                <a:solidFill>
                  <a:srgbClr val="FFFF99"/>
                </a:solidFill>
              </a:rPr>
              <a:t>.+ </a:t>
            </a:r>
            <a:r>
              <a:rPr lang="en-US" sz="2200" u="none" dirty="0" err="1">
                <a:solidFill>
                  <a:srgbClr val="FFFF99"/>
                </a:solidFill>
              </a:rPr>
              <a:t>Lok</a:t>
            </a:r>
            <a:r>
              <a:rPr lang="en-US" sz="2200" u="none" dirty="0">
                <a:solidFill>
                  <a:srgbClr val="FFFF99"/>
                </a:solidFill>
              </a:rPr>
              <a:t>. </a:t>
            </a:r>
            <a:r>
              <a:rPr lang="en-US" sz="2200" u="none" dirty="0" err="1">
                <a:solidFill>
                  <a:srgbClr val="FFFF99"/>
                </a:solidFill>
              </a:rPr>
              <a:t>adjuv</a:t>
            </a:r>
            <a:r>
              <a:rPr lang="en-US" sz="2200" u="none" dirty="0">
                <a:solidFill>
                  <a:srgbClr val="FFFF99"/>
                </a:solidFill>
              </a:rPr>
              <a:t>. </a:t>
            </a:r>
            <a:r>
              <a:rPr lang="en-US" sz="2200" u="none" dirty="0" err="1">
                <a:solidFill>
                  <a:srgbClr val="FFFF99"/>
                </a:solidFill>
              </a:rPr>
              <a:t>th</a:t>
            </a:r>
            <a:r>
              <a:rPr lang="en-US" sz="2200" u="none" dirty="0">
                <a:solidFill>
                  <a:srgbClr val="FFFF99"/>
                </a:solidFill>
              </a:rPr>
              <a:t>. (</a:t>
            </a:r>
            <a:r>
              <a:rPr lang="en-US" sz="2200" u="none" dirty="0" err="1">
                <a:solidFill>
                  <a:srgbClr val="FFFF99"/>
                </a:solidFill>
              </a:rPr>
              <a:t>fenol</a:t>
            </a:r>
            <a:r>
              <a:rPr lang="en-US" sz="2200" u="none" dirty="0">
                <a:solidFill>
                  <a:srgbClr val="FFFF99"/>
                </a:solidFill>
              </a:rPr>
              <a:t> 75%+ alc.96%) + </a:t>
            </a:r>
            <a:r>
              <a:rPr lang="en-US" sz="2200" u="none" dirty="0" err="1">
                <a:solidFill>
                  <a:srgbClr val="FFFF99"/>
                </a:solidFill>
              </a:rPr>
              <a:t>Cancellous</a:t>
            </a:r>
            <a:r>
              <a:rPr lang="en-US" sz="2200" u="none" dirty="0">
                <a:solidFill>
                  <a:srgbClr val="FFFF99"/>
                </a:solidFill>
              </a:rPr>
              <a:t> bone/Bone cement</a:t>
            </a:r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4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668338"/>
            <a:ext cx="3886200" cy="237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7"/>
          <p:cNvPicPr>
            <a:picLocks noChangeAspect="1" noChangeArrowheads="1"/>
          </p:cNvPicPr>
          <p:nvPr/>
        </p:nvPicPr>
        <p:blipFill>
          <a:blip r:embed="rId5">
            <a:lum bright="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3124200"/>
            <a:ext cx="235902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276600"/>
            <a:ext cx="20034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76600"/>
            <a:ext cx="22653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 Box 11"/>
          <p:cNvSpPr txBox="1">
            <a:spLocks noChangeArrowheads="1"/>
          </p:cNvSpPr>
          <p:nvPr/>
        </p:nvSpPr>
        <p:spPr bwMode="auto">
          <a:xfrm>
            <a:off x="1898104" y="76200"/>
            <a:ext cx="541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dirty="0">
                <a:solidFill>
                  <a:srgbClr val="FF7C80"/>
                </a:solidFill>
              </a:rPr>
              <a:t>Therapy - Benign Primary Bone Tumors</a:t>
            </a: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9552" y="39481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026"/>
          <p:cNvSpPr txBox="1">
            <a:spLocks noChangeArrowheads="1"/>
          </p:cNvSpPr>
          <p:nvPr/>
        </p:nvSpPr>
        <p:spPr bwMode="auto">
          <a:xfrm>
            <a:off x="685800" y="76200"/>
            <a:ext cx="541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Therapy - Benign Primary Bone Tumors</a:t>
            </a:r>
          </a:p>
        </p:txBody>
      </p:sp>
      <p:sp>
        <p:nvSpPr>
          <p:cNvPr id="31747" name="Text Box 1027"/>
          <p:cNvSpPr txBox="1">
            <a:spLocks noChangeArrowheads="1"/>
          </p:cNvSpPr>
          <p:nvPr/>
        </p:nvSpPr>
        <p:spPr bwMode="auto">
          <a:xfrm>
            <a:off x="304800" y="609600"/>
            <a:ext cx="33528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>
              <a:spcBef>
                <a:spcPct val="50000"/>
              </a:spcBef>
              <a:buFontTx/>
              <a:buChar char="•"/>
              <a:defRPr/>
            </a:pPr>
            <a:r>
              <a:rPr lang="en-US" sz="2200" u="none" dirty="0">
                <a:solidFill>
                  <a:srgbClr val="FFFF99"/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Excochleation</a:t>
            </a:r>
            <a:r>
              <a:rPr lang="en-US" sz="2400" u="none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200" u="none" dirty="0">
                <a:solidFill>
                  <a:srgbClr val="FFFF99"/>
                </a:solidFill>
              </a:rPr>
              <a:t>+ Filling </a:t>
            </a:r>
            <a:r>
              <a:rPr lang="hu-HU" sz="2200" u="none" dirty="0">
                <a:solidFill>
                  <a:srgbClr val="FFFF99"/>
                </a:solidFill>
              </a:rPr>
              <a:t>           </a:t>
            </a:r>
            <a:r>
              <a:rPr lang="en-US" sz="2200" u="none" dirty="0">
                <a:solidFill>
                  <a:srgbClr val="FFFF99"/>
                </a:solidFill>
              </a:rPr>
              <a:t>the cavity (e.g. bone cement, </a:t>
            </a:r>
            <a:r>
              <a:rPr lang="en-US" sz="2200" u="none" dirty="0" err="1">
                <a:solidFill>
                  <a:srgbClr val="FFFF99"/>
                </a:solidFill>
              </a:rPr>
              <a:t>cancellous</a:t>
            </a:r>
            <a:r>
              <a:rPr lang="en-US" sz="2200" u="none" dirty="0">
                <a:solidFill>
                  <a:srgbClr val="FFFF99"/>
                </a:solidFill>
              </a:rPr>
              <a:t> bone)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defRPr/>
            </a:pPr>
            <a:r>
              <a:rPr lang="en-US" sz="2200" u="none" dirty="0">
                <a:solidFill>
                  <a:srgbClr val="FFFF99"/>
                </a:solidFill>
              </a:rPr>
              <a:t> </a:t>
            </a: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Marginal resection </a:t>
            </a:r>
            <a:r>
              <a:rPr lang="en-US" sz="2200" u="none" dirty="0">
                <a:solidFill>
                  <a:srgbClr val="FFFF99"/>
                </a:solidFill>
              </a:rPr>
              <a:t>+ bone transplantation</a:t>
            </a:r>
          </a:p>
        </p:txBody>
      </p:sp>
      <p:pic>
        <p:nvPicPr>
          <p:cNvPr id="18436" name="Picture 1028"/>
          <p:cNvPicPr>
            <a:picLocks noChangeAspect="1" noChangeArrowheads="1"/>
          </p:cNvPicPr>
          <p:nvPr/>
        </p:nvPicPr>
        <p:blipFill>
          <a:blip r:embed="rId4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762000"/>
            <a:ext cx="1531938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1030"/>
          <p:cNvPicPr>
            <a:picLocks noChangeAspect="1" noChangeArrowheads="1"/>
          </p:cNvPicPr>
          <p:nvPr/>
        </p:nvPicPr>
        <p:blipFill>
          <a:blip r:embed="rId5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138" y="609600"/>
            <a:ext cx="1592262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1031"/>
          <p:cNvPicPr>
            <a:picLocks noChangeAspect="1" noChangeArrowheads="1"/>
          </p:cNvPicPr>
          <p:nvPr/>
        </p:nvPicPr>
        <p:blipFill>
          <a:blip r:embed="rId6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775" y="609600"/>
            <a:ext cx="154622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033"/>
          <p:cNvPicPr>
            <a:picLocks noChangeAspect="1" noChangeArrowheads="1"/>
          </p:cNvPicPr>
          <p:nvPr/>
        </p:nvPicPr>
        <p:blipFill>
          <a:blip r:embed="rId7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69" y="3426296"/>
            <a:ext cx="2060407" cy="3126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034"/>
          <p:cNvPicPr>
            <a:picLocks noChangeAspect="1" noChangeArrowheads="1"/>
          </p:cNvPicPr>
          <p:nvPr/>
        </p:nvPicPr>
        <p:blipFill>
          <a:blip r:embed="rId8" cstate="print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80246"/>
            <a:ext cx="1296144" cy="3147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103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023" y="3429000"/>
            <a:ext cx="243522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1036"/>
          <p:cNvPicPr>
            <a:picLocks noChangeAspect="1" noChangeArrowheads="1"/>
          </p:cNvPicPr>
          <p:nvPr/>
        </p:nvPicPr>
        <p:blipFill>
          <a:blip r:embed="rId10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400" y="3043238"/>
            <a:ext cx="2097088" cy="358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8437" y="566124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2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028"/>
          <p:cNvSpPr txBox="1">
            <a:spLocks noChangeArrowheads="1"/>
          </p:cNvSpPr>
          <p:nvPr/>
        </p:nvSpPr>
        <p:spPr bwMode="auto">
          <a:xfrm>
            <a:off x="808112" y="609600"/>
            <a:ext cx="29718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hu-HU" sz="2000" u="none" dirty="0">
                <a:solidFill>
                  <a:srgbClr val="FFFF99"/>
                </a:solidFill>
              </a:rPr>
              <a:t> Resection arthrodesis (</a:t>
            </a:r>
            <a:r>
              <a:rPr lang="en-US" altLang="hu-HU" sz="2000" u="none" dirty="0" err="1">
                <a:solidFill>
                  <a:srgbClr val="FFFF99"/>
                </a:solidFill>
              </a:rPr>
              <a:t>Op.sec</a:t>
            </a:r>
            <a:r>
              <a:rPr lang="en-US" altLang="hu-HU" sz="2000" u="none" dirty="0">
                <a:solidFill>
                  <a:srgbClr val="FFFF99"/>
                </a:solidFill>
              </a:rPr>
              <a:t> </a:t>
            </a:r>
            <a:r>
              <a:rPr lang="en-US" altLang="hu-HU" sz="2000" u="none" dirty="0" err="1">
                <a:solidFill>
                  <a:srgbClr val="FFFF99"/>
                </a:solidFill>
              </a:rPr>
              <a:t>Juvara</a:t>
            </a:r>
            <a:r>
              <a:rPr lang="en-US" altLang="hu-HU" sz="2000" u="none" dirty="0">
                <a:solidFill>
                  <a:srgbClr val="FFFF99"/>
                </a:solidFill>
              </a:rPr>
              <a:t> - Merle </a:t>
            </a:r>
            <a:r>
              <a:rPr lang="en-US" altLang="hu-HU" sz="2000" u="none" dirty="0" err="1">
                <a:solidFill>
                  <a:srgbClr val="FFFF99"/>
                </a:solidFill>
              </a:rPr>
              <a:t>D’Aubigne</a:t>
            </a:r>
            <a:r>
              <a:rPr lang="en-US" altLang="hu-HU" sz="2000" u="none" dirty="0">
                <a:solidFill>
                  <a:srgbClr val="FFFF99"/>
                </a:solidFill>
              </a:rPr>
              <a:t> - one of the oldest limb saving methods)</a:t>
            </a:r>
            <a:endParaRPr lang="en-US" altLang="hu-HU" sz="2000" u="none" dirty="0"/>
          </a:p>
        </p:txBody>
      </p:sp>
      <p:pic>
        <p:nvPicPr>
          <p:cNvPr id="19459" name="Picture 10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0"/>
            <a:ext cx="269081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1030"/>
          <p:cNvPicPr>
            <a:picLocks noChangeAspect="1" noChangeArrowheads="1"/>
          </p:cNvPicPr>
          <p:nvPr/>
        </p:nvPicPr>
        <p:blipFill>
          <a:blip r:embed="rId5">
            <a:lum bright="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371600"/>
            <a:ext cx="258127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103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7200"/>
            <a:ext cx="272732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 Box 1032"/>
          <p:cNvSpPr txBox="1">
            <a:spLocks noChangeArrowheads="1"/>
          </p:cNvSpPr>
          <p:nvPr/>
        </p:nvSpPr>
        <p:spPr bwMode="auto">
          <a:xfrm>
            <a:off x="1589112" y="76200"/>
            <a:ext cx="579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dirty="0">
                <a:solidFill>
                  <a:srgbClr val="FF7C80"/>
                </a:solidFill>
              </a:rPr>
              <a:t>Therapy - Malignant Primary Bone Tumors</a:t>
            </a: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2217" y="21351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963738" y="457200"/>
            <a:ext cx="5580062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b="1" u="none">
                <a:solidFill>
                  <a:srgbClr val="FF9966"/>
                </a:solidFill>
              </a:rPr>
              <a:t>Treatment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b="1" u="none">
                <a:solidFill>
                  <a:srgbClr val="FF9966"/>
                </a:solidFill>
              </a:rPr>
              <a:t>Modular tumor endoprosthesis</a:t>
            </a:r>
          </a:p>
        </p:txBody>
      </p:sp>
      <p:pic>
        <p:nvPicPr>
          <p:cNvPr id="20483" name="Picture 3" descr="DSCN35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81200"/>
            <a:ext cx="342582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DSCN357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700" y="1981200"/>
            <a:ext cx="2120900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DSCN3509"/>
          <p:cNvPicPr>
            <a:picLocks noChangeAspect="1" noChangeArrowheads="1"/>
          </p:cNvPicPr>
          <p:nvPr/>
        </p:nvPicPr>
        <p:blipFill>
          <a:blip r:embed="rId6" cstate="print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038" y="1981200"/>
            <a:ext cx="2976562" cy="275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3048000" y="4953000"/>
            <a:ext cx="1774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3600" u="none">
                <a:solidFill>
                  <a:srgbClr val="FFFF99"/>
                </a:solidFill>
              </a:rPr>
              <a:t>Protetim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6659563" y="4953000"/>
            <a:ext cx="2416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3600" u="none">
                <a:solidFill>
                  <a:srgbClr val="FFFF99"/>
                </a:solidFill>
              </a:rPr>
              <a:t>Howmedica</a:t>
            </a: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1560" y="602128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028" descr="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40768"/>
            <a:ext cx="6553200" cy="4600575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Text Box 1032"/>
          <p:cNvSpPr txBox="1">
            <a:spLocks noChangeArrowheads="1"/>
          </p:cNvSpPr>
          <p:nvPr/>
        </p:nvSpPr>
        <p:spPr bwMode="auto">
          <a:xfrm>
            <a:off x="685800" y="76200"/>
            <a:ext cx="579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Therapy - Malignant Primary Bone Tumors</a:t>
            </a:r>
          </a:p>
        </p:txBody>
      </p:sp>
      <p:sp>
        <p:nvSpPr>
          <p:cNvPr id="21508" name="Rectangle 1034"/>
          <p:cNvSpPr>
            <a:spLocks noChangeArrowheads="1"/>
          </p:cNvSpPr>
          <p:nvPr/>
        </p:nvSpPr>
        <p:spPr bwMode="auto">
          <a:xfrm>
            <a:off x="381000" y="533400"/>
            <a:ext cx="5181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hu-HU" sz="2400" u="none">
                <a:solidFill>
                  <a:srgbClr val="FF7C80"/>
                </a:solidFill>
              </a:rPr>
              <a:t>BONE BANKING</a:t>
            </a:r>
            <a:endParaRPr lang="en-US" altLang="hu-HU" sz="4800" b="1">
              <a:solidFill>
                <a:srgbClr val="FC0128"/>
              </a:solidFill>
            </a:endParaRPr>
          </a:p>
        </p:txBody>
      </p:sp>
      <p:sp>
        <p:nvSpPr>
          <p:cNvPr id="21509" name="Text Box 1035"/>
          <p:cNvSpPr txBox="1">
            <a:spLocks noChangeArrowheads="1"/>
          </p:cNvSpPr>
          <p:nvPr/>
        </p:nvSpPr>
        <p:spPr bwMode="auto">
          <a:xfrm>
            <a:off x="381000" y="1460500"/>
            <a:ext cx="4648200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800" u="none">
                <a:solidFill>
                  <a:srgbClr val="FFFF99"/>
                </a:solidFill>
              </a:rPr>
              <a:t>Provides the availability of cadaveric human bone allografts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en-US" altLang="hu-HU" sz="1800" u="none">
                <a:solidFill>
                  <a:srgbClr val="FFFF99"/>
                </a:solidFill>
              </a:rPr>
              <a:t>Storage: in liquid nitrogen,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en-US" altLang="hu-HU" sz="1800" u="none">
                <a:solidFill>
                  <a:srgbClr val="FFFF99"/>
                </a:solidFill>
              </a:rPr>
              <a:t> - 196ºC</a:t>
            </a:r>
            <a:endParaRPr lang="en-US" altLang="hu-HU" sz="2400" u="none"/>
          </a:p>
        </p:txBody>
      </p:sp>
      <p:pic>
        <p:nvPicPr>
          <p:cNvPr id="21510" name="Picture 1037" descr="DSC0692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143000"/>
            <a:ext cx="3276600" cy="245745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1041" descr="DSC0698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962400"/>
            <a:ext cx="3276600" cy="245745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622818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9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050"/>
          <p:cNvSpPr txBox="1">
            <a:spLocks noChangeArrowheads="1"/>
          </p:cNvSpPr>
          <p:nvPr/>
        </p:nvSpPr>
        <p:spPr bwMode="auto">
          <a:xfrm>
            <a:off x="468313" y="479425"/>
            <a:ext cx="84963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en-GB" altLang="hu-HU" sz="2400" b="1" i="1" u="non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  CSONTTUMOROK CSOPORTOSÍTÁSA: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GB" altLang="hu-HU" sz="2400" b="1" u="none" dirty="0" smtClean="0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hu-HU" sz="2400" u="none" dirty="0" smtClean="0">
                <a:solidFill>
                  <a:srgbClr val="FFFF99"/>
                </a:solidFill>
              </a:rPr>
              <a:t>1.)  </a:t>
            </a:r>
            <a:r>
              <a:rPr lang="en-GB" altLang="hu-HU" sz="2400" dirty="0" smtClean="0">
                <a:solidFill>
                  <a:srgbClr val="FFFF99"/>
                </a:solidFill>
              </a:rPr>
              <a:t>PRIMAER</a:t>
            </a:r>
            <a:r>
              <a:rPr lang="en-GB" altLang="hu-HU" sz="2400" u="none" dirty="0" smtClean="0">
                <a:solidFill>
                  <a:srgbClr val="FFFF99"/>
                </a:solidFill>
              </a:rPr>
              <a:t> TU. (a </a:t>
            </a:r>
            <a:r>
              <a:rPr lang="en-GB" altLang="hu-HU" sz="2400" u="none" dirty="0" err="1" smtClean="0">
                <a:solidFill>
                  <a:srgbClr val="FFFF99"/>
                </a:solidFill>
              </a:rPr>
              <a:t>csontot</a:t>
            </a:r>
            <a:r>
              <a:rPr lang="en-GB" altLang="hu-HU" sz="2400" u="none" dirty="0" smtClean="0">
                <a:solidFill>
                  <a:srgbClr val="FFFF99"/>
                </a:solidFill>
              </a:rPr>
              <a:t> </a:t>
            </a:r>
            <a:r>
              <a:rPr lang="en-GB" altLang="hu-HU" sz="2400" u="none" dirty="0" err="1" smtClean="0">
                <a:solidFill>
                  <a:srgbClr val="FFFF99"/>
                </a:solidFill>
              </a:rPr>
              <a:t>alkotó</a:t>
            </a:r>
            <a:r>
              <a:rPr lang="en-GB" altLang="hu-HU" sz="2400" u="none" dirty="0" smtClean="0">
                <a:solidFill>
                  <a:srgbClr val="FFFF99"/>
                </a:solidFill>
              </a:rPr>
              <a:t> </a:t>
            </a:r>
            <a:r>
              <a:rPr lang="en-GB" altLang="hu-HU" sz="2400" u="none" dirty="0" err="1" smtClean="0">
                <a:solidFill>
                  <a:srgbClr val="FFFF99"/>
                </a:solidFill>
              </a:rPr>
              <a:t>szövetekből</a:t>
            </a:r>
            <a:r>
              <a:rPr lang="en-GB" altLang="hu-HU" sz="2400" u="none" dirty="0" smtClean="0">
                <a:solidFill>
                  <a:srgbClr val="FFFF99"/>
                </a:solidFill>
              </a:rPr>
              <a:t> </a:t>
            </a:r>
            <a:r>
              <a:rPr lang="en-GB" altLang="hu-HU" sz="2400" u="none" dirty="0" err="1" smtClean="0">
                <a:solidFill>
                  <a:srgbClr val="FFFF99"/>
                </a:solidFill>
              </a:rPr>
              <a:t>indulnak</a:t>
            </a:r>
            <a:r>
              <a:rPr lang="en-GB" altLang="hu-HU" sz="2400" u="none" dirty="0" smtClean="0">
                <a:solidFill>
                  <a:srgbClr val="FFFF99"/>
                </a:solidFill>
              </a:rPr>
              <a:t> </a:t>
            </a:r>
            <a:r>
              <a:rPr lang="en-GB" altLang="hu-HU" sz="2400" u="none" dirty="0" err="1" smtClean="0">
                <a:solidFill>
                  <a:srgbClr val="FFFF99"/>
                </a:solidFill>
              </a:rPr>
              <a:t>ki</a:t>
            </a:r>
            <a:r>
              <a:rPr lang="en-GB" altLang="hu-HU" sz="2400" u="none" dirty="0" smtClean="0">
                <a:solidFill>
                  <a:srgbClr val="FFFF99"/>
                </a:solidFill>
              </a:rPr>
              <a:t>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GB" altLang="hu-HU" sz="2400" u="none" dirty="0" smtClean="0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GB" altLang="hu-HU" sz="2400" u="none" dirty="0" smtClean="0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hu-HU" sz="2400" u="none" dirty="0" smtClean="0">
                <a:solidFill>
                  <a:srgbClr val="FFFF99"/>
                </a:solidFill>
              </a:rPr>
              <a:t>2.)  </a:t>
            </a:r>
            <a:r>
              <a:rPr lang="en-GB" altLang="hu-HU" sz="2400" dirty="0" smtClean="0">
                <a:solidFill>
                  <a:srgbClr val="FFFF99"/>
                </a:solidFill>
              </a:rPr>
              <a:t>SECUNDAER</a:t>
            </a:r>
            <a:r>
              <a:rPr lang="en-GB" altLang="hu-HU" sz="2400" u="none" dirty="0" smtClean="0">
                <a:solidFill>
                  <a:srgbClr val="FFFF99"/>
                </a:solidFill>
              </a:rPr>
              <a:t> TU. (</a:t>
            </a:r>
            <a:r>
              <a:rPr lang="en-GB" altLang="hu-HU" sz="2400" u="none" dirty="0" err="1" smtClean="0">
                <a:solidFill>
                  <a:srgbClr val="FFFF99"/>
                </a:solidFill>
              </a:rPr>
              <a:t>más</a:t>
            </a:r>
            <a:r>
              <a:rPr lang="en-GB" altLang="hu-HU" sz="2400" u="none" dirty="0" smtClean="0">
                <a:solidFill>
                  <a:srgbClr val="FFFF99"/>
                </a:solidFill>
              </a:rPr>
              <a:t> </a:t>
            </a:r>
            <a:r>
              <a:rPr lang="en-GB" altLang="hu-HU" sz="2400" u="none" dirty="0" err="1" smtClean="0">
                <a:solidFill>
                  <a:srgbClr val="FFFF99"/>
                </a:solidFill>
              </a:rPr>
              <a:t>szervek</a:t>
            </a:r>
            <a:r>
              <a:rPr lang="en-GB" altLang="hu-HU" sz="2400" u="none" dirty="0" smtClean="0">
                <a:solidFill>
                  <a:srgbClr val="FFFF99"/>
                </a:solidFill>
              </a:rPr>
              <a:t> </a:t>
            </a:r>
            <a:r>
              <a:rPr lang="en-GB" altLang="hu-HU" sz="2400" u="none" dirty="0" err="1" smtClean="0">
                <a:solidFill>
                  <a:srgbClr val="FFFF99"/>
                </a:solidFill>
              </a:rPr>
              <a:t>tumorainak</a:t>
            </a:r>
            <a:r>
              <a:rPr lang="en-GB" altLang="hu-HU" sz="2400" u="none" dirty="0" smtClean="0">
                <a:solidFill>
                  <a:srgbClr val="FFFF99"/>
                </a:solidFill>
              </a:rPr>
              <a:t> </a:t>
            </a:r>
            <a:r>
              <a:rPr lang="en-GB" altLang="hu-HU" sz="2400" u="none" dirty="0" err="1" smtClean="0">
                <a:solidFill>
                  <a:srgbClr val="FFFF99"/>
                </a:solidFill>
              </a:rPr>
              <a:t>csontáttétei</a:t>
            </a:r>
            <a:r>
              <a:rPr lang="en-GB" altLang="hu-HU" sz="2400" u="none" dirty="0" smtClean="0">
                <a:solidFill>
                  <a:srgbClr val="FFFF99"/>
                </a:solidFill>
              </a:rPr>
              <a:t>: </a:t>
            </a:r>
            <a:r>
              <a:rPr lang="hu-HU" altLang="hu-HU" sz="2400" u="none" dirty="0" smtClean="0">
                <a:solidFill>
                  <a:srgbClr val="FFFF99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			   </a:t>
            </a:r>
            <a:r>
              <a:rPr lang="en-GB" altLang="hu-HU" sz="2400" u="none" dirty="0" err="1" smtClean="0">
                <a:solidFill>
                  <a:srgbClr val="FFFF99"/>
                </a:solidFill>
              </a:rPr>
              <a:t>carcinomák</a:t>
            </a:r>
            <a:r>
              <a:rPr lang="en-GB" altLang="hu-HU" sz="2400" u="none" dirty="0" smtClean="0">
                <a:solidFill>
                  <a:srgbClr val="FFFF99"/>
                </a:solidFill>
              </a:rPr>
              <a:t>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GB" altLang="hu-HU" sz="2400" u="none" dirty="0" smtClean="0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GB" altLang="hu-HU" sz="2400" u="none" dirty="0" smtClean="0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hu-HU" altLang="hu-HU" sz="2400" u="none" dirty="0" smtClean="0">
                <a:solidFill>
                  <a:srgbClr val="FFFF99"/>
                </a:solidFill>
              </a:rPr>
              <a:t>3.)  </a:t>
            </a:r>
            <a:r>
              <a:rPr lang="hu-HU" altLang="hu-HU" sz="2400" dirty="0" smtClean="0">
                <a:solidFill>
                  <a:srgbClr val="FFFF99"/>
                </a:solidFill>
              </a:rPr>
              <a:t>MYELOMA /  LYMPHOMA</a:t>
            </a:r>
            <a:r>
              <a:rPr lang="hu-HU" altLang="hu-HU" sz="2400" u="none" dirty="0" smtClean="0">
                <a:solidFill>
                  <a:srgbClr val="FFFF99"/>
                </a:solidFill>
              </a:rPr>
              <a:t> (csontvelő eredetű tumorok, a 		                                            csont mint célszerv szerepel)</a:t>
            </a:r>
            <a:endParaRPr lang="en-GB" altLang="hu-HU" sz="2400" u="none" dirty="0" smtClean="0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hu-HU" sz="2400" u="none" dirty="0" smtClean="0">
                <a:solidFill>
                  <a:srgbClr val="FFFF99"/>
                </a:solidFill>
              </a:rPr>
              <a:t>	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hu-HU" sz="2400" u="none" dirty="0" smtClean="0">
                <a:solidFill>
                  <a:srgbClr val="FFFF99"/>
                </a:solidFill>
              </a:rPr>
              <a:t>	</a:t>
            </a:r>
            <a:endParaRPr lang="hu-HU" altLang="hu-HU" sz="2400" u="none" dirty="0" smtClean="0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hu-HU" altLang="hu-HU" sz="2400" u="none" dirty="0" smtClean="0">
                <a:solidFill>
                  <a:srgbClr val="FFFF99"/>
                </a:solidFill>
              </a:rPr>
              <a:t>                       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hu-HU" altLang="hu-HU" sz="2400" u="none" dirty="0" smtClean="0">
                <a:solidFill>
                  <a:srgbClr val="FFFF99"/>
                </a:solidFill>
              </a:rPr>
              <a:t>                          </a:t>
            </a:r>
            <a:r>
              <a:rPr lang="en-GB" altLang="hu-HU" sz="2400" b="1" i="1" u="none" dirty="0" smtClean="0">
                <a:solidFill>
                  <a:srgbClr val="FFC000"/>
                </a:solidFill>
              </a:rPr>
              <a:t>TUMORSZERŰ ELVÁLTOZÁSOK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hu-HU" sz="2400" u="none" dirty="0" smtClean="0">
              <a:solidFill>
                <a:srgbClr val="FFFF99"/>
              </a:solidFill>
            </a:endParaRPr>
          </a:p>
        </p:txBody>
      </p:sp>
      <p:sp>
        <p:nvSpPr>
          <p:cNvPr id="5123" name="Text Box 2052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5124" name="Text Box 2054"/>
          <p:cNvSpPr txBox="1">
            <a:spLocks noChangeArrowheads="1"/>
          </p:cNvSpPr>
          <p:nvPr/>
        </p:nvSpPr>
        <p:spPr bwMode="auto">
          <a:xfrm>
            <a:off x="3048000" y="1773238"/>
            <a:ext cx="13716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Benignus</a:t>
            </a:r>
          </a:p>
        </p:txBody>
      </p:sp>
      <p:sp>
        <p:nvSpPr>
          <p:cNvPr id="5125" name="Text Box 2055"/>
          <p:cNvSpPr txBox="1">
            <a:spLocks noChangeArrowheads="1"/>
          </p:cNvSpPr>
          <p:nvPr/>
        </p:nvSpPr>
        <p:spPr bwMode="auto">
          <a:xfrm>
            <a:off x="4648200" y="1773238"/>
            <a:ext cx="1524000" cy="457200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Malignus</a:t>
            </a:r>
          </a:p>
        </p:txBody>
      </p:sp>
      <p:sp>
        <p:nvSpPr>
          <p:cNvPr id="5126" name="Text Box 2056"/>
          <p:cNvSpPr txBox="1">
            <a:spLocks noChangeArrowheads="1"/>
          </p:cNvSpPr>
          <p:nvPr/>
        </p:nvSpPr>
        <p:spPr bwMode="auto">
          <a:xfrm>
            <a:off x="3779838" y="3213100"/>
            <a:ext cx="1524000" cy="457200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Malignus</a:t>
            </a:r>
          </a:p>
        </p:txBody>
      </p:sp>
      <p:sp>
        <p:nvSpPr>
          <p:cNvPr id="5127" name="Text Box 2056"/>
          <p:cNvSpPr txBox="1">
            <a:spLocks noChangeArrowheads="1"/>
          </p:cNvSpPr>
          <p:nvPr/>
        </p:nvSpPr>
        <p:spPr bwMode="auto">
          <a:xfrm>
            <a:off x="3779838" y="4700588"/>
            <a:ext cx="1524000" cy="457200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Malignus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560" y="5786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685800" y="76200"/>
            <a:ext cx="36576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Bone Forming Tumors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b="1" u="none">
                <a:solidFill>
                  <a:srgbClr val="FF7C80"/>
                </a:solidFill>
              </a:rPr>
              <a:t>Osteoid osteoma</a:t>
            </a:r>
            <a:r>
              <a:rPr lang="en-US" altLang="hu-HU" sz="2400" u="none">
                <a:solidFill>
                  <a:srgbClr val="FF7C80"/>
                </a:solidFill>
              </a:rPr>
              <a:t>:</a:t>
            </a:r>
            <a:endParaRPr lang="en-US" altLang="hu-HU" sz="2400">
              <a:solidFill>
                <a:srgbClr val="FF7C80"/>
              </a:solidFill>
            </a:endParaRP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pic>
        <p:nvPicPr>
          <p:cNvPr id="22532" name="Picture 7" descr="1003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267200"/>
            <a:ext cx="27051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8" descr="1003A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04800"/>
            <a:ext cx="25209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9" descr="1003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184650"/>
            <a:ext cx="3490913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10"/>
          <p:cNvSpPr txBox="1">
            <a:spLocks noChangeArrowheads="1"/>
          </p:cNvSpPr>
          <p:nvPr/>
        </p:nvSpPr>
        <p:spPr bwMode="auto">
          <a:xfrm>
            <a:off x="4343400" y="228600"/>
            <a:ext cx="1143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Benign</a:t>
            </a:r>
          </a:p>
        </p:txBody>
      </p:sp>
      <p:sp>
        <p:nvSpPr>
          <p:cNvPr id="181259" name="Rectangle 11"/>
          <p:cNvSpPr>
            <a:spLocks noChangeArrowheads="1"/>
          </p:cNvSpPr>
          <p:nvPr/>
        </p:nvSpPr>
        <p:spPr bwMode="auto">
          <a:xfrm>
            <a:off x="457200" y="914400"/>
            <a:ext cx="5943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hu-HU" sz="1800" u="none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Incidence:</a:t>
            </a:r>
          </a:p>
          <a:p>
            <a:pPr algn="ctr">
              <a:spcBef>
                <a:spcPct val="20000"/>
              </a:spcBef>
              <a:defRPr/>
            </a:pPr>
            <a:r>
              <a:rPr lang="hu-HU" sz="1800" u="none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Third most common benign bone tumor (10%)</a:t>
            </a:r>
          </a:p>
          <a:p>
            <a:pPr algn="ctr">
              <a:spcBef>
                <a:spcPct val="20000"/>
              </a:spcBef>
              <a:defRPr/>
            </a:pPr>
            <a:r>
              <a:rPr lang="hu-HU" sz="1800" u="none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Characteristics:</a:t>
            </a:r>
          </a:p>
          <a:p>
            <a:pPr algn="ctr">
              <a:spcBef>
                <a:spcPct val="20000"/>
              </a:spcBef>
              <a:defRPr/>
            </a:pPr>
            <a:r>
              <a:rPr lang="hu-HU" sz="1800" u="none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Nocturnal pain</a:t>
            </a:r>
          </a:p>
          <a:p>
            <a:pPr algn="ctr">
              <a:spcBef>
                <a:spcPct val="20000"/>
              </a:spcBef>
              <a:defRPr/>
            </a:pPr>
            <a:r>
              <a:rPr lang="hu-HU" sz="1800" u="none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Positive salicylate test</a:t>
            </a:r>
          </a:p>
          <a:p>
            <a:pPr algn="ctr">
              <a:spcBef>
                <a:spcPct val="20000"/>
              </a:spcBef>
              <a:defRPr/>
            </a:pPr>
            <a:r>
              <a:rPr lang="hu-HU" sz="1800" u="none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Nidus (0,5-1 cm), sclerotic rim</a:t>
            </a:r>
          </a:p>
          <a:p>
            <a:pPr algn="ctr">
              <a:spcBef>
                <a:spcPct val="20000"/>
              </a:spcBef>
              <a:defRPr/>
            </a:pPr>
            <a:r>
              <a:rPr lang="hu-HU" sz="1800" u="none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Localisation in the bone: </a:t>
            </a:r>
          </a:p>
          <a:p>
            <a:pPr algn="ctr">
              <a:spcBef>
                <a:spcPct val="20000"/>
              </a:spcBef>
              <a:defRPr/>
            </a:pPr>
            <a:r>
              <a:rPr lang="hu-HU" sz="1800" u="none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1. Cortical	2. Medullary	3. Subperiosteal</a:t>
            </a:r>
          </a:p>
          <a:p>
            <a:pPr algn="ctr">
              <a:spcBef>
                <a:spcPct val="20000"/>
              </a:spcBef>
              <a:defRPr/>
            </a:pPr>
            <a:r>
              <a:rPr lang="hu-HU" sz="1800" u="none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A/ Extraarticular	B/ Intraarticular </a:t>
            </a: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5593" y="580526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024"/>
          <p:cNvGraphicFramePr>
            <a:graphicFrameLocks noChangeAspect="1"/>
          </p:cNvGraphicFramePr>
          <p:nvPr/>
        </p:nvGraphicFramePr>
        <p:xfrm>
          <a:off x="547688" y="1042988"/>
          <a:ext cx="8048625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555" name="Text Box 1027"/>
          <p:cNvSpPr txBox="1">
            <a:spLocks noChangeArrowheads="1"/>
          </p:cNvSpPr>
          <p:nvPr/>
        </p:nvSpPr>
        <p:spPr bwMode="auto">
          <a:xfrm>
            <a:off x="3522663" y="6096000"/>
            <a:ext cx="20907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800" u="none">
                <a:solidFill>
                  <a:schemeClr val="bg1"/>
                </a:solidFill>
              </a:rPr>
              <a:t>Age in decades</a:t>
            </a:r>
          </a:p>
        </p:txBody>
      </p:sp>
      <p:sp>
        <p:nvSpPr>
          <p:cNvPr id="23556" name="Text Box 1028"/>
          <p:cNvSpPr txBox="1">
            <a:spLocks noChangeArrowheads="1"/>
          </p:cNvSpPr>
          <p:nvPr/>
        </p:nvSpPr>
        <p:spPr bwMode="auto">
          <a:xfrm>
            <a:off x="1422400" y="762000"/>
            <a:ext cx="388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400" u="none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294917" name="Text Box 1029"/>
          <p:cNvSpPr txBox="1">
            <a:spLocks noChangeArrowheads="1"/>
          </p:cNvSpPr>
          <p:nvPr/>
        </p:nvSpPr>
        <p:spPr bwMode="auto">
          <a:xfrm>
            <a:off x="3319463" y="228600"/>
            <a:ext cx="3309937" cy="588963"/>
          </a:xfrm>
          <a:prstGeom prst="rect">
            <a:avLst/>
          </a:prstGeom>
          <a:gradFill rotWithShape="0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hu-HU" sz="3200" b="1" u="none">
                <a:solidFill>
                  <a:srgbClr val="FF7C80"/>
                </a:solidFill>
                <a:latin typeface="Times New Roman" pitchFamily="18" charset="-18"/>
              </a:rPr>
              <a:t>Osteoid osteoma</a:t>
            </a:r>
          </a:p>
        </p:txBody>
      </p:sp>
      <p:sp>
        <p:nvSpPr>
          <p:cNvPr id="23558" name="Text Box 1030"/>
          <p:cNvSpPr txBox="1">
            <a:spLocks noChangeArrowheads="1"/>
          </p:cNvSpPr>
          <p:nvPr/>
        </p:nvSpPr>
        <p:spPr bwMode="auto">
          <a:xfrm>
            <a:off x="5802313" y="2133600"/>
            <a:ext cx="117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400" u="none">
                <a:solidFill>
                  <a:schemeClr val="bg1"/>
                </a:solidFill>
              </a:rPr>
              <a:t>( n=185 )</a:t>
            </a:r>
          </a:p>
        </p:txBody>
      </p:sp>
      <p:pic>
        <p:nvPicPr>
          <p:cNvPr id="3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7688" y="600868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026" descr="1_nagy_a_79_06_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6" b="4054"/>
          <a:stretch>
            <a:fillRect/>
          </a:stretch>
        </p:blipFill>
        <p:spPr bwMode="auto">
          <a:xfrm>
            <a:off x="1262310" y="933450"/>
            <a:ext cx="3741738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1027" descr="2_nagy_a_79_06_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61" r="47040" b="17766"/>
          <a:stretch>
            <a:fillRect/>
          </a:stretch>
        </p:blipFill>
        <p:spPr bwMode="auto">
          <a:xfrm>
            <a:off x="5554663" y="922338"/>
            <a:ext cx="2684462" cy="25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1028" descr="osteoid_osteom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925" y="3638550"/>
            <a:ext cx="342265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65" name="Text Box 1029"/>
          <p:cNvSpPr txBox="1">
            <a:spLocks noChangeArrowheads="1"/>
          </p:cNvSpPr>
          <p:nvPr/>
        </p:nvSpPr>
        <p:spPr bwMode="auto">
          <a:xfrm>
            <a:off x="2127250" y="166688"/>
            <a:ext cx="51514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b="1" u="none">
                <a:solidFill>
                  <a:srgbClr val="FF7C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Intracortical osteoid osteoma</a:t>
            </a:r>
          </a:p>
        </p:txBody>
      </p:sp>
      <p:sp>
        <p:nvSpPr>
          <p:cNvPr id="296966" name="AutoShape 1030"/>
          <p:cNvSpPr>
            <a:spLocks noChangeArrowheads="1"/>
          </p:cNvSpPr>
          <p:nvPr/>
        </p:nvSpPr>
        <p:spPr bwMode="auto">
          <a:xfrm rot="12980729">
            <a:off x="2641600" y="4114800"/>
            <a:ext cx="406400" cy="152400"/>
          </a:xfrm>
          <a:prstGeom prst="leftArrow">
            <a:avLst>
              <a:gd name="adj1" fmla="val 50000"/>
              <a:gd name="adj2" fmla="val 66667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296967" name="AutoShape 1031"/>
          <p:cNvSpPr>
            <a:spLocks noChangeArrowheads="1"/>
          </p:cNvSpPr>
          <p:nvPr/>
        </p:nvSpPr>
        <p:spPr bwMode="auto">
          <a:xfrm rot="-2385583">
            <a:off x="2573338" y="4953000"/>
            <a:ext cx="406400" cy="152400"/>
          </a:xfrm>
          <a:prstGeom prst="rightArrow">
            <a:avLst>
              <a:gd name="adj1" fmla="val 50000"/>
              <a:gd name="adj2" fmla="val 66667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2327" y="580526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8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Text Box 2"/>
          <p:cNvSpPr txBox="1">
            <a:spLocks noChangeArrowheads="1"/>
          </p:cNvSpPr>
          <p:nvPr/>
        </p:nvSpPr>
        <p:spPr bwMode="auto">
          <a:xfrm>
            <a:off x="1798638" y="304800"/>
            <a:ext cx="6281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sz="2400" b="1" u="none">
                <a:solidFill>
                  <a:srgbClr val="FF7C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Osteoid osteoma with excessive sclerosis</a:t>
            </a:r>
          </a:p>
        </p:txBody>
      </p:sp>
      <p:pic>
        <p:nvPicPr>
          <p:cNvPr id="25603" name="Picture 3" descr="1_varga_l_80_04_23"/>
          <p:cNvPicPr>
            <a:picLocks noChangeAspect="1" noChangeArrowheads="1"/>
          </p:cNvPicPr>
          <p:nvPr/>
        </p:nvPicPr>
        <p:blipFill>
          <a:blip r:embed="rId4">
            <a:lum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4" r="12727"/>
          <a:stretch>
            <a:fillRect/>
          </a:stretch>
        </p:blipFill>
        <p:spPr bwMode="auto">
          <a:xfrm>
            <a:off x="134938" y="1270000"/>
            <a:ext cx="2287587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 descr="2_varga_l_80_04_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1" r="11111"/>
          <a:stretch>
            <a:fillRect/>
          </a:stretch>
        </p:blipFill>
        <p:spPr bwMode="auto">
          <a:xfrm>
            <a:off x="2506663" y="1260475"/>
            <a:ext cx="2420937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3_varga_l_80_04_2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260475"/>
            <a:ext cx="3989387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7544" y="3048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026" descr="DSCN518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1905000"/>
            <a:ext cx="4446587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1027" descr="DSCN520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1911350"/>
            <a:ext cx="4414837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1028"/>
          <p:cNvSpPr txBox="1">
            <a:spLocks noChangeArrowheads="1"/>
          </p:cNvSpPr>
          <p:nvPr/>
        </p:nvSpPr>
        <p:spPr bwMode="auto">
          <a:xfrm>
            <a:off x="2438400" y="381000"/>
            <a:ext cx="4552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400" b="1" u="none">
                <a:solidFill>
                  <a:srgbClr val="FF7C80"/>
                </a:solidFill>
                <a:latin typeface="Arial" panose="020B0604020202020204" pitchFamily="34" charset="0"/>
              </a:rPr>
              <a:t>Intraarticular osteoid osteoma</a:t>
            </a: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7544" y="594928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u-HU" sz="4800" b="1" u="none">
                <a:solidFill>
                  <a:srgbClr val="FF7C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Osteoid osteoma</a:t>
            </a:r>
          </a:p>
        </p:txBody>
      </p:sp>
      <p:sp>
        <p:nvSpPr>
          <p:cNvPr id="305155" name="Rectangle 3"/>
          <p:cNvSpPr>
            <a:spLocks noChangeArrowheads="1"/>
          </p:cNvSpPr>
          <p:nvPr/>
        </p:nvSpPr>
        <p:spPr bwMode="auto">
          <a:xfrm>
            <a:off x="134938" y="1981200"/>
            <a:ext cx="771366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hu-HU" sz="3200" u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</a:t>
            </a:r>
            <a:r>
              <a:rPr lang="hu-HU" sz="3200" u="none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Treatment</a:t>
            </a:r>
            <a:r>
              <a:rPr lang="hu-HU" sz="3200" u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hu-HU" sz="3200" u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	Curettage  </a:t>
            </a:r>
            <a:r>
              <a:rPr lang="hu-HU" sz="3200" u="none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or</a:t>
            </a:r>
            <a:r>
              <a:rPr lang="hu-HU" sz="3200" u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</a:t>
            </a:r>
            <a:r>
              <a:rPr lang="hu-HU" sz="3200" u="none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Resection</a:t>
            </a:r>
            <a:endParaRPr lang="hu-HU" sz="3200" u="none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hu-HU" sz="3200" u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	</a:t>
            </a:r>
            <a:r>
              <a:rPr lang="hu-HU" sz="32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CT </a:t>
            </a:r>
            <a:r>
              <a:rPr lang="hu-HU" sz="3200" u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guided</a:t>
            </a:r>
            <a:r>
              <a:rPr lang="hu-HU" sz="32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percutan 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hu-HU" sz="32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	</a:t>
            </a:r>
            <a:r>
              <a:rPr lang="hu-HU" sz="3200" u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thermocoagulation</a:t>
            </a:r>
            <a:r>
              <a:rPr lang="hu-HU" sz="32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hu-HU" sz="3200" u="none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27652" name="Picture 4" descr="1_eros_g_80_12_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338" y="2093913"/>
            <a:ext cx="2332037" cy="384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2118" y="59436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ChangeArrowheads="1"/>
          </p:cNvSpPr>
          <p:nvPr/>
        </p:nvSpPr>
        <p:spPr bwMode="auto">
          <a:xfrm>
            <a:off x="685800" y="11588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u-HU" sz="4800" b="1" u="none" dirty="0">
                <a:solidFill>
                  <a:srgbClr val="FF7C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Osteoid osteoma</a:t>
            </a:r>
          </a:p>
        </p:txBody>
      </p:sp>
      <p:sp>
        <p:nvSpPr>
          <p:cNvPr id="305155" name="Rectangle 3"/>
          <p:cNvSpPr>
            <a:spLocks noChangeArrowheads="1"/>
          </p:cNvSpPr>
          <p:nvPr/>
        </p:nvSpPr>
        <p:spPr bwMode="auto">
          <a:xfrm>
            <a:off x="134938" y="908050"/>
            <a:ext cx="900906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hu-HU" sz="3200" u="none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Treatment</a:t>
            </a:r>
            <a:r>
              <a:rPr lang="hu-HU" sz="3200" u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</a:t>
            </a:r>
            <a:r>
              <a:rPr lang="hu-HU" u="none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CT </a:t>
            </a:r>
            <a:r>
              <a:rPr lang="hu-HU" u="none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guided</a:t>
            </a:r>
            <a:r>
              <a:rPr lang="hu-HU" u="none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percutan </a:t>
            </a:r>
            <a:r>
              <a:rPr lang="hu-HU" u="none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thermocoagulation</a:t>
            </a:r>
            <a:endParaRPr lang="hu-HU" u="none" dirty="0">
              <a:solidFill>
                <a:srgbClr val="00C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defRPr/>
            </a:pPr>
            <a:r>
              <a:rPr lang="hu-HU" sz="24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180 </a:t>
            </a:r>
            <a:r>
              <a:rPr lang="hu-HU" sz="2400" u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cases</a:t>
            </a:r>
            <a:r>
              <a:rPr lang="hu-HU" sz="24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hu-HU" sz="2400" u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since</a:t>
            </a:r>
            <a:r>
              <a:rPr lang="hu-HU" sz="24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2007  (</a:t>
            </a:r>
            <a:r>
              <a:rPr lang="hu-HU" sz="2400" u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successful</a:t>
            </a:r>
            <a:r>
              <a:rPr lang="hu-HU" sz="24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hu-HU" sz="2400" u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rate</a:t>
            </a:r>
            <a:r>
              <a:rPr lang="hu-HU" sz="24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95%) </a:t>
            </a:r>
            <a:r>
              <a:rPr lang="hu-HU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hu-HU" sz="3200" u="none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28676" name="Kép 3" descr="DSC0622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652963"/>
            <a:ext cx="268763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Kép 5" descr="Image-008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1"/>
          <a:stretch>
            <a:fillRect/>
          </a:stretch>
        </p:blipFill>
        <p:spPr bwMode="auto">
          <a:xfrm>
            <a:off x="34925" y="2349500"/>
            <a:ext cx="277177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Kép 3" descr="Image-004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89" b="14287"/>
          <a:stretch>
            <a:fillRect/>
          </a:stretch>
        </p:blipFill>
        <p:spPr bwMode="auto">
          <a:xfrm>
            <a:off x="2843213" y="2349500"/>
            <a:ext cx="28035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Kép 4" descr="Image-0068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4"/>
          <a:stretch>
            <a:fillRect/>
          </a:stretch>
        </p:blipFill>
        <p:spPr bwMode="auto">
          <a:xfrm>
            <a:off x="5724525" y="2349500"/>
            <a:ext cx="3360738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4" t="37454" r="17346" b="28181"/>
          <a:stretch>
            <a:fillRect/>
          </a:stretch>
        </p:blipFill>
        <p:spPr bwMode="auto">
          <a:xfrm>
            <a:off x="122238" y="4652963"/>
            <a:ext cx="3802062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Kép 2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5" t="17111" r="25655" b="10165"/>
          <a:stretch>
            <a:fillRect/>
          </a:stretch>
        </p:blipFill>
        <p:spPr bwMode="auto">
          <a:xfrm>
            <a:off x="3995738" y="4652963"/>
            <a:ext cx="21780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2118" y="26828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hu-HU" b="1" dirty="0" smtClean="0">
                <a:solidFill>
                  <a:srgbClr val="FF7C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Osteoblastoma 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78025"/>
            <a:ext cx="8497887" cy="4114800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None/>
              <a:defRPr/>
            </a:pP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Incidence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rare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1% of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all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bone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tumor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Male :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female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ratio:     2,5:1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Osteolytic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lesion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size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more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than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2 cm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Scarce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or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no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perifocal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sclerosis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Localization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the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bone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medullary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hu-H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periosteal</a:t>
            </a:r>
            <a:r>
              <a:rPr lang="hu-H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7315200" y="685800"/>
            <a:ext cx="1143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Benign</a:t>
            </a:r>
          </a:p>
        </p:txBody>
      </p:sp>
      <p:sp>
        <p:nvSpPr>
          <p:cNvPr id="29701" name="Szövegdoboz 5"/>
          <p:cNvSpPr txBox="1">
            <a:spLocks noChangeArrowheads="1"/>
          </p:cNvSpPr>
          <p:nvPr/>
        </p:nvSpPr>
        <p:spPr bwMode="auto">
          <a:xfrm>
            <a:off x="2771775" y="1196975"/>
            <a:ext cx="35512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>
                <a:solidFill>
                  <a:schemeClr val="bg1"/>
                </a:solidFill>
              </a:rPr>
              <a:t>(giant osteoid osteoma)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560" y="4270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Picture 7" descr="1004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64840"/>
            <a:ext cx="2952328" cy="4996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685800" y="762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Bone Forming Tumors</a:t>
            </a: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graphicFrame>
        <p:nvGraphicFramePr>
          <p:cNvPr id="30724" name="Object 6"/>
          <p:cNvGraphicFramePr>
            <a:graphicFrameLocks noChangeAspect="1"/>
          </p:cNvGraphicFramePr>
          <p:nvPr/>
        </p:nvGraphicFramePr>
        <p:xfrm>
          <a:off x="250825" y="908050"/>
          <a:ext cx="5707063" cy="349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8" name="Document" r:id="rId6" imgW="7729838" imgH="4791957" progId="Word.Document.8">
                  <p:embed/>
                </p:oleObj>
              </mc:Choice>
              <mc:Fallback>
                <p:oleObj name="Document" r:id="rId6" imgW="7729838" imgH="4791957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908050"/>
                        <a:ext cx="5707063" cy="349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27" name="Picture 9" descr="1004I_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728" y="3810000"/>
            <a:ext cx="434340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 Box 10"/>
          <p:cNvSpPr txBox="1">
            <a:spLocks noChangeArrowheads="1"/>
          </p:cNvSpPr>
          <p:nvPr/>
        </p:nvSpPr>
        <p:spPr bwMode="auto">
          <a:xfrm>
            <a:off x="4343400" y="228600"/>
            <a:ext cx="1143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Benign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28413" y="587727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3"/>
          <p:cNvSpPr txBox="1">
            <a:spLocks noChangeArrowheads="1"/>
          </p:cNvSpPr>
          <p:nvPr/>
        </p:nvSpPr>
        <p:spPr bwMode="auto">
          <a:xfrm>
            <a:off x="685800" y="762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Bone Forming Tumors</a:t>
            </a:r>
          </a:p>
        </p:txBody>
      </p:sp>
      <p:sp>
        <p:nvSpPr>
          <p:cNvPr id="39939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graphicFrame>
        <p:nvGraphicFramePr>
          <p:cNvPr id="39940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0741823"/>
              </p:ext>
            </p:extLst>
          </p:nvPr>
        </p:nvGraphicFramePr>
        <p:xfrm>
          <a:off x="395536" y="908720"/>
          <a:ext cx="8575675" cy="616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1" name="Document" r:id="rId5" imgW="7642541" imgH="5510880" progId="Word.Document.8">
                  <p:embed/>
                </p:oleObj>
              </mc:Choice>
              <mc:Fallback>
                <p:oleObj name="Document" r:id="rId5" imgW="7642541" imgH="5510880" progId="Word.Document.8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908720"/>
                        <a:ext cx="8575675" cy="6167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1" name="Text Box 6"/>
          <p:cNvSpPr txBox="1">
            <a:spLocks noChangeArrowheads="1"/>
          </p:cNvSpPr>
          <p:nvPr/>
        </p:nvSpPr>
        <p:spPr bwMode="auto">
          <a:xfrm>
            <a:off x="4343400" y="228600"/>
            <a:ext cx="1524000" cy="457200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Malignant</a:t>
            </a: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2118" y="60658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47650" y="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u-HU" sz="4400" b="1" u="none" dirty="0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  <a:t>Ajánlott irodalom</a:t>
            </a:r>
          </a:p>
        </p:txBody>
      </p:sp>
      <p:pic>
        <p:nvPicPr>
          <p:cNvPr id="6147" name="Kép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" t="3751" r="6798" b="3751"/>
          <a:stretch>
            <a:fillRect/>
          </a:stretch>
        </p:blipFill>
        <p:spPr bwMode="auto">
          <a:xfrm>
            <a:off x="541338" y="1330325"/>
            <a:ext cx="3814762" cy="51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Kép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58900"/>
            <a:ext cx="4164013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5576" y="5715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3"/>
          <p:cNvSpPr txBox="1">
            <a:spLocks noChangeArrowheads="1"/>
          </p:cNvSpPr>
          <p:nvPr/>
        </p:nvSpPr>
        <p:spPr bwMode="auto">
          <a:xfrm>
            <a:off x="685800" y="762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Bone Forming Tumors</a:t>
            </a:r>
          </a:p>
        </p:txBody>
      </p:sp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graphicFrame>
        <p:nvGraphicFramePr>
          <p:cNvPr id="40964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7570941"/>
              </p:ext>
            </p:extLst>
          </p:nvPr>
        </p:nvGraphicFramePr>
        <p:xfrm>
          <a:off x="968250" y="883046"/>
          <a:ext cx="7996238" cy="600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6" name="Document" r:id="rId5" imgW="7627460" imgH="5742360" progId="Word.Document.8">
                  <p:embed/>
                </p:oleObj>
              </mc:Choice>
              <mc:Fallback>
                <p:oleObj name="Document" r:id="rId5" imgW="7627460" imgH="5742360" progId="Word.Document.8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8250" y="883046"/>
                        <a:ext cx="7996238" cy="600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4343400" y="228600"/>
            <a:ext cx="1524000" cy="457200"/>
          </a:xfrm>
          <a:prstGeom prst="rect">
            <a:avLst/>
          </a:prstGeom>
          <a:solidFill>
            <a:srgbClr val="D8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Malignant</a:t>
            </a: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0887" y="573325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62" name="Rectangle 26"/>
          <p:cNvSpPr>
            <a:spLocks noChangeArrowheads="1"/>
          </p:cNvSpPr>
          <p:nvPr/>
        </p:nvSpPr>
        <p:spPr bwMode="auto">
          <a:xfrm>
            <a:off x="1143000" y="76200"/>
            <a:ext cx="6858000" cy="6781800"/>
          </a:xfrm>
          <a:prstGeom prst="rect">
            <a:avLst/>
          </a:prstGeom>
          <a:solidFill>
            <a:srgbClr val="4A41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grpSp>
        <p:nvGrpSpPr>
          <p:cNvPr id="41987" name="Group 2"/>
          <p:cNvGrpSpPr>
            <a:grpSpLocks/>
          </p:cNvGrpSpPr>
          <p:nvPr/>
        </p:nvGrpSpPr>
        <p:grpSpPr bwMode="auto">
          <a:xfrm>
            <a:off x="2362200" y="0"/>
            <a:ext cx="5562600" cy="6991350"/>
            <a:chOff x="1968" y="0"/>
            <a:chExt cx="3361" cy="4160"/>
          </a:xfrm>
        </p:grpSpPr>
        <p:sp>
          <p:nvSpPr>
            <p:cNvPr id="321539" name="Line 3"/>
            <p:cNvSpPr>
              <a:spLocks noChangeShapeType="1"/>
            </p:cNvSpPr>
            <p:nvPr/>
          </p:nvSpPr>
          <p:spPr bwMode="auto">
            <a:xfrm>
              <a:off x="5328" y="3515"/>
              <a:ext cx="1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hu-H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18"/>
              </a:endParaRPr>
            </a:p>
          </p:txBody>
        </p:sp>
        <p:sp>
          <p:nvSpPr>
            <p:cNvPr id="41999" name="Rectangle 4"/>
            <p:cNvSpPr>
              <a:spLocks noChangeArrowheads="1"/>
            </p:cNvSpPr>
            <p:nvPr/>
          </p:nvSpPr>
          <p:spPr bwMode="auto">
            <a:xfrm>
              <a:off x="4128" y="1440"/>
              <a:ext cx="219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hu-HU" sz="1400" u="none"/>
                <a:t>10</a:t>
              </a:r>
              <a:endParaRPr lang="hu-HU" altLang="hu-HU" sz="2400" u="none"/>
            </a:p>
          </p:txBody>
        </p:sp>
        <p:sp>
          <p:nvSpPr>
            <p:cNvPr id="42000" name="Rectangle 5"/>
            <p:cNvSpPr>
              <a:spLocks noChangeArrowheads="1"/>
            </p:cNvSpPr>
            <p:nvPr/>
          </p:nvSpPr>
          <p:spPr bwMode="auto">
            <a:xfrm>
              <a:off x="4176" y="1776"/>
              <a:ext cx="165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hu-HU" sz="1400" u="none"/>
                <a:t>2</a:t>
              </a:r>
              <a:endParaRPr lang="hu-HU" altLang="hu-HU" sz="2400" u="none"/>
            </a:p>
          </p:txBody>
        </p:sp>
        <p:sp>
          <p:nvSpPr>
            <p:cNvPr id="42001" name="Rectangle 6"/>
            <p:cNvSpPr>
              <a:spLocks noChangeArrowheads="1"/>
            </p:cNvSpPr>
            <p:nvPr/>
          </p:nvSpPr>
          <p:spPr bwMode="auto">
            <a:xfrm>
              <a:off x="4128" y="2833"/>
              <a:ext cx="452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hu-HU" sz="1400" u="none"/>
                <a:t>29</a:t>
              </a:r>
              <a:endParaRPr lang="hu-HU" altLang="hu-HU" sz="2400" u="none"/>
            </a:p>
          </p:txBody>
        </p:sp>
        <p:sp>
          <p:nvSpPr>
            <p:cNvPr id="42002" name="Rectangle 7"/>
            <p:cNvSpPr>
              <a:spLocks noChangeArrowheads="1"/>
            </p:cNvSpPr>
            <p:nvPr/>
          </p:nvSpPr>
          <p:spPr bwMode="auto">
            <a:xfrm>
              <a:off x="4128" y="3073"/>
              <a:ext cx="308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hu-HU" sz="1400" u="none"/>
                <a:t>21</a:t>
              </a:r>
            </a:p>
          </p:txBody>
        </p:sp>
        <p:sp>
          <p:nvSpPr>
            <p:cNvPr id="42003" name="Rectangle 8"/>
            <p:cNvSpPr>
              <a:spLocks noChangeArrowheads="1"/>
            </p:cNvSpPr>
            <p:nvPr/>
          </p:nvSpPr>
          <p:spPr bwMode="auto">
            <a:xfrm>
              <a:off x="4176" y="2400"/>
              <a:ext cx="165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hu-HU" altLang="hu-HU" sz="1400" u="none"/>
                <a:t>4</a:t>
              </a:r>
              <a:endParaRPr lang="hu-HU" altLang="hu-HU" sz="2400" u="none"/>
            </a:p>
          </p:txBody>
        </p:sp>
        <p:graphicFrame>
          <p:nvGraphicFramePr>
            <p:cNvPr id="42004" name="Object 0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2208" y="1008"/>
            <a:ext cx="1448" cy="28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49" r:id="rId5" imgW="1308100" imgH="3184525" progId="">
                    <p:embed/>
                  </p:oleObj>
                </mc:Choice>
                <mc:Fallback>
                  <p:oleObj r:id="rId5" imgW="1308100" imgH="3184525" progId="">
                    <p:embed/>
                    <p:pic>
                      <p:nvPicPr>
                        <p:cNvPr id="0" name="Object 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1008"/>
                          <a:ext cx="1448" cy="28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1546" name="Line 10"/>
            <p:cNvSpPr>
              <a:spLocks noChangeShapeType="1"/>
            </p:cNvSpPr>
            <p:nvPr/>
          </p:nvSpPr>
          <p:spPr bwMode="auto">
            <a:xfrm>
              <a:off x="3504" y="1920"/>
              <a:ext cx="529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hu-H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18"/>
              </a:endParaRPr>
            </a:p>
          </p:txBody>
        </p:sp>
        <p:sp>
          <p:nvSpPr>
            <p:cNvPr id="321547" name="Line 11"/>
            <p:cNvSpPr>
              <a:spLocks noChangeShapeType="1"/>
            </p:cNvSpPr>
            <p:nvPr/>
          </p:nvSpPr>
          <p:spPr bwMode="auto">
            <a:xfrm>
              <a:off x="3360" y="2496"/>
              <a:ext cx="623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hu-H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18"/>
              </a:endParaRPr>
            </a:p>
          </p:txBody>
        </p:sp>
        <p:sp>
          <p:nvSpPr>
            <p:cNvPr id="42007" name="Rectangle 12"/>
            <p:cNvSpPr>
              <a:spLocks noChangeArrowheads="1"/>
            </p:cNvSpPr>
            <p:nvPr/>
          </p:nvSpPr>
          <p:spPr bwMode="auto">
            <a:xfrm>
              <a:off x="1968" y="0"/>
              <a:ext cx="2928" cy="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hu-HU" altLang="hu-HU" sz="2400" b="1" u="none"/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hu-HU" altLang="hu-HU" sz="2800" b="1" u="none">
                  <a:solidFill>
                    <a:srgbClr val="FF9966"/>
                  </a:solidFill>
                </a:rPr>
                <a:t>Osteosarcomák lokalizációja                 (n=75)</a:t>
              </a:r>
            </a:p>
          </p:txBody>
        </p:sp>
        <p:sp>
          <p:nvSpPr>
            <p:cNvPr id="321549" name="Line 13"/>
            <p:cNvSpPr>
              <a:spLocks noChangeShapeType="1"/>
            </p:cNvSpPr>
            <p:nvPr/>
          </p:nvSpPr>
          <p:spPr bwMode="auto">
            <a:xfrm>
              <a:off x="3552" y="2160"/>
              <a:ext cx="482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hu-H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18"/>
              </a:endParaRPr>
            </a:p>
          </p:txBody>
        </p:sp>
        <p:sp>
          <p:nvSpPr>
            <p:cNvPr id="42009" name="Rectangle 14"/>
            <p:cNvSpPr>
              <a:spLocks noChangeArrowheads="1"/>
            </p:cNvSpPr>
            <p:nvPr/>
          </p:nvSpPr>
          <p:spPr bwMode="auto">
            <a:xfrm>
              <a:off x="4192" y="3311"/>
              <a:ext cx="112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hu-HU" altLang="hu-HU" sz="2400" u="none"/>
            </a:p>
          </p:txBody>
        </p:sp>
        <p:sp>
          <p:nvSpPr>
            <p:cNvPr id="42010" name="Rectangle 15"/>
            <p:cNvSpPr>
              <a:spLocks noChangeArrowheads="1"/>
            </p:cNvSpPr>
            <p:nvPr/>
          </p:nvSpPr>
          <p:spPr bwMode="auto">
            <a:xfrm>
              <a:off x="4176" y="3888"/>
              <a:ext cx="240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hu-HU" altLang="hu-HU" sz="2400" u="none"/>
            </a:p>
          </p:txBody>
        </p:sp>
        <p:sp>
          <p:nvSpPr>
            <p:cNvPr id="42011" name="Text Box 16"/>
            <p:cNvSpPr txBox="1">
              <a:spLocks noChangeArrowheads="1"/>
            </p:cNvSpPr>
            <p:nvPr/>
          </p:nvSpPr>
          <p:spPr bwMode="auto">
            <a:xfrm>
              <a:off x="4176" y="3552"/>
              <a:ext cx="38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hu-HU" altLang="hu-HU" sz="1400">
                <a:latin typeface="Times New Roman CE" panose="02020603050405020304" pitchFamily="18" charset="0"/>
              </a:endParaRPr>
            </a:p>
          </p:txBody>
        </p:sp>
        <p:sp>
          <p:nvSpPr>
            <p:cNvPr id="42012" name="Text Box 17"/>
            <p:cNvSpPr txBox="1">
              <a:spLocks noChangeArrowheads="1"/>
            </p:cNvSpPr>
            <p:nvPr/>
          </p:nvSpPr>
          <p:spPr bwMode="auto">
            <a:xfrm>
              <a:off x="4176" y="2064"/>
              <a:ext cx="336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hu-HU" altLang="hu-HU" sz="1400" u="none">
                  <a:latin typeface="Times New Roman CE" panose="02020603050405020304" pitchFamily="18" charset="0"/>
                </a:rPr>
                <a:t>1</a:t>
              </a:r>
            </a:p>
          </p:txBody>
        </p:sp>
        <p:sp>
          <p:nvSpPr>
            <p:cNvPr id="321554" name="Line 18"/>
            <p:cNvSpPr>
              <a:spLocks noChangeShapeType="1"/>
            </p:cNvSpPr>
            <p:nvPr/>
          </p:nvSpPr>
          <p:spPr bwMode="auto">
            <a:xfrm>
              <a:off x="3312" y="3648"/>
              <a:ext cx="76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hu-H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18"/>
              </a:endParaRPr>
            </a:p>
          </p:txBody>
        </p:sp>
        <p:sp>
          <p:nvSpPr>
            <p:cNvPr id="321555" name="Line 19"/>
            <p:cNvSpPr>
              <a:spLocks noChangeShapeType="1"/>
            </p:cNvSpPr>
            <p:nvPr/>
          </p:nvSpPr>
          <p:spPr bwMode="auto">
            <a:xfrm>
              <a:off x="3456" y="3408"/>
              <a:ext cx="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hu-H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18"/>
              </a:endParaRPr>
            </a:p>
          </p:txBody>
        </p:sp>
        <p:sp>
          <p:nvSpPr>
            <p:cNvPr id="321556" name="Line 20"/>
            <p:cNvSpPr>
              <a:spLocks noChangeShapeType="1"/>
            </p:cNvSpPr>
            <p:nvPr/>
          </p:nvSpPr>
          <p:spPr bwMode="auto">
            <a:xfrm>
              <a:off x="3456" y="2928"/>
              <a:ext cx="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hu-H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18"/>
              </a:endParaRPr>
            </a:p>
          </p:txBody>
        </p:sp>
        <p:sp>
          <p:nvSpPr>
            <p:cNvPr id="321557" name="Line 21"/>
            <p:cNvSpPr>
              <a:spLocks noChangeShapeType="1"/>
            </p:cNvSpPr>
            <p:nvPr/>
          </p:nvSpPr>
          <p:spPr bwMode="auto">
            <a:xfrm>
              <a:off x="3360" y="1536"/>
              <a:ext cx="72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hu-H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18"/>
              </a:endParaRPr>
            </a:p>
          </p:txBody>
        </p:sp>
        <p:sp>
          <p:nvSpPr>
            <p:cNvPr id="321558" name="Line 22"/>
            <p:cNvSpPr>
              <a:spLocks noChangeShapeType="1"/>
            </p:cNvSpPr>
            <p:nvPr/>
          </p:nvSpPr>
          <p:spPr bwMode="auto">
            <a:xfrm>
              <a:off x="3456" y="3168"/>
              <a:ext cx="6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hu-H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18"/>
              </a:endParaRPr>
            </a:p>
          </p:txBody>
        </p:sp>
        <p:sp>
          <p:nvSpPr>
            <p:cNvPr id="321559" name="Line 23"/>
            <p:cNvSpPr>
              <a:spLocks noChangeShapeType="1"/>
            </p:cNvSpPr>
            <p:nvPr/>
          </p:nvSpPr>
          <p:spPr bwMode="auto">
            <a:xfrm>
              <a:off x="3312" y="3792"/>
              <a:ext cx="720" cy="1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hu-H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18"/>
              </a:endParaRPr>
            </a:p>
          </p:txBody>
        </p:sp>
        <p:sp>
          <p:nvSpPr>
            <p:cNvPr id="321560" name="Line 24"/>
            <p:cNvSpPr>
              <a:spLocks noChangeShapeType="1"/>
            </p:cNvSpPr>
            <p:nvPr/>
          </p:nvSpPr>
          <p:spPr bwMode="auto">
            <a:xfrm>
              <a:off x="3840" y="2928"/>
              <a:ext cx="0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hu-H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-18"/>
              </a:endParaRPr>
            </a:p>
          </p:txBody>
        </p:sp>
        <p:sp>
          <p:nvSpPr>
            <p:cNvPr id="42020" name="Text Box 25"/>
            <p:cNvSpPr txBox="1">
              <a:spLocks noChangeArrowheads="1"/>
            </p:cNvSpPr>
            <p:nvPr/>
          </p:nvSpPr>
          <p:spPr bwMode="auto">
            <a:xfrm>
              <a:off x="3888" y="2928"/>
              <a:ext cx="432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hu-HU" altLang="hu-HU" sz="1400" u="none">
                <a:latin typeface="Times New Roman CE" panose="02020603050405020304" pitchFamily="18" charset="0"/>
              </a:endParaRPr>
            </a:p>
          </p:txBody>
        </p:sp>
      </p:grpSp>
      <p:sp>
        <p:nvSpPr>
          <p:cNvPr id="41988" name="Text Box 27"/>
          <p:cNvSpPr txBox="1">
            <a:spLocks noChangeArrowheads="1"/>
          </p:cNvSpPr>
          <p:nvPr/>
        </p:nvSpPr>
        <p:spPr bwMode="auto">
          <a:xfrm>
            <a:off x="5943600" y="2362200"/>
            <a:ext cx="457200" cy="385763"/>
          </a:xfrm>
          <a:prstGeom prst="rect">
            <a:avLst/>
          </a:prstGeom>
          <a:solidFill>
            <a:srgbClr val="99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10</a:t>
            </a:r>
          </a:p>
        </p:txBody>
      </p:sp>
      <p:sp>
        <p:nvSpPr>
          <p:cNvPr id="41989" name="Text Box 28"/>
          <p:cNvSpPr txBox="1">
            <a:spLocks noChangeArrowheads="1"/>
          </p:cNvSpPr>
          <p:nvPr/>
        </p:nvSpPr>
        <p:spPr bwMode="auto">
          <a:xfrm>
            <a:off x="5943600" y="2819400"/>
            <a:ext cx="457200" cy="385763"/>
          </a:xfrm>
          <a:prstGeom prst="rect">
            <a:avLst/>
          </a:prstGeom>
          <a:solidFill>
            <a:srgbClr val="99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2</a:t>
            </a:r>
          </a:p>
        </p:txBody>
      </p:sp>
      <p:sp>
        <p:nvSpPr>
          <p:cNvPr id="41990" name="Text Box 29"/>
          <p:cNvSpPr txBox="1">
            <a:spLocks noChangeArrowheads="1"/>
          </p:cNvSpPr>
          <p:nvPr/>
        </p:nvSpPr>
        <p:spPr bwMode="auto">
          <a:xfrm>
            <a:off x="5943600" y="3429000"/>
            <a:ext cx="457200" cy="385763"/>
          </a:xfrm>
          <a:prstGeom prst="rect">
            <a:avLst/>
          </a:prstGeom>
          <a:solidFill>
            <a:srgbClr val="99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1</a:t>
            </a:r>
          </a:p>
        </p:txBody>
      </p:sp>
      <p:sp>
        <p:nvSpPr>
          <p:cNvPr id="41991" name="Text Box 30"/>
          <p:cNvSpPr txBox="1">
            <a:spLocks noChangeArrowheads="1"/>
          </p:cNvSpPr>
          <p:nvPr/>
        </p:nvSpPr>
        <p:spPr bwMode="auto">
          <a:xfrm>
            <a:off x="5943600" y="4038600"/>
            <a:ext cx="457200" cy="385763"/>
          </a:xfrm>
          <a:prstGeom prst="rect">
            <a:avLst/>
          </a:prstGeom>
          <a:solidFill>
            <a:srgbClr val="99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4</a:t>
            </a:r>
          </a:p>
        </p:txBody>
      </p:sp>
      <p:sp>
        <p:nvSpPr>
          <p:cNvPr id="41992" name="Text Box 31"/>
          <p:cNvSpPr txBox="1">
            <a:spLocks noChangeArrowheads="1"/>
          </p:cNvSpPr>
          <p:nvPr/>
        </p:nvSpPr>
        <p:spPr bwMode="auto">
          <a:xfrm>
            <a:off x="5943600" y="4648200"/>
            <a:ext cx="457200" cy="385763"/>
          </a:xfrm>
          <a:prstGeom prst="rect">
            <a:avLst/>
          </a:prstGeom>
          <a:solidFill>
            <a:srgbClr val="99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29</a:t>
            </a:r>
          </a:p>
        </p:txBody>
      </p:sp>
      <p:sp>
        <p:nvSpPr>
          <p:cNvPr id="41993" name="Text Box 32"/>
          <p:cNvSpPr txBox="1">
            <a:spLocks noChangeArrowheads="1"/>
          </p:cNvSpPr>
          <p:nvPr/>
        </p:nvSpPr>
        <p:spPr bwMode="auto">
          <a:xfrm>
            <a:off x="5943600" y="5181600"/>
            <a:ext cx="457200" cy="385763"/>
          </a:xfrm>
          <a:prstGeom prst="rect">
            <a:avLst/>
          </a:prstGeom>
          <a:solidFill>
            <a:srgbClr val="99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21</a:t>
            </a:r>
          </a:p>
        </p:txBody>
      </p:sp>
      <p:sp>
        <p:nvSpPr>
          <p:cNvPr id="41994" name="Text Box 33"/>
          <p:cNvSpPr txBox="1">
            <a:spLocks noChangeArrowheads="1"/>
          </p:cNvSpPr>
          <p:nvPr/>
        </p:nvSpPr>
        <p:spPr bwMode="auto">
          <a:xfrm>
            <a:off x="5943600" y="5638800"/>
            <a:ext cx="457200" cy="385763"/>
          </a:xfrm>
          <a:prstGeom prst="rect">
            <a:avLst/>
          </a:prstGeom>
          <a:solidFill>
            <a:srgbClr val="99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1</a:t>
            </a:r>
          </a:p>
        </p:txBody>
      </p:sp>
      <p:sp>
        <p:nvSpPr>
          <p:cNvPr id="41995" name="Text Box 34"/>
          <p:cNvSpPr txBox="1">
            <a:spLocks noChangeArrowheads="1"/>
          </p:cNvSpPr>
          <p:nvPr/>
        </p:nvSpPr>
        <p:spPr bwMode="auto">
          <a:xfrm>
            <a:off x="5943600" y="6019800"/>
            <a:ext cx="457200" cy="385763"/>
          </a:xfrm>
          <a:prstGeom prst="rect">
            <a:avLst/>
          </a:prstGeom>
          <a:solidFill>
            <a:srgbClr val="99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6</a:t>
            </a:r>
          </a:p>
        </p:txBody>
      </p:sp>
      <p:sp>
        <p:nvSpPr>
          <p:cNvPr id="41996" name="Text Box 35"/>
          <p:cNvSpPr txBox="1">
            <a:spLocks noChangeArrowheads="1"/>
          </p:cNvSpPr>
          <p:nvPr/>
        </p:nvSpPr>
        <p:spPr bwMode="auto">
          <a:xfrm>
            <a:off x="4953000" y="4876800"/>
            <a:ext cx="838200" cy="488950"/>
          </a:xfrm>
          <a:prstGeom prst="rect">
            <a:avLst/>
          </a:prstGeom>
          <a:solidFill>
            <a:srgbClr val="FF00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2400" u="none">
                <a:solidFill>
                  <a:srgbClr val="FFFF99"/>
                </a:solidFill>
              </a:rPr>
              <a:t>66%</a:t>
            </a:r>
            <a:endParaRPr lang="hu-HU" altLang="hu-HU" sz="1800" u="none">
              <a:solidFill>
                <a:srgbClr val="FFFF99"/>
              </a:solidFill>
            </a:endParaRPr>
          </a:p>
        </p:txBody>
      </p:sp>
      <p:sp>
        <p:nvSpPr>
          <p:cNvPr id="41997" name="Text Box 37"/>
          <p:cNvSpPr txBox="1">
            <a:spLocks noChangeArrowheads="1"/>
          </p:cNvSpPr>
          <p:nvPr/>
        </p:nvSpPr>
        <p:spPr bwMode="auto">
          <a:xfrm>
            <a:off x="5943600" y="6415088"/>
            <a:ext cx="457200" cy="385762"/>
          </a:xfrm>
          <a:prstGeom prst="rect">
            <a:avLst/>
          </a:prstGeom>
          <a:solidFill>
            <a:srgbClr val="99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hu-HU" altLang="hu-HU" sz="1800" u="none">
                <a:solidFill>
                  <a:srgbClr val="FFFF99"/>
                </a:solidFill>
              </a:rPr>
              <a:t>1</a:t>
            </a: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5525" y="587879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0"/>
          <p:cNvGraphicFramePr>
            <a:graphicFrameLocks noChangeAspect="1"/>
          </p:cNvGraphicFramePr>
          <p:nvPr/>
        </p:nvGraphicFramePr>
        <p:xfrm>
          <a:off x="431800" y="1041400"/>
          <a:ext cx="8051800" cy="533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3200400" y="6197600"/>
            <a:ext cx="2352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800" u="none">
                <a:solidFill>
                  <a:schemeClr val="bg1"/>
                </a:solidFill>
              </a:rPr>
              <a:t>Age in decades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914400" y="914400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400" u="none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322565" name="Text Box 5"/>
          <p:cNvSpPr txBox="1">
            <a:spLocks noChangeArrowheads="1"/>
          </p:cNvSpPr>
          <p:nvPr/>
        </p:nvSpPr>
        <p:spPr bwMode="auto">
          <a:xfrm>
            <a:off x="2111375" y="304800"/>
            <a:ext cx="5127625" cy="588963"/>
          </a:xfrm>
          <a:prstGeom prst="rect">
            <a:avLst/>
          </a:prstGeom>
          <a:gradFill rotWithShape="0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sz="3200" b="1" u="none">
                <a:solidFill>
                  <a:srgbClr val="FF9966"/>
                </a:solidFill>
                <a:latin typeface="Times New Roman" pitchFamily="18" charset="-18"/>
              </a:rPr>
              <a:t>  Osteosarcoma, high grade  </a:t>
            </a: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6527800" y="1905000"/>
            <a:ext cx="132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2400" u="none">
                <a:solidFill>
                  <a:schemeClr val="bg1"/>
                </a:solidFill>
              </a:rPr>
              <a:t>( n=236 )</a:t>
            </a:r>
          </a:p>
        </p:txBody>
      </p:sp>
      <p:pic>
        <p:nvPicPr>
          <p:cNvPr id="3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7037" y="603884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050" descr="1006a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80" y="838200"/>
            <a:ext cx="80645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3827" name="Rectangle 2051"/>
          <p:cNvSpPr>
            <a:spLocks noChangeArrowheads="1"/>
          </p:cNvSpPr>
          <p:nvPr/>
        </p:nvSpPr>
        <p:spPr bwMode="auto">
          <a:xfrm>
            <a:off x="1959446" y="47625"/>
            <a:ext cx="5276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sz="3600" b="1" u="none" dirty="0" err="1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  <a:t>Osteosarcoma</a:t>
            </a:r>
            <a:r>
              <a:rPr lang="hu-HU" sz="3600" b="1" u="none" dirty="0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  <a:t>, </a:t>
            </a:r>
            <a:r>
              <a:rPr lang="hu-HU" sz="3600" b="1" u="none" dirty="0" err="1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  <a:t>high</a:t>
            </a:r>
            <a:r>
              <a:rPr lang="hu-HU" sz="3600" b="1" u="none" dirty="0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  <a:t> </a:t>
            </a:r>
            <a:r>
              <a:rPr lang="hu-HU" sz="3600" b="1" u="none" dirty="0" err="1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  <a:t>grade</a:t>
            </a:r>
            <a:endParaRPr lang="hu-HU" sz="3600" b="1" u="none" dirty="0">
              <a:solidFill>
                <a:srgbClr val="FF99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-18"/>
            </a:endParaRP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0" y="609329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762000" y="174625"/>
            <a:ext cx="7620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 u="none">
                <a:solidFill>
                  <a:srgbClr val="FF7C80"/>
                </a:solidFill>
              </a:rPr>
              <a:t>H.K. 13 yrs. fem. -  Osteosarcoma fem. (diaph.)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 u="none">
                <a:solidFill>
                  <a:srgbClr val="FF7C80"/>
                </a:solidFill>
              </a:rPr>
              <a:t>Modular tumor endoprosthesis - Total femur replacement</a:t>
            </a:r>
            <a:endParaRPr lang="hu-HU" altLang="hu-HU" sz="2800" b="1" u="none"/>
          </a:p>
        </p:txBody>
      </p:sp>
      <p:pic>
        <p:nvPicPr>
          <p:cNvPr id="45059" name="Picture 3" descr="DSCN349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4" y="1371600"/>
            <a:ext cx="3957638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4" descr="DSCN3498"/>
          <p:cNvPicPr>
            <a:picLocks noChangeAspect="1" noChangeArrowheads="1"/>
          </p:cNvPicPr>
          <p:nvPr/>
        </p:nvPicPr>
        <p:blipFill>
          <a:blip r:embed="rId5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95413"/>
            <a:ext cx="3371850" cy="531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5759" y="602128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027" descr="DSCN348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9" r="1428" b="4762"/>
          <a:stretch>
            <a:fillRect/>
          </a:stretch>
        </p:blipFill>
        <p:spPr bwMode="auto">
          <a:xfrm>
            <a:off x="952872" y="1163638"/>
            <a:ext cx="4267200" cy="272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1028" descr="DSCN348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8667" r="999" b="10001"/>
          <a:stretch>
            <a:fillRect/>
          </a:stretch>
        </p:blipFill>
        <p:spPr bwMode="auto">
          <a:xfrm>
            <a:off x="952872" y="4037013"/>
            <a:ext cx="4267200" cy="268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1029" descr="DSCN348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43000"/>
            <a:ext cx="2644775" cy="554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1030"/>
          <p:cNvSpPr txBox="1">
            <a:spLocks noChangeArrowheads="1"/>
          </p:cNvSpPr>
          <p:nvPr/>
        </p:nvSpPr>
        <p:spPr bwMode="auto">
          <a:xfrm>
            <a:off x="762000" y="174625"/>
            <a:ext cx="7620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 u="none">
                <a:solidFill>
                  <a:srgbClr val="FF7C80"/>
                </a:solidFill>
              </a:rPr>
              <a:t>H.K. 13 yrs. fem. -  Osteosarcoma fem. (diaph.)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 u="none">
                <a:solidFill>
                  <a:srgbClr val="FF7C80"/>
                </a:solidFill>
              </a:rPr>
              <a:t>Modular tumor endoprosthesis - Total femur replacement</a:t>
            </a:r>
            <a:endParaRPr lang="hu-HU" altLang="hu-HU" sz="2800" b="1" u="none"/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9512" y="587727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051" descr="DSCN35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1738313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2052" descr="DSCN348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16667" r="3999" b="14000"/>
          <a:stretch>
            <a:fillRect/>
          </a:stretch>
        </p:blipFill>
        <p:spPr bwMode="auto">
          <a:xfrm>
            <a:off x="4572000" y="2743200"/>
            <a:ext cx="4419600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2053" descr="DSCN349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2" r="10181"/>
          <a:stretch>
            <a:fillRect/>
          </a:stretch>
        </p:blipFill>
        <p:spPr bwMode="auto">
          <a:xfrm>
            <a:off x="2286000" y="1524000"/>
            <a:ext cx="2065338" cy="491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2630" name="Rectangle 2054"/>
          <p:cNvSpPr>
            <a:spLocks noChangeArrowheads="1"/>
          </p:cNvSpPr>
          <p:nvPr/>
        </p:nvSpPr>
        <p:spPr bwMode="auto">
          <a:xfrm>
            <a:off x="3048000" y="2057400"/>
            <a:ext cx="457200" cy="152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47110" name="Text Box 2055"/>
          <p:cNvSpPr txBox="1">
            <a:spLocks noChangeArrowheads="1"/>
          </p:cNvSpPr>
          <p:nvPr/>
        </p:nvSpPr>
        <p:spPr bwMode="auto">
          <a:xfrm>
            <a:off x="762000" y="174625"/>
            <a:ext cx="7620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 u="none">
                <a:solidFill>
                  <a:srgbClr val="FF7C80"/>
                </a:solidFill>
              </a:rPr>
              <a:t>H.K. 13 yrs. fem. -  Osteosarcoma fem. (diaph.)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 u="none">
                <a:solidFill>
                  <a:srgbClr val="FF7C80"/>
                </a:solidFill>
              </a:rPr>
              <a:t>Modular tumor endoprosthesis - Total femur replacement</a:t>
            </a:r>
            <a:endParaRPr lang="hu-HU" altLang="hu-HU" sz="2800" b="1" u="none"/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4800" y="34210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026"/>
          <p:cNvSpPr txBox="1">
            <a:spLocks noChangeArrowheads="1"/>
          </p:cNvSpPr>
          <p:nvPr/>
        </p:nvSpPr>
        <p:spPr bwMode="auto">
          <a:xfrm>
            <a:off x="2438400" y="123825"/>
            <a:ext cx="384333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 b="1" u="none">
                <a:solidFill>
                  <a:srgbClr val="FF9966"/>
                </a:solidFill>
              </a:rPr>
              <a:t>Treatment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 b="1" u="none">
                <a:solidFill>
                  <a:srgbClr val="FF9966"/>
                </a:solidFill>
              </a:rPr>
              <a:t>Extraarticular resection</a:t>
            </a:r>
          </a:p>
        </p:txBody>
      </p:sp>
      <p:pic>
        <p:nvPicPr>
          <p:cNvPr id="48131" name="Picture 1027" descr="DSCN35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71" y="1447800"/>
            <a:ext cx="3640137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1028" descr="DSCN35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79550"/>
            <a:ext cx="3222625" cy="513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476" y="602128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zövegdoboz 1"/>
          <p:cNvSpPr txBox="1">
            <a:spLocks noChangeArrowheads="1"/>
          </p:cNvSpPr>
          <p:nvPr/>
        </p:nvSpPr>
        <p:spPr bwMode="auto">
          <a:xfrm>
            <a:off x="763740" y="244475"/>
            <a:ext cx="7651454" cy="196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 u="none" dirty="0" err="1">
                <a:solidFill>
                  <a:srgbClr val="FFFF00"/>
                </a:solidFill>
              </a:rPr>
              <a:t>A.Zs</a:t>
            </a:r>
            <a:r>
              <a:rPr lang="hu-HU" altLang="hu-HU" sz="2800" u="none" dirty="0">
                <a:solidFill>
                  <a:srgbClr val="FFFF00"/>
                </a:solidFill>
              </a:rPr>
              <a:t>. 15 és </a:t>
            </a:r>
            <a:r>
              <a:rPr lang="hu-HU" altLang="hu-HU" sz="2800" u="none" dirty="0" err="1">
                <a:solidFill>
                  <a:srgbClr val="FFFF00"/>
                </a:solidFill>
              </a:rPr>
              <a:t>ffibeteg</a:t>
            </a:r>
            <a:endParaRPr lang="hu-HU" altLang="hu-HU" sz="2800" u="none" dirty="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 u="none" dirty="0" err="1">
                <a:solidFill>
                  <a:srgbClr val="FFFF00"/>
                </a:solidFill>
              </a:rPr>
              <a:t>Osteosarcoma</a:t>
            </a:r>
            <a:r>
              <a:rPr lang="hu-HU" altLang="hu-HU" sz="2800" u="none" dirty="0">
                <a:solidFill>
                  <a:srgbClr val="FFFF00"/>
                </a:solidFill>
              </a:rPr>
              <a:t> </a:t>
            </a:r>
            <a:r>
              <a:rPr lang="hu-HU" altLang="hu-HU" sz="2800" u="none" dirty="0" err="1">
                <a:solidFill>
                  <a:srgbClr val="FFFF00"/>
                </a:solidFill>
              </a:rPr>
              <a:t>metaphyseos</a:t>
            </a:r>
            <a:r>
              <a:rPr lang="hu-HU" altLang="hu-HU" sz="2800" u="none" dirty="0">
                <a:solidFill>
                  <a:srgbClr val="FFFF00"/>
                </a:solidFill>
              </a:rPr>
              <a:t> </a:t>
            </a:r>
            <a:r>
              <a:rPr lang="hu-HU" altLang="hu-HU" sz="2800" u="none" dirty="0" err="1">
                <a:solidFill>
                  <a:srgbClr val="FFFF00"/>
                </a:solidFill>
              </a:rPr>
              <a:t>proximalis</a:t>
            </a:r>
            <a:r>
              <a:rPr lang="hu-HU" altLang="hu-HU" sz="2800" u="none" dirty="0">
                <a:solidFill>
                  <a:srgbClr val="FFFF00"/>
                </a:solidFill>
              </a:rPr>
              <a:t> </a:t>
            </a:r>
            <a:r>
              <a:rPr lang="hu-HU" altLang="hu-HU" sz="2800" u="none" dirty="0" err="1">
                <a:solidFill>
                  <a:srgbClr val="FFFF00"/>
                </a:solidFill>
              </a:rPr>
              <a:t>tibiae</a:t>
            </a:r>
            <a:r>
              <a:rPr lang="hu-HU" altLang="hu-HU" sz="2800" u="none" dirty="0">
                <a:solidFill>
                  <a:srgbClr val="FFFF00"/>
                </a:solidFill>
              </a:rPr>
              <a:t> </a:t>
            </a:r>
            <a:r>
              <a:rPr lang="hu-HU" altLang="hu-HU" sz="2800" u="none" dirty="0" err="1">
                <a:solidFill>
                  <a:srgbClr val="FFFF00"/>
                </a:solidFill>
              </a:rPr>
              <a:t>l.dext</a:t>
            </a:r>
            <a:r>
              <a:rPr lang="hu-HU" altLang="hu-HU" sz="2800" u="none" dirty="0">
                <a:solidFill>
                  <a:srgbClr val="FFFF00"/>
                </a:solidFill>
              </a:rPr>
              <a:t>.</a:t>
            </a:r>
            <a:endParaRPr lang="hu-HU" altLang="hu-HU" sz="1000" u="none" dirty="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hu-HU" altLang="hu-HU" sz="1000" u="none" dirty="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 u="none" dirty="0">
                <a:solidFill>
                  <a:schemeClr val="bg1"/>
                </a:solidFill>
              </a:rPr>
              <a:t>felismerés </a:t>
            </a:r>
            <a:r>
              <a:rPr lang="hu-HU" altLang="hu-HU" sz="2800" u="none" dirty="0" err="1" smtClean="0">
                <a:solidFill>
                  <a:schemeClr val="bg1"/>
                </a:solidFill>
              </a:rPr>
              <a:t>rtg-vel</a:t>
            </a:r>
            <a:r>
              <a:rPr lang="hu-HU" altLang="hu-HU" sz="2800" u="none" dirty="0" smtClean="0">
                <a:solidFill>
                  <a:schemeClr val="bg1"/>
                </a:solidFill>
              </a:rPr>
              <a:t>, majd MR vizsgálattal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 u="none" dirty="0" smtClean="0">
                <a:solidFill>
                  <a:schemeClr val="bg1"/>
                </a:solidFill>
              </a:rPr>
              <a:t>+ </a:t>
            </a:r>
            <a:r>
              <a:rPr lang="hu-HU" altLang="hu-HU" sz="2800" u="none" dirty="0" err="1">
                <a:solidFill>
                  <a:schemeClr val="bg1"/>
                </a:solidFill>
              </a:rPr>
              <a:t>biopszia</a:t>
            </a:r>
            <a:r>
              <a:rPr lang="hu-HU" altLang="hu-HU" sz="2800" u="none" dirty="0">
                <a:solidFill>
                  <a:schemeClr val="bg1"/>
                </a:solidFill>
              </a:rPr>
              <a:t> + </a:t>
            </a:r>
            <a:r>
              <a:rPr lang="hu-HU" altLang="hu-HU" sz="2800" u="none" dirty="0" err="1">
                <a:solidFill>
                  <a:schemeClr val="bg1"/>
                </a:solidFill>
              </a:rPr>
              <a:t>neoadjuvans</a:t>
            </a:r>
            <a:r>
              <a:rPr lang="hu-HU" altLang="hu-HU" sz="2800" u="none" dirty="0">
                <a:solidFill>
                  <a:schemeClr val="bg1"/>
                </a:solidFill>
              </a:rPr>
              <a:t> </a:t>
            </a:r>
            <a:r>
              <a:rPr lang="hu-HU" altLang="hu-HU" sz="2800" u="none" dirty="0" err="1" smtClean="0">
                <a:solidFill>
                  <a:schemeClr val="bg1"/>
                </a:solidFill>
              </a:rPr>
              <a:t>kemoth</a:t>
            </a:r>
            <a:r>
              <a:rPr lang="hu-HU" altLang="hu-HU" sz="2800" u="none" dirty="0" smtClean="0">
                <a:solidFill>
                  <a:schemeClr val="bg1"/>
                </a:solidFill>
              </a:rPr>
              <a:t> + műtét</a:t>
            </a:r>
            <a:r>
              <a:rPr lang="hu-HU" altLang="hu-HU" sz="2800" u="none" dirty="0" smtClean="0">
                <a:solidFill>
                  <a:srgbClr val="FFFF00"/>
                </a:solidFill>
              </a:rPr>
              <a:t> </a:t>
            </a:r>
            <a:endParaRPr lang="hu-HU" altLang="hu-HU" sz="2800" u="none" dirty="0">
              <a:solidFill>
                <a:srgbClr val="FFFF00"/>
              </a:solidFill>
            </a:endParaRPr>
          </a:p>
        </p:txBody>
      </p:sp>
      <p:pic>
        <p:nvPicPr>
          <p:cNvPr id="49155" name="Kép 2" descr="DSC_031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2492375"/>
            <a:ext cx="2103438" cy="390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Kép 3" descr="DSC_0313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6"/>
          <a:stretch>
            <a:fillRect/>
          </a:stretch>
        </p:blipFill>
        <p:spPr bwMode="auto">
          <a:xfrm>
            <a:off x="2195736" y="2492375"/>
            <a:ext cx="2055812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Kép 4" descr="DSC_0316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" r="11153"/>
          <a:stretch>
            <a:fillRect/>
          </a:stretch>
        </p:blipFill>
        <p:spPr bwMode="auto">
          <a:xfrm>
            <a:off x="4787900" y="2492375"/>
            <a:ext cx="2087563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Kép 5" descr="DSC_0317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79"/>
          <a:stretch>
            <a:fillRect/>
          </a:stretch>
        </p:blipFill>
        <p:spPr bwMode="auto">
          <a:xfrm>
            <a:off x="6875463" y="2492375"/>
            <a:ext cx="1951037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7544" y="26445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3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zövegdoboz 1"/>
          <p:cNvSpPr txBox="1">
            <a:spLocks noChangeArrowheads="1"/>
          </p:cNvSpPr>
          <p:nvPr/>
        </p:nvSpPr>
        <p:spPr bwMode="auto">
          <a:xfrm>
            <a:off x="723900" y="244475"/>
            <a:ext cx="7731125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G.K. 17 és ffibeteg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Osteosarcoma metaphyseos proximalis tibiae l.sin.</a:t>
            </a:r>
            <a:endParaRPr lang="hu-HU" altLang="hu-HU" sz="1000" u="none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hu-HU" altLang="hu-HU" sz="1000" u="none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 u="none">
                <a:solidFill>
                  <a:schemeClr val="bg1"/>
                </a:solidFill>
              </a:rPr>
              <a:t>felismerés + biopszia + neoadjuvans kemoth.</a:t>
            </a:r>
            <a:r>
              <a:rPr lang="hu-HU" altLang="hu-HU" sz="2800" u="none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51203" name="Kép 2" descr="DSC_031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44675"/>
            <a:ext cx="1655762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Kép 3" descr="DSC_032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844675"/>
            <a:ext cx="1800225" cy="468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Kép 4" descr="DSC_032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844675"/>
            <a:ext cx="1727200" cy="465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Kép 6" descr="DSC_0324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844675"/>
            <a:ext cx="1584325" cy="468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23528" y="23781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3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0"/>
          <p:cNvSpPr txBox="1"/>
          <p:nvPr/>
        </p:nvSpPr>
        <p:spPr>
          <a:xfrm>
            <a:off x="609600" y="1203325"/>
            <a:ext cx="8077200" cy="466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I.   	BONE-FORMING TUMORS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u="none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BENIGN</a:t>
            </a: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: OSTEOMA, </a:t>
            </a:r>
            <a:r>
              <a:rPr lang="hu-HU" sz="2000" u="sng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OSTEOID OSTEOMA,</a:t>
            </a:r>
            <a:endParaRPr sz="2000" u="none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		   </a:t>
            </a:r>
            <a:r>
              <a:rPr lang="hu-HU" sz="2000" u="sng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OSTEOBLASTOMA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MALIGN</a:t>
            </a: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.: </a:t>
            </a:r>
            <a:r>
              <a:rPr lang="hu-HU" sz="2000" u="sng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OSTEOSARCOMA</a:t>
            </a: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(CENTRAL, PERIOSTEAL)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		   </a:t>
            </a:r>
            <a:r>
              <a:rPr lang="hu-HU" sz="2000" u="sng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PAROSTEAL OSTEOSARCOMA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u="none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II.</a:t>
            </a: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CARTILAGE-FORMING TUMORS</a:t>
            </a:r>
            <a:endParaRPr sz="2000" u="none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u="none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marR="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i="0" u="none" strike="noStrike" cap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BENIGN</a:t>
            </a:r>
            <a:r>
              <a:rPr lang="hu-HU" sz="2000" b="0" i="0" u="none" strike="noStrike" cap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: CHONDROMA, </a:t>
            </a:r>
            <a:r>
              <a:rPr lang="hu-HU" sz="2000" b="0" i="0" u="sng" strike="noStrike" cap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OSTEOCHONDROMA,</a:t>
            </a:r>
            <a:r>
              <a:rPr lang="hu-HU" sz="2000" b="0" i="0" u="none" strike="noStrike" cap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CHONDROBLASTOMA, CHONDROMYXOID FIBROMA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INTERMEDIER</a:t>
            </a: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.: CENRAL CHONDROMA OF LONG BONES</a:t>
            </a:r>
            <a:endParaRPr/>
          </a:p>
          <a:p>
            <a:pPr marL="914400" marR="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i="0" u="none" strike="noStrike" cap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MALIGN</a:t>
            </a:r>
            <a:r>
              <a:rPr lang="hu-HU" sz="2000" b="0" i="0" u="none" strike="noStrike" cap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.: </a:t>
            </a:r>
            <a:r>
              <a:rPr lang="hu-HU" sz="2000" b="0" i="0" u="sng" strike="noStrike" cap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CHONDROSARCOMA</a:t>
            </a:r>
            <a:r>
              <a:rPr lang="hu-HU" sz="2000" b="0" i="0" u="none" strike="noStrike" cap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(PRIMARY, SECONDARY),                      	   JUXTACORTICAL CHONDROSARCOMA, </a:t>
            </a:r>
            <a:endParaRPr/>
          </a:p>
          <a:p>
            <a:pPr marL="914400" marR="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i="0" u="none" strike="noStrike" cap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</a:t>
            </a:r>
            <a:r>
              <a:rPr lang="hu-HU" sz="2000" b="0" i="0" u="none" strike="noStrike" cap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MESENCHYMAL CHONDROSARCOMA</a:t>
            </a:r>
            <a:endParaRPr sz="2000" b="0" i="0" u="none" strike="noStrike" cap="none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0" name="Google Shape;260;p30"/>
          <p:cNvSpPr txBox="1"/>
          <p:nvPr/>
        </p:nvSpPr>
        <p:spPr>
          <a:xfrm>
            <a:off x="685800" y="76200"/>
            <a:ext cx="7620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sng">
                <a:solidFill>
                  <a:srgbClr val="FF7C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Classification of Bone Tumors (WHO)</a:t>
            </a:r>
            <a:endParaRPr/>
          </a:p>
        </p:txBody>
      </p:sp>
      <p:sp>
        <p:nvSpPr>
          <p:cNvPr id="261" name="Google Shape;261;p30"/>
          <p:cNvSpPr txBox="1"/>
          <p:nvPr/>
        </p:nvSpPr>
        <p:spPr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u="none">
                <a:solidFill>
                  <a:schemeClr val="fol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Tumors and Tumor-Like Lesions of Bones</a:t>
            </a:r>
            <a:endParaRPr sz="1600" u="none">
              <a:solidFill>
                <a:schemeClr val="folHlink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2" name="Google Shape;262;p30"/>
          <p:cNvSpPr txBox="1"/>
          <p:nvPr/>
        </p:nvSpPr>
        <p:spPr>
          <a:xfrm>
            <a:off x="1066800" y="533400"/>
            <a:ext cx="777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sng">
                <a:solidFill>
                  <a:srgbClr val="FF7C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 Primary Bone Tumors </a:t>
            </a:r>
            <a:endParaRPr/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" y="58838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5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Kép 2" descr="IMG-0001-0000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86" t="21626" r="15459" b="25288"/>
          <a:stretch>
            <a:fillRect/>
          </a:stretch>
        </p:blipFill>
        <p:spPr bwMode="auto">
          <a:xfrm>
            <a:off x="71438" y="2420888"/>
            <a:ext cx="2268537" cy="322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Szövegdoboz 1"/>
          <p:cNvSpPr txBox="1">
            <a:spLocks noChangeArrowheads="1"/>
          </p:cNvSpPr>
          <p:nvPr/>
        </p:nvSpPr>
        <p:spPr bwMode="auto">
          <a:xfrm>
            <a:off x="500063" y="244475"/>
            <a:ext cx="8177212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G.K. 17 és ffibeteg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Osteosarcoma metaphyseos proximalis tibiae l.sin.</a:t>
            </a:r>
            <a:endParaRPr lang="hu-HU" altLang="hu-HU" sz="1000" u="none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hu-HU" altLang="hu-HU" sz="1000" u="none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800" u="none">
                <a:solidFill>
                  <a:schemeClr val="bg1"/>
                </a:solidFill>
              </a:rPr>
              <a:t>teljes csont MR + resectio + tumor endoprothesis impl.</a:t>
            </a:r>
            <a:r>
              <a:rPr lang="hu-HU" altLang="hu-HU" sz="2800" u="none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53252" name="Kép 4" descr="IMG-0003-0000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4" r="11610"/>
          <a:stretch>
            <a:fillRect/>
          </a:stretch>
        </p:blipFill>
        <p:spPr bwMode="auto">
          <a:xfrm>
            <a:off x="4284663" y="2420938"/>
            <a:ext cx="1416050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Kép 3" descr="IMG-0002-0000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23" t="16040" r="17517" b="14563"/>
          <a:stretch>
            <a:fillRect/>
          </a:stretch>
        </p:blipFill>
        <p:spPr bwMode="auto">
          <a:xfrm>
            <a:off x="2411413" y="2420938"/>
            <a:ext cx="1800225" cy="367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Kép 5" descr="DSC_0325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488" y="2187575"/>
            <a:ext cx="1735137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Kép 6" descr="DSC_0326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363" y="1965325"/>
            <a:ext cx="1238250" cy="477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23528" y="613806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609600" y="2819400"/>
            <a:ext cx="803275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hu-HU" altLang="hu-HU" sz="2800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2438400" y="511175"/>
            <a:ext cx="44021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med" len="lg"/>
                <a:tailEnd type="none" w="med" len="lg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3600" b="1" u="none">
                <a:solidFill>
                  <a:srgbClr val="FFC000"/>
                </a:solidFill>
              </a:rPr>
              <a:t>High grade surface osteosarcoma</a:t>
            </a:r>
          </a:p>
        </p:txBody>
      </p:sp>
      <p:pic>
        <p:nvPicPr>
          <p:cNvPr id="55300" name="Picture 5" descr="DSCN08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300" y="1905000"/>
            <a:ext cx="210185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6" descr="DSCN08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05000"/>
            <a:ext cx="216852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Text Box 7"/>
          <p:cNvSpPr txBox="1">
            <a:spLocks noChangeArrowheads="1"/>
          </p:cNvSpPr>
          <p:nvPr/>
        </p:nvSpPr>
        <p:spPr bwMode="auto">
          <a:xfrm>
            <a:off x="2484438" y="1773238"/>
            <a:ext cx="4032250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med" len="lg"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hu-HU" altLang="hu-HU" sz="2400" u="none">
                <a:solidFill>
                  <a:srgbClr val="FFC000"/>
                </a:solidFill>
              </a:rPr>
              <a:t> extrém ritka entitás</a:t>
            </a:r>
          </a:p>
          <a:p>
            <a:pPr>
              <a:spcBef>
                <a:spcPct val="0"/>
              </a:spcBef>
            </a:pPr>
            <a:r>
              <a:rPr lang="hu-HU" altLang="hu-HU" sz="2400" u="none">
                <a:solidFill>
                  <a:srgbClr val="FFC000"/>
                </a:solidFill>
              </a:rPr>
              <a:t> hosszú csöves csontokon</a:t>
            </a:r>
          </a:p>
          <a:p>
            <a:pPr>
              <a:spcBef>
                <a:spcPct val="0"/>
              </a:spcBef>
            </a:pPr>
            <a:r>
              <a:rPr lang="hu-HU" altLang="hu-HU" sz="2400" u="none">
                <a:solidFill>
                  <a:srgbClr val="FFC000"/>
                </a:solidFill>
              </a:rPr>
              <a:t> periosteumból indul ki</a:t>
            </a:r>
          </a:p>
          <a:p>
            <a:pPr>
              <a:spcBef>
                <a:spcPct val="0"/>
              </a:spcBef>
            </a:pPr>
            <a:r>
              <a:rPr lang="hu-HU" altLang="hu-HU" sz="2400" u="none">
                <a:solidFill>
                  <a:srgbClr val="FFC000"/>
                </a:solidFill>
              </a:rPr>
              <a:t> diaphysisre lokalizálódik</a:t>
            </a:r>
          </a:p>
          <a:p>
            <a:pPr>
              <a:spcBef>
                <a:spcPct val="0"/>
              </a:spcBef>
            </a:pPr>
            <a:r>
              <a:rPr lang="hu-HU" altLang="hu-HU" sz="2400" u="none">
                <a:solidFill>
                  <a:srgbClr val="FFC000"/>
                </a:solidFill>
              </a:rPr>
              <a:t> femur diaphysis, dist.metaph.</a:t>
            </a:r>
          </a:p>
          <a:p>
            <a:pPr>
              <a:spcBef>
                <a:spcPct val="0"/>
              </a:spcBef>
            </a:pPr>
            <a:r>
              <a:rPr lang="hu-HU" altLang="hu-HU" sz="2400" u="none">
                <a:solidFill>
                  <a:srgbClr val="FFC000"/>
                </a:solidFill>
              </a:rPr>
              <a:t> növekvő, fájdalmas duzzanat</a:t>
            </a:r>
          </a:p>
          <a:p>
            <a:pPr>
              <a:spcBef>
                <a:spcPct val="0"/>
              </a:spcBef>
            </a:pPr>
            <a:r>
              <a:rPr lang="hu-HU" altLang="hu-HU" sz="2400" u="none">
                <a:solidFill>
                  <a:srgbClr val="FFC000"/>
                </a:solidFill>
              </a:rPr>
              <a:t> puha, néha kemény tapintat</a:t>
            </a:r>
          </a:p>
          <a:p>
            <a:pPr>
              <a:spcBef>
                <a:spcPct val="0"/>
              </a:spcBef>
            </a:pPr>
            <a:r>
              <a:rPr lang="hu-HU" altLang="hu-HU" sz="2400" u="none">
                <a:solidFill>
                  <a:srgbClr val="FFC000"/>
                </a:solidFill>
              </a:rPr>
              <a:t> a bőr meleg, vénás tágulat</a:t>
            </a:r>
          </a:p>
          <a:p>
            <a:pPr>
              <a:spcBef>
                <a:spcPct val="0"/>
              </a:spcBef>
            </a:pPr>
            <a:r>
              <a:rPr lang="hu-HU" altLang="hu-HU" sz="2400" u="none">
                <a:solidFill>
                  <a:srgbClr val="FFC000"/>
                </a:solidFill>
              </a:rPr>
              <a:t> jól kalcifikált tumorszövet</a:t>
            </a:r>
          </a:p>
          <a:p>
            <a:pPr>
              <a:spcBef>
                <a:spcPct val="0"/>
              </a:spcBef>
            </a:pPr>
            <a:r>
              <a:rPr lang="hu-HU" altLang="hu-HU" sz="2400" u="none">
                <a:solidFill>
                  <a:srgbClr val="FFC000"/>
                </a:solidFill>
              </a:rPr>
              <a:t> gyakran érintett az endosteum</a:t>
            </a:r>
          </a:p>
          <a:p>
            <a:pPr>
              <a:spcBef>
                <a:spcPct val="0"/>
              </a:spcBef>
            </a:pPr>
            <a:r>
              <a:rPr lang="hu-HU" altLang="hu-HU" sz="2400" u="none">
                <a:solidFill>
                  <a:srgbClr val="FFC000"/>
                </a:solidFill>
              </a:rPr>
              <a:t> Codman háromszög </a:t>
            </a:r>
          </a:p>
          <a:p>
            <a:pPr>
              <a:spcBef>
                <a:spcPct val="0"/>
              </a:spcBef>
            </a:pPr>
            <a:r>
              <a:rPr lang="hu-HU" altLang="hu-HU" sz="2400" u="none">
                <a:solidFill>
                  <a:srgbClr val="FFC000"/>
                </a:solidFill>
              </a:rPr>
              <a:t> spiculum képződés</a:t>
            </a:r>
          </a:p>
          <a:p>
            <a:pPr>
              <a:spcBef>
                <a:spcPct val="0"/>
              </a:spcBef>
            </a:pPr>
            <a:r>
              <a:rPr lang="hu-HU" altLang="hu-HU" sz="2400" u="none">
                <a:solidFill>
                  <a:srgbClr val="FFC000"/>
                </a:solidFill>
              </a:rPr>
              <a:t> periostealis reakció </a:t>
            </a: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552" y="626461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639688" y="4581128"/>
            <a:ext cx="4724400" cy="144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u-HU" altLang="hu-HU" sz="2400" u="none" dirty="0">
                <a:solidFill>
                  <a:srgbClr val="FFFF99"/>
                </a:solidFill>
              </a:rPr>
              <a:t>The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Parosteal</a:t>
            </a:r>
            <a:r>
              <a:rPr lang="hu-HU" altLang="hu-HU" sz="2400" u="none" dirty="0">
                <a:solidFill>
                  <a:srgbClr val="FFFF99"/>
                </a:solidFill>
              </a:rPr>
              <a:t>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Osteosarcoma</a:t>
            </a:r>
            <a:r>
              <a:rPr lang="hu-HU" altLang="hu-HU" sz="2400" u="none" dirty="0">
                <a:solidFill>
                  <a:srgbClr val="FFFF99"/>
                </a:solidFill>
              </a:rPr>
              <a:t> is a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low-grade</a:t>
            </a:r>
            <a:r>
              <a:rPr lang="hu-HU" altLang="hu-HU" sz="2400" u="none" dirty="0">
                <a:solidFill>
                  <a:srgbClr val="FFFF99"/>
                </a:solidFill>
              </a:rPr>
              <a:t>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malignant</a:t>
            </a:r>
            <a:r>
              <a:rPr lang="hu-HU" altLang="hu-HU" sz="2400" u="none" dirty="0">
                <a:solidFill>
                  <a:srgbClr val="FFFF99"/>
                </a:solidFill>
              </a:rPr>
              <a:t> OS. 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hu-HU" altLang="hu-HU" sz="2400" u="none" dirty="0">
                <a:solidFill>
                  <a:srgbClr val="FFFF99"/>
                </a:solidFill>
              </a:rPr>
              <a:t>Th: Wide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resection</a:t>
            </a:r>
            <a:r>
              <a:rPr lang="hu-HU" altLang="hu-HU" sz="2400" u="none" dirty="0">
                <a:solidFill>
                  <a:srgbClr val="FFFF99"/>
                </a:solidFill>
              </a:rPr>
              <a:t>, No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chemoth</a:t>
            </a:r>
            <a:r>
              <a:rPr lang="hu-HU" altLang="hu-HU" sz="2400" u="none" dirty="0">
                <a:solidFill>
                  <a:srgbClr val="FFFF99"/>
                </a:solidFill>
              </a:rPr>
              <a:t>.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Survival</a:t>
            </a:r>
            <a:r>
              <a:rPr lang="hu-HU" altLang="hu-HU" sz="2400" u="none" dirty="0">
                <a:solidFill>
                  <a:srgbClr val="FFFF99"/>
                </a:solidFill>
              </a:rPr>
              <a:t> </a:t>
            </a:r>
            <a:r>
              <a:rPr lang="hu-HU" altLang="hu-HU" sz="2400" u="none" dirty="0" err="1">
                <a:solidFill>
                  <a:srgbClr val="FFFF99"/>
                </a:solidFill>
              </a:rPr>
              <a:t>rate</a:t>
            </a:r>
            <a:r>
              <a:rPr lang="hu-HU" altLang="hu-HU" sz="2400" u="none" dirty="0">
                <a:solidFill>
                  <a:srgbClr val="FFFF99"/>
                </a:solidFill>
              </a:rPr>
              <a:t>: ~ 95%</a:t>
            </a:r>
            <a:endParaRPr lang="en-US" altLang="hu-HU" sz="2000" u="none" dirty="0"/>
          </a:p>
        </p:txBody>
      </p:sp>
      <p:sp>
        <p:nvSpPr>
          <p:cNvPr id="56323" name="Text Box 4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56324" name="Text Box 5"/>
          <p:cNvSpPr txBox="1">
            <a:spLocks noChangeArrowheads="1"/>
          </p:cNvSpPr>
          <p:nvPr/>
        </p:nvSpPr>
        <p:spPr bwMode="auto">
          <a:xfrm>
            <a:off x="838200" y="152400"/>
            <a:ext cx="777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Bone Forming Tumors - PAROSTEAL OSTEOSARCOMA</a:t>
            </a:r>
          </a:p>
        </p:txBody>
      </p:sp>
      <p:pic>
        <p:nvPicPr>
          <p:cNvPr id="56325" name="Picture 8" descr="1008B"/>
          <p:cNvPicPr>
            <a:picLocks noChangeAspect="1" noChangeArrowheads="1"/>
          </p:cNvPicPr>
          <p:nvPr/>
        </p:nvPicPr>
        <p:blipFill>
          <a:blip r:embed="rId4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762000"/>
            <a:ext cx="25146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9" descr="100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200"/>
            <a:ext cx="24018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7" name="Picture 10" descr="1008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914400"/>
            <a:ext cx="2971800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8" name="Picture 11" descr="1008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733800"/>
            <a:ext cx="3352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6006" y="60658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1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1752600" y="152400"/>
            <a:ext cx="601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>
                <a:solidFill>
                  <a:srgbClr val="FF7C80"/>
                </a:solidFill>
              </a:rPr>
              <a:t>Bone Forming Tumors - OSTEOSARCOMA</a:t>
            </a:r>
          </a:p>
        </p:txBody>
      </p:sp>
      <p:pic>
        <p:nvPicPr>
          <p:cNvPr id="57348" name="Picture 6" descr="DSC6684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7" descr="DSC6686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971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Text Box 8"/>
          <p:cNvSpPr txBox="1">
            <a:spLocks noChangeArrowheads="1"/>
          </p:cNvSpPr>
          <p:nvPr/>
        </p:nvSpPr>
        <p:spPr bwMode="auto">
          <a:xfrm>
            <a:off x="381000" y="4495800"/>
            <a:ext cx="169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Before CHT</a:t>
            </a:r>
            <a:endParaRPr lang="en-US" altLang="hu-HU" sz="2400"/>
          </a:p>
        </p:txBody>
      </p:sp>
      <p:sp>
        <p:nvSpPr>
          <p:cNvPr id="57351" name="Text Box 9"/>
          <p:cNvSpPr txBox="1">
            <a:spLocks noChangeArrowheads="1"/>
          </p:cNvSpPr>
          <p:nvPr/>
        </p:nvSpPr>
        <p:spPr bwMode="auto">
          <a:xfrm>
            <a:off x="7326313" y="2362200"/>
            <a:ext cx="1512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hu-HU" sz="2400" u="none">
                <a:solidFill>
                  <a:srgbClr val="FFFF99"/>
                </a:solidFill>
              </a:rPr>
              <a:t>After CHT</a:t>
            </a:r>
            <a:endParaRPr lang="en-US" altLang="hu-HU" sz="2400"/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552" y="573325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8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048"/>
          <p:cNvGraphicFramePr>
            <a:graphicFrameLocks noChangeAspect="1"/>
          </p:cNvGraphicFramePr>
          <p:nvPr/>
        </p:nvGraphicFramePr>
        <p:xfrm>
          <a:off x="1270000" y="1574800"/>
          <a:ext cx="6680200" cy="4818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8371" name="Text Box 2050"/>
          <p:cNvSpPr txBox="1">
            <a:spLocks noChangeArrowheads="1"/>
          </p:cNvSpPr>
          <p:nvPr/>
        </p:nvSpPr>
        <p:spPr bwMode="auto">
          <a:xfrm>
            <a:off x="976313" y="152400"/>
            <a:ext cx="7264400" cy="1196975"/>
          </a:xfrm>
          <a:prstGeom prst="rect">
            <a:avLst/>
          </a:prstGeom>
          <a:solidFill>
            <a:schemeClr val="accent2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 b="1" u="none">
                <a:solidFill>
                  <a:srgbClr val="FF9966"/>
                </a:solidFill>
              </a:rPr>
              <a:t>Treatment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 b="1" u="none">
                <a:solidFill>
                  <a:srgbClr val="FF9966"/>
                </a:solidFill>
              </a:rPr>
              <a:t>Limb-saving surgery since 1986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hu-HU" altLang="hu-HU" sz="2400" b="1" u="none">
                <a:solidFill>
                  <a:srgbClr val="FF9966"/>
                </a:solidFill>
              </a:rPr>
              <a:t>Cumulative survival at limb-saving versus amputation</a:t>
            </a:r>
            <a:endParaRPr lang="hu-HU" altLang="hu-HU" sz="2800" b="1" u="none">
              <a:solidFill>
                <a:srgbClr val="FF9966"/>
              </a:solidFill>
            </a:endParaRPr>
          </a:p>
        </p:txBody>
      </p:sp>
      <p:sp>
        <p:nvSpPr>
          <p:cNvPr id="58372" name="Rectangle 2052"/>
          <p:cNvSpPr>
            <a:spLocks noChangeArrowheads="1"/>
          </p:cNvSpPr>
          <p:nvPr/>
        </p:nvSpPr>
        <p:spPr bwMode="auto">
          <a:xfrm>
            <a:off x="5257800" y="3733800"/>
            <a:ext cx="214788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hu-HU" sz="1600" i="1" u="none">
                <a:solidFill>
                  <a:schemeClr val="tx2"/>
                </a:solidFill>
                <a:latin typeface="Arial" panose="020B0604020202020204" pitchFamily="34" charset="0"/>
              </a:rPr>
              <a:t>Limb salvage (n = 39)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hu-HU" sz="1600" i="1" u="none">
                <a:solidFill>
                  <a:schemeClr val="tx2"/>
                </a:solidFill>
                <a:latin typeface="Arial" panose="020B0604020202020204" pitchFamily="34" charset="0"/>
              </a:rPr>
              <a:t>Amputation    (n = 36</a:t>
            </a:r>
            <a:r>
              <a:rPr lang="en-GB" altLang="hu-HU" sz="1600" i="1" u="none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279557" name="Line 2053"/>
          <p:cNvSpPr>
            <a:spLocks noChangeShapeType="1"/>
          </p:cNvSpPr>
          <p:nvPr/>
        </p:nvSpPr>
        <p:spPr bwMode="auto">
          <a:xfrm>
            <a:off x="4876800" y="4191000"/>
            <a:ext cx="381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sp>
        <p:nvSpPr>
          <p:cNvPr id="279558" name="Line 2054"/>
          <p:cNvSpPr>
            <a:spLocks noChangeShapeType="1"/>
          </p:cNvSpPr>
          <p:nvPr/>
        </p:nvSpPr>
        <p:spPr bwMode="auto">
          <a:xfrm>
            <a:off x="4876800" y="3886200"/>
            <a:ext cx="3810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hu-H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-18"/>
            </a:endParaRPr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8950" y="566124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03200" y="228600"/>
            <a:ext cx="4140200" cy="463550"/>
          </a:xfrm>
          <a:prstGeom prst="rect">
            <a:avLst/>
          </a:prstGeom>
          <a:solidFill>
            <a:srgbClr val="3700E8"/>
          </a:solidFill>
          <a:ln w="6350">
            <a:solidFill>
              <a:srgbClr val="3366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2400" b="1" u="none">
                <a:solidFill>
                  <a:srgbClr val="FF9900"/>
                </a:solidFill>
              </a:rPr>
              <a:t>Osteosarcoma - Pulmon. Met.</a:t>
            </a:r>
            <a:endParaRPr lang="en-US" altLang="hu-HU" sz="2400" u="none"/>
          </a:p>
        </p:txBody>
      </p:sp>
      <p:sp>
        <p:nvSpPr>
          <p:cNvPr id="59395" name="Text Box 4"/>
          <p:cNvSpPr txBox="1">
            <a:spLocks noChangeArrowheads="1"/>
          </p:cNvSpPr>
          <p:nvPr/>
        </p:nvSpPr>
        <p:spPr bwMode="auto">
          <a:xfrm>
            <a:off x="5486400" y="6553200"/>
            <a:ext cx="3657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 u="none">
                <a:solidFill>
                  <a:schemeClr val="folHlink"/>
                </a:solidFill>
              </a:rPr>
              <a:t>Gyermekkori Csontdaganatok - Debrecen 2004</a:t>
            </a:r>
            <a:endParaRPr lang="en-US" altLang="hu-HU" sz="1600" u="none">
              <a:solidFill>
                <a:schemeClr val="folHlink"/>
              </a:solidFill>
            </a:endParaRPr>
          </a:p>
        </p:txBody>
      </p:sp>
      <p:pic>
        <p:nvPicPr>
          <p:cNvPr id="59396" name="Picture 6" descr="MRTG01rs"/>
          <p:cNvPicPr>
            <a:picLocks noChangeAspect="1" noChangeArrowheads="1"/>
          </p:cNvPicPr>
          <p:nvPr/>
        </p:nvPicPr>
        <p:blipFill>
          <a:blip r:embed="rId4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66800"/>
            <a:ext cx="716280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3"/>
          <p:cNvSpPr txBox="1">
            <a:spLocks noChangeArrowheads="1"/>
          </p:cNvSpPr>
          <p:nvPr/>
        </p:nvSpPr>
        <p:spPr bwMode="auto">
          <a:xfrm>
            <a:off x="2209800" y="5410200"/>
            <a:ext cx="4876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3600" u="none">
                <a:solidFill>
                  <a:srgbClr val="FAFD00"/>
                </a:solidFill>
              </a:rPr>
              <a:t>Köszönöm a figyelmet !</a:t>
            </a:r>
          </a:p>
        </p:txBody>
      </p:sp>
      <p:pic>
        <p:nvPicPr>
          <p:cNvPr id="88067" name="Picture 4" descr="nemzetimod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11213"/>
            <a:ext cx="8763000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5877272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5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1"/>
          <p:cNvSpPr txBox="1"/>
          <p:nvPr/>
        </p:nvSpPr>
        <p:spPr>
          <a:xfrm>
            <a:off x="685800" y="76200"/>
            <a:ext cx="7620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sng">
                <a:solidFill>
                  <a:srgbClr val="FF7C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Classification of Bone Tumors (WHO)</a:t>
            </a:r>
            <a:endParaRPr/>
          </a:p>
        </p:txBody>
      </p:sp>
      <p:sp>
        <p:nvSpPr>
          <p:cNvPr id="268" name="Google Shape;268;p31"/>
          <p:cNvSpPr txBox="1"/>
          <p:nvPr/>
        </p:nvSpPr>
        <p:spPr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u="none">
                <a:solidFill>
                  <a:schemeClr val="fol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Tumors and Tumor-Like Lesions of Bones</a:t>
            </a:r>
            <a:endParaRPr sz="1600" u="none">
              <a:solidFill>
                <a:schemeClr val="folHlink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9" name="Google Shape;269;p31"/>
          <p:cNvSpPr txBox="1"/>
          <p:nvPr/>
        </p:nvSpPr>
        <p:spPr>
          <a:xfrm>
            <a:off x="609600" y="1203325"/>
            <a:ext cx="8077200" cy="496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III.</a:t>
            </a: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lang="hu-HU" sz="2000" b="1" u="sng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GIANT-CELL</a:t>
            </a:r>
            <a:r>
              <a:rPr lang="hu-HU" sz="2000" u="sng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TUMOR OF BONE</a:t>
            </a: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(OSTEOCLASTOMA)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u="none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IV.</a:t>
            </a: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	</a:t>
            </a: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MYELOGENIC TUMORS</a:t>
            </a:r>
            <a:endParaRPr sz="2000" u="none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u="none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</a:t>
            </a:r>
            <a:r>
              <a:rPr lang="hu-HU" sz="2000" u="sng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EWING'S SARCOMA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MALIGNANT LYMPHOMA OF BONE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</a:t>
            </a:r>
            <a:r>
              <a:rPr lang="hu-HU" sz="2000" u="sng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MYELOMA MULTIPLEX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u="none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  	</a:t>
            </a: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VASCULAR TUMORS OF BONE</a:t>
            </a:r>
            <a:endParaRPr sz="2000" u="none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u="none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	BENIGN</a:t>
            </a: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: HEMANGIOMA, LYMPHANGIOMA, GLOMUS-		    TUMOR</a:t>
            </a: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	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INTERMEDIER.:</a:t>
            </a: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HEMANGIOENDOTHELIOMA,                                                                    		 HEMANGIOPERICYTOMA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	</a:t>
            </a:r>
            <a:r>
              <a:rPr lang="hu-HU" sz="2000" b="1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MALIGN</a:t>
            </a:r>
            <a:r>
              <a:rPr lang="hu-HU" sz="2000" u="none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.: ANGIOSARCOMA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u="none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" y="60978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8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2"/>
          <p:cNvSpPr txBox="1"/>
          <p:nvPr/>
        </p:nvSpPr>
        <p:spPr>
          <a:xfrm>
            <a:off x="1704528" y="76200"/>
            <a:ext cx="5963816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sng" dirty="0" err="1">
                <a:solidFill>
                  <a:srgbClr val="FF7C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Classification</a:t>
            </a:r>
            <a:r>
              <a:rPr lang="hu-HU" sz="2800" u="sng" dirty="0">
                <a:solidFill>
                  <a:srgbClr val="FF7C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lang="hu-HU" sz="2800" u="sng" dirty="0" err="1">
                <a:solidFill>
                  <a:srgbClr val="FF7C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Bone</a:t>
            </a:r>
            <a:r>
              <a:rPr lang="hu-HU" sz="2800" u="sng" dirty="0">
                <a:solidFill>
                  <a:srgbClr val="FF7C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hu-HU" sz="2800" u="sng" dirty="0" err="1">
                <a:solidFill>
                  <a:srgbClr val="FF7C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Tumors</a:t>
            </a:r>
            <a:r>
              <a:rPr lang="hu-HU" sz="2800" u="sng" dirty="0">
                <a:solidFill>
                  <a:srgbClr val="FF7C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(WHO)</a:t>
            </a:r>
            <a:endParaRPr dirty="0"/>
          </a:p>
        </p:txBody>
      </p:sp>
      <p:sp>
        <p:nvSpPr>
          <p:cNvPr id="275" name="Google Shape;275;p32"/>
          <p:cNvSpPr txBox="1"/>
          <p:nvPr/>
        </p:nvSpPr>
        <p:spPr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u="none">
                <a:solidFill>
                  <a:schemeClr val="fol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Tumors and Tumor-Like Lesions of Bones</a:t>
            </a:r>
            <a:endParaRPr sz="1600" u="none">
              <a:solidFill>
                <a:schemeClr val="folHlink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6" name="Google Shape;276;p32"/>
          <p:cNvSpPr txBox="1"/>
          <p:nvPr/>
        </p:nvSpPr>
        <p:spPr>
          <a:xfrm>
            <a:off x="609600" y="895697"/>
            <a:ext cx="8077200" cy="4981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VI.</a:t>
            </a:r>
            <a:r>
              <a:rPr lang="hu-HU" sz="2000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hu-HU" sz="2000" b="1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OTHER CONNECTIVE TISSUE TUMORS</a:t>
            </a:r>
            <a:endParaRPr sz="2000" u="none" dirty="0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u="none" dirty="0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hu-HU" sz="2000" b="1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BENIGN :</a:t>
            </a:r>
            <a:r>
              <a:rPr lang="hu-HU" sz="2000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DESMOPLASTIC FIBROMA, LIPOMA</a:t>
            </a:r>
            <a:endParaRPr dirty="0"/>
          </a:p>
          <a:p>
            <a:pPr marL="914400" marR="0" lvl="2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i="0" u="none" strike="noStrike" cap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MALIGN</a:t>
            </a:r>
            <a:r>
              <a:rPr lang="hu-HU" sz="2000" b="0" i="0" u="none" strike="noStrike" cap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.: FIBROSARCOMA, LIPOSARCOMA, MALIGNANT  MESENCHYMOMA, MAL.FIBROUS HISTIOCYTOMA, DEDIFFERENTIATED SARCOMA</a:t>
            </a:r>
            <a:endParaRPr dirty="0"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u="none" dirty="0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VII.</a:t>
            </a:r>
            <a:r>
              <a:rPr lang="hu-HU" sz="2000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hu-HU" sz="2000" b="1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OTHER TUMORS OF BONE</a:t>
            </a:r>
            <a:endParaRPr sz="2000" u="none" dirty="0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u="none" dirty="0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hu-HU" sz="2000" b="1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BENIGN </a:t>
            </a:r>
            <a:r>
              <a:rPr lang="hu-HU" sz="2000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	NEURINOMA, NEUROFIBROMA</a:t>
            </a:r>
            <a:endParaRPr dirty="0"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MALIGN</a:t>
            </a:r>
            <a:r>
              <a:rPr lang="hu-HU" sz="2000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.: 	ADAMANTINOMA OF LONG BONES </a:t>
            </a:r>
            <a:endParaRPr dirty="0"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CHORDOMA</a:t>
            </a:r>
            <a:endParaRPr dirty="0"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u="none" dirty="0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VIII.</a:t>
            </a:r>
            <a:r>
              <a:rPr lang="hu-HU" sz="2000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hu-HU" sz="2000" b="1" u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TUMOR-LIKE LESIONS</a:t>
            </a:r>
            <a:endParaRPr dirty="0"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u="none" dirty="0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marR="0" lvl="2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0" i="0" u="none" strike="noStrike" cap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hu-HU" sz="2000" b="0" i="0" u="sng" strike="noStrike" cap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SOLITARY BONE CYST</a:t>
            </a:r>
            <a:r>
              <a:rPr lang="hu-HU" sz="2000" b="0" i="0" u="none" strike="noStrike" cap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hu-HU" sz="2000" b="0" i="0" u="sng" strike="noStrike" cap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ANEURYSMAL BONE CYST</a:t>
            </a:r>
            <a:r>
              <a:rPr lang="hu-HU" sz="2000" b="0" i="0" u="none" strike="noStrike" cap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	INTRAOSSEAL GANGLION</a:t>
            </a:r>
            <a:r>
              <a:rPr lang="hu-HU" sz="2000" b="0" i="0" u="sng" strike="noStrike" cap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NON-OSSIFYING FIBROMA</a:t>
            </a:r>
            <a:r>
              <a:rPr lang="hu-HU" sz="2000" b="0" i="0" u="none" strike="noStrike" cap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EOSINOPHILIC GRANULOMA</a:t>
            </a:r>
            <a:r>
              <a:rPr lang="hu-HU" sz="2000" b="0" i="0" u="sng" strike="noStrike" cap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FIBROUS DYSPLASIA</a:t>
            </a:r>
            <a:r>
              <a:rPr lang="hu-HU" sz="2000" b="0" i="0" u="none" strike="noStrike" cap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hu-HU" sz="2000" b="0" i="0" u="sng" strike="noStrike" cap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MYOSITIS OSSIFICANS</a:t>
            </a:r>
            <a:r>
              <a:rPr lang="hu-HU" sz="2000" b="0" i="0" u="none" strike="noStrike" cap="none" dirty="0">
                <a:solidFill>
                  <a:srgbClr val="FFFF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HYPERPARATHYREOIDISM.</a:t>
            </a:r>
            <a:endParaRPr sz="2000" b="0" i="0" u="none" strike="noStrike" cap="none" dirty="0">
              <a:solidFill>
                <a:srgbClr val="FFFF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7" name="Google Shape;277;p32"/>
          <p:cNvSpPr txBox="1"/>
          <p:nvPr/>
        </p:nvSpPr>
        <p:spPr>
          <a:xfrm>
            <a:off x="685800" y="5867400"/>
            <a:ext cx="777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u="sng">
                <a:solidFill>
                  <a:srgbClr val="FF7C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B. Secondary Bone Tumors (Metastatic Lesions of Bones)</a:t>
            </a:r>
            <a:endParaRPr/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2897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ChangeArrowheads="1"/>
          </p:cNvSpPr>
          <p:nvPr/>
        </p:nvSpPr>
        <p:spPr bwMode="auto">
          <a:xfrm>
            <a:off x="247650" y="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hu-HU" sz="4400" b="1" u="none" dirty="0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18"/>
              </a:rPr>
              <a:t>Csonttumorok gyermekkorban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79388" y="1295400"/>
            <a:ext cx="8964612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Benignus: 		osteoid osteoma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				osteoblastoma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				osteochondroma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				chondroblastoma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				chondromyxoid fibroma</a:t>
            </a:r>
          </a:p>
          <a:p>
            <a:pPr>
              <a:lnSpc>
                <a:spcPct val="90000"/>
              </a:lnSpc>
              <a:buFontTx/>
              <a:buNone/>
            </a:pPr>
            <a:endParaRPr lang="hu-HU" altLang="hu-HU" sz="1200" u="none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Intermedier: 	óriássejtes csonttumor (GCT)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		          a hosszú csöves csontok centralis chondromája</a:t>
            </a:r>
          </a:p>
          <a:p>
            <a:pPr>
              <a:lnSpc>
                <a:spcPct val="90000"/>
              </a:lnSpc>
              <a:buFontTx/>
              <a:buNone/>
            </a:pPr>
            <a:endParaRPr lang="hu-HU" altLang="hu-HU" sz="1200" u="none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Malignus:		konvencionális osteosarcoma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				Ewing sarcoma + PNET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hu-HU" altLang="hu-HU" sz="2800" u="none">
                <a:solidFill>
                  <a:srgbClr val="FFFF00"/>
                </a:solidFill>
              </a:rPr>
              <a:t>				adamantinoma </a:t>
            </a:r>
          </a:p>
        </p:txBody>
      </p:sp>
      <p:pic>
        <p:nvPicPr>
          <p:cNvPr id="4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3568" y="594928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3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026"/>
          <p:cNvSpPr txBox="1">
            <a:spLocks noChangeArrowheads="1"/>
          </p:cNvSpPr>
          <p:nvPr/>
        </p:nvSpPr>
        <p:spPr bwMode="auto">
          <a:xfrm>
            <a:off x="468313" y="762000"/>
            <a:ext cx="8424862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hu-HU" altLang="hu-HU" sz="2000" b="1" i="1" u="none">
                <a:solidFill>
                  <a:srgbClr val="FF9900"/>
                </a:solidFill>
              </a:rPr>
              <a:t>AZ  ELSŐDLEGES  CSONTTUMOROK  KÜLÖNBÖZNEK  AZ EGYÉB, JÓVAL  GYAKRABBAN  JELENTKEZŐ  TUMOROKTÓL   (Pl. CC.-k)</a:t>
            </a:r>
            <a:endParaRPr lang="en-GB" altLang="hu-HU" sz="2000" b="1" i="1" u="none">
              <a:solidFill>
                <a:srgbClr val="FF99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hu-HU" sz="2000">
              <a:solidFill>
                <a:srgbClr val="FF99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hu-HU" sz="2000">
              <a:solidFill>
                <a:srgbClr val="FFFF99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hu-HU" sz="2200" u="none">
                <a:solidFill>
                  <a:srgbClr val="FFFF99"/>
                </a:solidFill>
              </a:rPr>
              <a:t>- </a:t>
            </a:r>
            <a:r>
              <a:rPr lang="hu-HU" altLang="hu-HU" sz="2200" u="none">
                <a:solidFill>
                  <a:srgbClr val="FFFF99"/>
                </a:solidFill>
              </a:rPr>
              <a:t> leginkább  gyermek  és  fiatal  felnőttkorban  tűnnek  fel </a:t>
            </a:r>
            <a:r>
              <a:rPr lang="en-GB" altLang="hu-HU" sz="2200" u="none">
                <a:solidFill>
                  <a:srgbClr val="FFFF99"/>
                </a:solidFill>
              </a:rPr>
              <a:t> </a:t>
            </a:r>
            <a:endParaRPr lang="en-GB" altLang="hu-HU" sz="2200" i="1" u="none">
              <a:solidFill>
                <a:srgbClr val="FFFF99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hu-HU" sz="2200" u="none">
              <a:solidFill>
                <a:srgbClr val="FFFF99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hu-HU" sz="2200" u="none">
                <a:solidFill>
                  <a:srgbClr val="FFFF99"/>
                </a:solidFill>
              </a:rPr>
              <a:t>- </a:t>
            </a:r>
            <a:r>
              <a:rPr lang="hu-HU" altLang="hu-HU" sz="2200" u="none">
                <a:solidFill>
                  <a:srgbClr val="FFFF99"/>
                </a:solidFill>
              </a:rPr>
              <a:t> gyorsan  nőnek , több  közülük  kifejezetten  malignus </a:t>
            </a:r>
            <a:endParaRPr lang="en-GB" altLang="hu-HU" sz="2200" u="none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hu-HU" sz="2200" u="none">
              <a:solidFill>
                <a:srgbClr val="FFFF99"/>
              </a:solidFill>
            </a:endParaRPr>
          </a:p>
          <a:p>
            <a:pPr algn="ctr">
              <a:spcBef>
                <a:spcPct val="0"/>
              </a:spcBef>
              <a:buFontTx/>
              <a:buChar char="-"/>
            </a:pPr>
            <a:r>
              <a:rPr lang="hu-HU" altLang="hu-HU" sz="2200" u="none">
                <a:solidFill>
                  <a:srgbClr val="FFFF99"/>
                </a:solidFill>
              </a:rPr>
              <a:t>  vannak  predilekciós  helyek --- ezek főleg a gyors növekedésű                           </a:t>
            </a:r>
            <a:r>
              <a:rPr lang="en-GB" altLang="hu-HU" sz="2200" u="none">
                <a:solidFill>
                  <a:srgbClr val="FFFF99"/>
                </a:solidFill>
              </a:rPr>
              <a:t>metaphyseal</a:t>
            </a:r>
            <a:r>
              <a:rPr lang="hu-HU" altLang="hu-HU" sz="2200" u="none">
                <a:solidFill>
                  <a:srgbClr val="FFFF99"/>
                </a:solidFill>
              </a:rPr>
              <a:t>is  részek  a hosszú  csöves  csontokban (</a:t>
            </a:r>
            <a:r>
              <a:rPr lang="en-GB" altLang="hu-HU" sz="2200" u="none">
                <a:solidFill>
                  <a:srgbClr val="FFFF99"/>
                </a:solidFill>
              </a:rPr>
              <a:t>femur, tibia, humerus, fibula.)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hu-HU" sz="2200" u="none">
              <a:solidFill>
                <a:srgbClr val="FFFF99"/>
              </a:solidFill>
            </a:endParaRPr>
          </a:p>
          <a:p>
            <a:pPr algn="ctr">
              <a:spcBef>
                <a:spcPct val="0"/>
              </a:spcBef>
              <a:buFontTx/>
              <a:buChar char="-"/>
            </a:pPr>
            <a:r>
              <a:rPr lang="hu-HU" altLang="hu-HU" sz="2200" u="none">
                <a:solidFill>
                  <a:srgbClr val="FFFF99"/>
                </a:solidFill>
              </a:rPr>
              <a:t>  Miután  a  csontdestructio  már  korán  látható   </a:t>
            </a:r>
            <a:r>
              <a:rPr lang="en-GB" altLang="hu-HU" sz="2200" u="none">
                <a:solidFill>
                  <a:srgbClr val="FFFF99"/>
                </a:solidFill>
              </a:rPr>
              <a:t>(sclerotic</a:t>
            </a:r>
            <a:r>
              <a:rPr lang="hu-HU" altLang="hu-HU" sz="2200" u="none">
                <a:solidFill>
                  <a:srgbClr val="FFFF99"/>
                </a:solidFill>
              </a:rPr>
              <a:t>us  vagy  </a:t>
            </a:r>
            <a:r>
              <a:rPr lang="en-GB" altLang="hu-HU" sz="2200" u="none">
                <a:solidFill>
                  <a:srgbClr val="FFFF99"/>
                </a:solidFill>
              </a:rPr>
              <a:t>lytic</a:t>
            </a:r>
            <a:r>
              <a:rPr lang="hu-HU" altLang="hu-HU" sz="2200" u="none">
                <a:solidFill>
                  <a:srgbClr val="FFFF99"/>
                </a:solidFill>
              </a:rPr>
              <a:t>us laesio</a:t>
            </a:r>
            <a:r>
              <a:rPr lang="en-GB" altLang="hu-HU" sz="2200" u="none">
                <a:solidFill>
                  <a:srgbClr val="FFFF99"/>
                </a:solidFill>
              </a:rPr>
              <a:t>)</a:t>
            </a:r>
            <a:r>
              <a:rPr lang="hu-HU" altLang="hu-HU" sz="2200" u="none">
                <a:solidFill>
                  <a:srgbClr val="FFFF99"/>
                </a:solidFill>
              </a:rPr>
              <a:t>,</a:t>
            </a:r>
            <a:r>
              <a:rPr lang="en-GB" altLang="hu-HU" sz="2200" u="none">
                <a:solidFill>
                  <a:srgbClr val="FFFF99"/>
                </a:solidFill>
              </a:rPr>
              <a:t> </a:t>
            </a:r>
            <a:endParaRPr lang="hu-HU" altLang="hu-HU" sz="2200" u="none">
              <a:solidFill>
                <a:srgbClr val="FFFF99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hu-HU" altLang="hu-HU" sz="2200" u="none">
                <a:solidFill>
                  <a:srgbClr val="FFFF99"/>
                </a:solidFill>
              </a:rPr>
              <a:t>   </a:t>
            </a:r>
            <a:r>
              <a:rPr lang="hu-HU" altLang="hu-HU" sz="2200" b="1" i="1">
                <a:solidFill>
                  <a:srgbClr val="85FFE0"/>
                </a:solidFill>
              </a:rPr>
              <a:t>a  csonttumorok viszonylag  hamar  észlelhetőek  rtg vizsgálattal !!!</a:t>
            </a:r>
            <a:endParaRPr lang="en-US" altLang="hu-HU" sz="2200" b="1" i="1">
              <a:solidFill>
                <a:srgbClr val="85FFE0"/>
              </a:solidFill>
            </a:endParaRPr>
          </a:p>
        </p:txBody>
      </p:sp>
      <p:sp>
        <p:nvSpPr>
          <p:cNvPr id="9219" name="Text Box 1028"/>
          <p:cNvSpPr txBox="1">
            <a:spLocks noChangeArrowheads="1"/>
          </p:cNvSpPr>
          <p:nvPr/>
        </p:nvSpPr>
        <p:spPr bwMode="auto">
          <a:xfrm>
            <a:off x="5715000" y="6553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hu-HU" sz="1400">
                <a:solidFill>
                  <a:schemeClr val="folHlink"/>
                </a:solidFill>
              </a:rPr>
              <a:t>Tumors and Tumor-Like Lesions of Bones</a:t>
            </a:r>
            <a:endParaRPr lang="en-US" altLang="hu-HU" sz="1600">
              <a:solidFill>
                <a:schemeClr val="folHlink"/>
              </a:solidFill>
            </a:endParaRP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596886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llipszis 4"/>
          <p:cNvSpPr>
            <a:spLocks noChangeArrowheads="1"/>
          </p:cNvSpPr>
          <p:nvPr/>
        </p:nvSpPr>
        <p:spPr bwMode="auto">
          <a:xfrm>
            <a:off x="107950" y="4868863"/>
            <a:ext cx="9001125" cy="1728787"/>
          </a:xfrm>
          <a:prstGeom prst="ellipse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hu-HU" altLang="hu-HU" sz="280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425575" y="4200525"/>
            <a:ext cx="6211888" cy="1595438"/>
          </a:xfrm>
        </p:spPr>
        <p:txBody>
          <a:bodyPr/>
          <a:lstStyle/>
          <a:p>
            <a:pPr marL="0" indent="0" algn="ctr" eaLnBrk="1" hangingPunct="1">
              <a:buFont typeface="Wingdings" panose="05000000000000000000" pitchFamily="2" charset="2"/>
              <a:buNone/>
            </a:pPr>
            <a:r>
              <a:rPr lang="hu-HU" altLang="hu-HU" sz="2800" b="1" smtClean="0"/>
              <a:t>                                                      </a:t>
            </a:r>
          </a:p>
          <a:p>
            <a:pPr marL="0" indent="0" algn="ctr" eaLnBrk="1" hangingPunct="1">
              <a:buFont typeface="Wingdings" panose="05000000000000000000" pitchFamily="2" charset="2"/>
              <a:buNone/>
            </a:pPr>
            <a:endParaRPr lang="hu-HU" altLang="hu-HU" sz="3600" smtClean="0"/>
          </a:p>
        </p:txBody>
      </p:sp>
      <p:sp>
        <p:nvSpPr>
          <p:cNvPr id="11268" name="Text Box 1027"/>
          <p:cNvSpPr txBox="1">
            <a:spLocks noChangeArrowheads="1"/>
          </p:cNvSpPr>
          <p:nvPr/>
        </p:nvSpPr>
        <p:spPr bwMode="auto">
          <a:xfrm>
            <a:off x="468313" y="323850"/>
            <a:ext cx="8351837" cy="753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3600" i="1" dirty="0">
                <a:solidFill>
                  <a:srgbClr val="FF7C80"/>
                </a:solidFill>
              </a:rPr>
              <a:t>Klinikai tünetek</a:t>
            </a:r>
            <a:endParaRPr lang="hu-HU" i="1" dirty="0">
              <a:solidFill>
                <a:srgbClr val="FF7C80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hu-HU" sz="3200" i="1" dirty="0">
                <a:solidFill>
                  <a:srgbClr val="FFC000"/>
                </a:solidFill>
              </a:rPr>
              <a:t>Minden életkorban gondolni kell a csonttumor </a:t>
            </a:r>
          </a:p>
          <a:p>
            <a:pPr algn="ctr">
              <a:spcBef>
                <a:spcPct val="50000"/>
              </a:spcBef>
              <a:defRPr/>
            </a:pPr>
            <a:r>
              <a:rPr lang="hu-HU" sz="3200" i="1" dirty="0">
                <a:solidFill>
                  <a:srgbClr val="FFC000"/>
                </a:solidFill>
              </a:rPr>
              <a:t>lehetőségére  !</a:t>
            </a:r>
          </a:p>
          <a:p>
            <a:pPr algn="ctr">
              <a:spcBef>
                <a:spcPct val="50000"/>
              </a:spcBef>
              <a:defRPr/>
            </a:pPr>
            <a:endParaRPr lang="hu-HU" sz="800" i="1" dirty="0">
              <a:solidFill>
                <a:schemeClr val="tx2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hu-HU" i="1" dirty="0">
                <a:solidFill>
                  <a:srgbClr val="FFC266"/>
                </a:solidFill>
              </a:rPr>
              <a:t>Ha  kimutatható  ok  nélkül  jelentkezik  végtagi,  vagy</a:t>
            </a:r>
          </a:p>
          <a:p>
            <a:pPr algn="ctr">
              <a:spcBef>
                <a:spcPct val="50000"/>
              </a:spcBef>
              <a:defRPr/>
            </a:pPr>
            <a:r>
              <a:rPr lang="hu-HU" i="1" dirty="0" err="1">
                <a:solidFill>
                  <a:srgbClr val="FFC266"/>
                </a:solidFill>
              </a:rPr>
              <a:t>ízületközeli</a:t>
            </a:r>
            <a:r>
              <a:rPr lang="hu-HU" i="1" dirty="0">
                <a:solidFill>
                  <a:srgbClr val="FFC266"/>
                </a:solidFill>
              </a:rPr>
              <a:t>  fájdalom  és  az</a:t>
            </a:r>
          </a:p>
          <a:p>
            <a:pPr algn="ctr">
              <a:spcBef>
                <a:spcPct val="50000"/>
              </a:spcBef>
              <a:defRPr/>
            </a:pPr>
            <a:endParaRPr lang="hu-HU" sz="800" i="1" dirty="0">
              <a:solidFill>
                <a:schemeClr val="tx2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hu-HU" sz="36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NEM  MÚLIK  EL  3  HÉT  ALATT  (!),</a:t>
            </a:r>
          </a:p>
          <a:p>
            <a:pPr algn="ctr">
              <a:spcBef>
                <a:spcPct val="50000"/>
              </a:spcBef>
              <a:defRPr/>
            </a:pPr>
            <a:endParaRPr lang="hu-HU" sz="800" i="1" dirty="0">
              <a:solidFill>
                <a:schemeClr val="tx2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hu-HU" sz="3200" b="1" i="1" dirty="0">
                <a:solidFill>
                  <a:srgbClr val="002060"/>
                </a:solidFill>
              </a:rPr>
              <a:t>akkor  életkorra  tekintet  nélkül  2  irányú natív rtg felvételt kell készíteni a betegről  !!!</a:t>
            </a:r>
          </a:p>
          <a:p>
            <a:pPr algn="ctr">
              <a:spcBef>
                <a:spcPct val="50000"/>
              </a:spcBef>
              <a:defRPr/>
            </a:pPr>
            <a:endParaRPr lang="hu-HU" sz="3200" i="1" dirty="0">
              <a:solidFill>
                <a:schemeClr val="tx2"/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en-US" sz="3600" i="1" dirty="0">
              <a:solidFill>
                <a:srgbClr val="FF7C80"/>
              </a:solidFill>
            </a:endParaRPr>
          </a:p>
        </p:txBody>
      </p:sp>
      <p:pic>
        <p:nvPicPr>
          <p:cNvPr id="2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32385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8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lapértelmezett terv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-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-18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5386</TotalTime>
  <Words>1062</Words>
  <Application>Microsoft Office PowerPoint</Application>
  <PresentationFormat>Diavetítés a képernyőre (4:3 oldalarány)</PresentationFormat>
  <Paragraphs>305</Paragraphs>
  <Slides>46</Slides>
  <Notes>8</Notes>
  <HiddenSlides>0</HiddenSlides>
  <MMClips>49</MMClips>
  <ScaleCrop>false</ScaleCrop>
  <HeadingPairs>
    <vt:vector size="8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46</vt:i4>
      </vt:variant>
    </vt:vector>
  </HeadingPairs>
  <TitlesOfParts>
    <vt:vector size="52" baseType="lpstr">
      <vt:lpstr>Arial</vt:lpstr>
      <vt:lpstr>Times New Roman</vt:lpstr>
      <vt:lpstr>Times New Roman CE</vt:lpstr>
      <vt:lpstr>Wingdings</vt:lpstr>
      <vt:lpstr>Alapértelmezett terv</vt:lpstr>
      <vt:lpstr>Document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Osteoblastoma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>Orthop. Department - Budapest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Dr. Antal Imre</dc:creator>
  <cp:lastModifiedBy>dr.Kiss János</cp:lastModifiedBy>
  <cp:revision>791</cp:revision>
  <cp:lastPrinted>2000-03-19T19:50:17Z</cp:lastPrinted>
  <dcterms:created xsi:type="dcterms:W3CDTF">2000-03-05T17:10:48Z</dcterms:created>
  <dcterms:modified xsi:type="dcterms:W3CDTF">2020-03-23T00:23:25Z</dcterms:modified>
</cp:coreProperties>
</file>