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513" r:id="rId2"/>
    <p:sldId id="519" r:id="rId3"/>
    <p:sldId id="520" r:id="rId4"/>
    <p:sldId id="521" r:id="rId5"/>
    <p:sldId id="522" r:id="rId6"/>
    <p:sldId id="523" r:id="rId7"/>
    <p:sldId id="341" r:id="rId8"/>
    <p:sldId id="342" r:id="rId9"/>
    <p:sldId id="428" r:id="rId10"/>
    <p:sldId id="429" r:id="rId11"/>
    <p:sldId id="430" r:id="rId12"/>
    <p:sldId id="334" r:id="rId13"/>
    <p:sldId id="346" r:id="rId14"/>
    <p:sldId id="515" r:id="rId15"/>
    <p:sldId id="516" r:id="rId16"/>
    <p:sldId id="517" r:id="rId17"/>
    <p:sldId id="518" r:id="rId18"/>
    <p:sldId id="307" r:id="rId19"/>
    <p:sldId id="432" r:id="rId20"/>
    <p:sldId id="353" r:id="rId21"/>
    <p:sldId id="354" r:id="rId22"/>
    <p:sldId id="349" r:id="rId23"/>
    <p:sldId id="360" r:id="rId24"/>
    <p:sldId id="422" r:id="rId25"/>
    <p:sldId id="379" r:id="rId26"/>
    <p:sldId id="437" r:id="rId27"/>
    <p:sldId id="438" r:id="rId28"/>
    <p:sldId id="338" r:id="rId29"/>
    <p:sldId id="340" r:id="rId30"/>
    <p:sldId id="363" r:id="rId31"/>
    <p:sldId id="364" r:id="rId32"/>
    <p:sldId id="356" r:id="rId33"/>
    <p:sldId id="357" r:id="rId34"/>
    <p:sldId id="358" r:id="rId35"/>
    <p:sldId id="497" r:id="rId36"/>
    <p:sldId id="498" r:id="rId37"/>
    <p:sldId id="499" r:id="rId38"/>
    <p:sldId id="501" r:id="rId39"/>
    <p:sldId id="502" r:id="rId40"/>
    <p:sldId id="503" r:id="rId41"/>
    <p:sldId id="488" r:id="rId42"/>
    <p:sldId id="489" r:id="rId43"/>
    <p:sldId id="490" r:id="rId44"/>
    <p:sldId id="524" r:id="rId45"/>
    <p:sldId id="491" r:id="rId46"/>
    <p:sldId id="492" r:id="rId47"/>
    <p:sldId id="493" r:id="rId48"/>
    <p:sldId id="494" r:id="rId49"/>
    <p:sldId id="495" r:id="rId50"/>
    <p:sldId id="496" r:id="rId51"/>
    <p:sldId id="306" r:id="rId52"/>
    <p:sldId id="268" r:id="rId53"/>
    <p:sldId id="441" r:id="rId5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E2C5"/>
    <a:srgbClr val="00CCFF"/>
    <a:srgbClr val="FF9900"/>
    <a:srgbClr val="FF7C80"/>
    <a:srgbClr val="FFEEDD"/>
    <a:srgbClr val="3700E8"/>
    <a:srgbClr val="2C2CB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126" autoAdjust="0"/>
    <p:restoredTop sz="97445" autoAdjust="0"/>
  </p:normalViewPr>
  <p:slideViewPr>
    <p:cSldViewPr>
      <p:cViewPr>
        <p:scale>
          <a:sx n="70" d="100"/>
          <a:sy n="70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unkalap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unkalap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autoTitleDeleted val="1"/>
    <c:view3D>
      <c:hPercent val="65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841269841269912E-2"/>
          <c:y val="5.5155875299760085E-2"/>
          <c:w val="0.9142857142857147"/>
          <c:h val="0.81294964028776984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FF00"/>
            </a:solidFill>
            <a:ln w="22841">
              <a:noFill/>
            </a:ln>
          </c:spPr>
          <c:dLbls>
            <c:dLbl>
              <c:idx val="0"/>
              <c:layout>
                <c:manualLayout>
                  <c:x val="3.4594392515095306E-3"/>
                  <c:y val="-2.9999807128425558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279428567004401E-3"/>
                  <c:y val="-1.5184195725534337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4559297344470552E-3"/>
                  <c:y val="-2.6975261185877113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1919660484919024E-3"/>
                  <c:y val="-1.3005929789351903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9559546207165843E-3"/>
                  <c:y val="-2.3224439121368769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4656451129449513E-2"/>
                  <c:y val="-3.0418683725685281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071047534987383E-3"/>
                  <c:y val="-3.0418683725685281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4596940869117083E-2"/>
                  <c:y val="-2.5622520656140936E-2"/>
                </c:manualLayout>
              </c:layout>
              <c:spPr>
                <a:solidFill>
                  <a:srgbClr val="000000"/>
                </a:solidFill>
                <a:ln w="22841">
                  <a:noFill/>
                </a:ln>
              </c:spPr>
              <c:txPr>
                <a:bodyPr/>
                <a:lstStyle/>
                <a:p>
                  <a:pPr>
                    <a:defRPr sz="1619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0000"/>
              </a:solidFill>
              <a:ln w="2284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19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hu-H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11</c:v>
                </c:pt>
                <c:pt idx="1">
                  <c:v>68</c:v>
                </c:pt>
                <c:pt idx="2">
                  <c:v>16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gapDepth val="0"/>
        <c:shape val="box"/>
        <c:axId val="134446464"/>
        <c:axId val="134472832"/>
        <c:axId val="0"/>
      </c:bar3DChart>
      <c:catAx>
        <c:axId val="134446464"/>
        <c:scaling>
          <c:orientation val="minMax"/>
        </c:scaling>
        <c:axPos val="b"/>
        <c:numFmt formatCode="General" sourceLinked="1"/>
        <c:tickLblPos val="low"/>
        <c:spPr>
          <a:ln w="285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19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134472832"/>
        <c:crosses val="autoZero"/>
        <c:auto val="1"/>
        <c:lblAlgn val="ctr"/>
        <c:lblOffset val="100"/>
        <c:tickLblSkip val="1"/>
        <c:tickMarkSkip val="1"/>
      </c:catAx>
      <c:valAx>
        <c:axId val="134472832"/>
        <c:scaling>
          <c:orientation val="minMax"/>
          <c:max val="70"/>
        </c:scaling>
        <c:axPos val="l"/>
        <c:majorGridlines>
          <c:spPr>
            <a:ln w="11420">
              <a:solidFill>
                <a:srgbClr val="FFFFFF"/>
              </a:solidFill>
              <a:prstDash val="solid"/>
            </a:ln>
          </c:spPr>
        </c:majorGridlines>
        <c:numFmt formatCode="General" sourceLinked="1"/>
        <c:tickLblPos val="nextTo"/>
        <c:spPr>
          <a:ln w="11420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619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134446464"/>
        <c:crosses val="autoZero"/>
        <c:crossBetween val="between"/>
      </c:valAx>
      <c:spPr>
        <a:noFill/>
        <a:ln w="2284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19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hu-H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autoTitleDeleted val="1"/>
    <c:view3D>
      <c:hPercent val="65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841269841269843E-2"/>
          <c:y val="5.0359712230215833E-2"/>
          <c:w val="0.9142857142857147"/>
          <c:h val="0.8177458033573165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FF00"/>
            </a:solidFill>
            <a:ln w="21589">
              <a:noFill/>
            </a:ln>
          </c:spPr>
          <c:dLbls>
            <c:dLbl>
              <c:idx val="0"/>
              <c:layout>
                <c:manualLayout>
                  <c:x val="5.5639076365454898E-3"/>
                  <c:y val="-3.1055470107782042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2710879890014231E-3"/>
                  <c:y val="-2.487134555795972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521778527684692E-3"/>
                  <c:y val="-3.0677926657995815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205693038369139E-3"/>
                  <c:y val="-1.7803795060183321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2764591926010982E-3"/>
                  <c:y val="-2.4576969567307622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6881358580177572E-2"/>
                  <c:y val="-2.0832510281824299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1161951631046193E-2"/>
                  <c:y val="-3.1939194031733474E-2"/>
                </c:manualLayout>
              </c:layout>
              <c:spPr>
                <a:solidFill>
                  <a:srgbClr val="000000"/>
                </a:solidFill>
                <a:ln w="21589">
                  <a:noFill/>
                </a:ln>
              </c:spPr>
              <c:txPr>
                <a:bodyPr/>
                <a:lstStyle/>
                <a:p>
                  <a:pPr>
                    <a:defRPr sz="1530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0000"/>
              </a:solidFill>
              <a:ln w="21589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30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hu-H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Sheet1!$B$2:$H$2</c:f>
              <c:numCache>
                <c:formatCode>General</c:formatCode>
                <c:ptCount val="7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24</c:v>
                </c:pt>
                <c:pt idx="4">
                  <c:v>13</c:v>
                </c:pt>
                <c:pt idx="5">
                  <c:v>12</c:v>
                </c:pt>
                <c:pt idx="6">
                  <c:v>6</c:v>
                </c:pt>
              </c:numCache>
            </c:numRef>
          </c:val>
        </c:ser>
        <c:gapDepth val="0"/>
        <c:shape val="box"/>
        <c:axId val="156523520"/>
        <c:axId val="156533504"/>
        <c:axId val="0"/>
      </c:bar3DChart>
      <c:catAx>
        <c:axId val="156523520"/>
        <c:scaling>
          <c:orientation val="minMax"/>
        </c:scaling>
        <c:axPos val="b"/>
        <c:numFmt formatCode="General" sourceLinked="1"/>
        <c:tickLblPos val="low"/>
        <c:spPr>
          <a:ln w="269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30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156533504"/>
        <c:crosses val="autoZero"/>
        <c:auto val="1"/>
        <c:lblAlgn val="ctr"/>
        <c:lblOffset val="100"/>
        <c:tickLblSkip val="1"/>
        <c:tickMarkSkip val="1"/>
      </c:catAx>
      <c:valAx>
        <c:axId val="156533504"/>
        <c:scaling>
          <c:orientation val="minMax"/>
          <c:max val="60"/>
        </c:scaling>
        <c:axPos val="l"/>
        <c:majorGridlines>
          <c:spPr>
            <a:ln w="10794">
              <a:solidFill>
                <a:srgbClr val="FFFFFF"/>
              </a:solidFill>
              <a:prstDash val="solid"/>
            </a:ln>
          </c:spPr>
        </c:majorGridlines>
        <c:numFmt formatCode="General" sourceLinked="1"/>
        <c:tickLblPos val="nextTo"/>
        <c:spPr>
          <a:ln w="1079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530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156523520"/>
        <c:crosses val="autoZero"/>
        <c:crossBetween val="between"/>
      </c:valAx>
      <c:spPr>
        <a:noFill/>
        <a:ln w="2158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530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hu-H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7086D306-6681-4B8D-9EBC-BFD1AD15A05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880342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6D6CDB44-3064-434C-82C8-A5EF5267DE3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1674313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A184613-7A30-49B7-A0BC-DA1E2E5D5278}" type="slidenum">
              <a:rPr lang="en-US" altLang="hu-HU" sz="1200" u="none" smtClean="0"/>
              <a:pPr/>
              <a:t>11</a:t>
            </a:fld>
            <a:endParaRPr lang="en-US" altLang="hu-HU" sz="1200" u="none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15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6ADC6-D821-42E5-970D-F4DDA98B0C2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2411454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EFFB0-F344-4420-9095-1DD88955BD1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100246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D8471-3F75-4C54-B3A9-0BE0C59C073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366344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4E2F3-35A9-4212-8331-27885E65889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11675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F5EA3-6379-497B-984C-59C823428AE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14201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818E9-5BE3-4C64-8E16-94CBDB89A74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78921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0A049-8072-4E41-BA28-1E21058CA7B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107549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4C57A-85BB-4DB5-B7A7-C70421BB46E4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239828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37398-832A-4BD1-9D49-97293E51ADD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210832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B87C8-7C35-4D06-98FC-E0550C254D9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348600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3397A-8921-4324-ACE6-E75A28DB7D6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="" xmlns:p14="http://schemas.microsoft.com/office/powerpoint/2010/main" val="301465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E0054"/>
            </a:gs>
            <a:gs pos="100000">
              <a:srgbClr val="1E00B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 smtClean="0"/>
              <a:t>Click to edit Master text styles</a:t>
            </a:r>
          </a:p>
          <a:p>
            <a:pPr lvl="1"/>
            <a:r>
              <a:rPr lang="en-US" altLang="hu-HU" smtClean="0"/>
              <a:t>Second level</a:t>
            </a:r>
          </a:p>
          <a:p>
            <a:pPr lvl="2"/>
            <a:r>
              <a:rPr lang="en-US" altLang="hu-HU" smtClean="0"/>
              <a:t>Third level</a:t>
            </a:r>
          </a:p>
          <a:p>
            <a:pPr lvl="3"/>
            <a:r>
              <a:rPr lang="en-US" altLang="hu-HU" smtClean="0"/>
              <a:t>Fourth level</a:t>
            </a:r>
          </a:p>
          <a:p>
            <a:pPr lvl="4"/>
            <a:r>
              <a:rPr lang="en-US" altLang="hu-H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pPr>
              <a:defRPr/>
            </a:pPr>
            <a:fld id="{F143CE5F-9B41-428F-9B99-4E4DF8C55E9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5.wav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6" Type="http://schemas.openxmlformats.org/officeDocument/2006/relationships/image" Target="../media/image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7.wav"/><Relationship Id="rId6" Type="http://schemas.openxmlformats.org/officeDocument/2006/relationships/image" Target="../media/image2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Relationship Id="rId5" Type="http://schemas.openxmlformats.org/officeDocument/2006/relationships/image" Target="../media/image3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9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Relationship Id="rId5" Type="http://schemas.openxmlformats.org/officeDocument/2006/relationships/image" Target="../media/image2.pn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1.wav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2.wav"/><Relationship Id="rId5" Type="http://schemas.openxmlformats.org/officeDocument/2006/relationships/image" Target="../media/image2.pn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3.wav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5" Type="http://schemas.openxmlformats.org/officeDocument/2006/relationships/image" Target="../media/image2.pn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2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8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9.wav"/><Relationship Id="rId6" Type="http://schemas.openxmlformats.org/officeDocument/2006/relationships/image" Target="../media/image2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0.wav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1.wav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2.wav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3.wav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4.wav"/><Relationship Id="rId5" Type="http://schemas.openxmlformats.org/officeDocument/2006/relationships/image" Target="../media/image2.png"/><Relationship Id="rId4" Type="http://schemas.openxmlformats.org/officeDocument/2006/relationships/image" Target="../media/image7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5" Type="http://schemas.openxmlformats.org/officeDocument/2006/relationships/image" Target="../media/image2.png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7.wav"/><Relationship Id="rId6" Type="http://schemas.openxmlformats.org/officeDocument/2006/relationships/image" Target="../media/image2.pn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8.wav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9.wav"/><Relationship Id="rId5" Type="http://schemas.openxmlformats.org/officeDocument/2006/relationships/image" Target="../media/image2.pn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0.wav"/><Relationship Id="rId5" Type="http://schemas.openxmlformats.org/officeDocument/2006/relationships/image" Target="../media/image2.png"/><Relationship Id="rId4" Type="http://schemas.openxmlformats.org/officeDocument/2006/relationships/image" Target="../media/image8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1.wav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3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4.wav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5.wav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6.wav"/><Relationship Id="rId5" Type="http://schemas.openxmlformats.org/officeDocument/2006/relationships/image" Target="../media/image2.png"/><Relationship Id="rId4" Type="http://schemas.openxmlformats.org/officeDocument/2006/relationships/image" Target="../media/image9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7.wav"/><Relationship Id="rId6" Type="http://schemas.openxmlformats.org/officeDocument/2006/relationships/image" Target="../media/image2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8.wav"/><Relationship Id="rId5" Type="http://schemas.openxmlformats.org/officeDocument/2006/relationships/image" Target="../media/image2.png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9.wav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0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2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55.wav"/><Relationship Id="rId7" Type="http://schemas.openxmlformats.org/officeDocument/2006/relationships/image" Target="../media/image102.png"/><Relationship Id="rId2" Type="http://schemas.openxmlformats.org/officeDocument/2006/relationships/audio" Target="../media/audio54.wav"/><Relationship Id="rId1" Type="http://schemas.openxmlformats.org/officeDocument/2006/relationships/audio" Target="../media/audio53.wav"/><Relationship Id="rId6" Type="http://schemas.openxmlformats.org/officeDocument/2006/relationships/image" Target="../media/image101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56.wav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098"/>
          <p:cNvSpPr>
            <a:spLocks noGrp="1" noChangeArrowheads="1"/>
          </p:cNvSpPr>
          <p:nvPr>
            <p:ph type="subTitle" idx="1"/>
          </p:nvPr>
        </p:nvSpPr>
        <p:spPr>
          <a:xfrm>
            <a:off x="539750" y="765175"/>
            <a:ext cx="8135938" cy="2895600"/>
          </a:xfrm>
        </p:spPr>
        <p:txBody>
          <a:bodyPr/>
          <a:lstStyle/>
          <a:p>
            <a:r>
              <a:rPr lang="hu-HU" sz="5400" dirty="0" smtClean="0">
                <a:solidFill>
                  <a:srgbClr val="FF9900"/>
                </a:solidFill>
              </a:rPr>
              <a:t>A csontrendszer tumorai és tumorszerű elváltozásai II.</a:t>
            </a:r>
            <a:endParaRPr lang="en-US" sz="5400" dirty="0" smtClean="0">
              <a:solidFill>
                <a:srgbClr val="FF99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1200" dirty="0" smtClean="0">
              <a:solidFill>
                <a:srgbClr val="FF99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hu-HU" dirty="0" smtClean="0">
                <a:solidFill>
                  <a:srgbClr val="FF9900"/>
                </a:solidFill>
              </a:rPr>
              <a:t>Szendrői M. - Kiss J. - </a:t>
            </a:r>
            <a:r>
              <a:rPr lang="hu-HU" u="sng" dirty="0" smtClean="0">
                <a:solidFill>
                  <a:srgbClr val="FF9900"/>
                </a:solidFill>
              </a:rPr>
              <a:t>Antal I.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4400" dirty="0" smtClean="0">
              <a:solidFill>
                <a:srgbClr val="FFFF00"/>
              </a:solidFill>
            </a:endParaRPr>
          </a:p>
        </p:txBody>
      </p:sp>
      <p:sp>
        <p:nvSpPr>
          <p:cNvPr id="7171" name="Text Box 4099"/>
          <p:cNvSpPr txBox="1">
            <a:spLocks noChangeArrowheads="1"/>
          </p:cNvSpPr>
          <p:nvPr/>
        </p:nvSpPr>
        <p:spPr bwMode="auto">
          <a:xfrm>
            <a:off x="3635375" y="4149725"/>
            <a:ext cx="505936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none" dirty="0" err="1">
                <a:solidFill>
                  <a:schemeClr val="folHlink"/>
                </a:solidFill>
              </a:rPr>
              <a:t>Semmelweis</a:t>
            </a:r>
            <a:r>
              <a:rPr lang="en-US" sz="2800" u="none" dirty="0">
                <a:solidFill>
                  <a:schemeClr val="folHlink"/>
                </a:solidFill>
              </a:rPr>
              <a:t> </a:t>
            </a:r>
            <a:r>
              <a:rPr lang="hu-HU" sz="2800" u="none" dirty="0">
                <a:solidFill>
                  <a:schemeClr val="folHlink"/>
                </a:solidFill>
              </a:rPr>
              <a:t>Egyetem</a:t>
            </a:r>
            <a:r>
              <a:rPr lang="en-US" sz="2800" u="none" dirty="0">
                <a:solidFill>
                  <a:schemeClr val="folHlink"/>
                </a:solidFill>
              </a:rPr>
              <a:t> 	</a:t>
            </a:r>
            <a:endParaRPr lang="hu-HU" sz="2800" u="none" dirty="0">
              <a:solidFill>
                <a:schemeClr val="folHlink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u="none" dirty="0" err="1">
                <a:solidFill>
                  <a:schemeClr val="folHlink"/>
                </a:solidFill>
              </a:rPr>
              <a:t>Ortop</a:t>
            </a:r>
            <a:r>
              <a:rPr lang="hu-HU" sz="2800" u="none" dirty="0" err="1">
                <a:solidFill>
                  <a:schemeClr val="folHlink"/>
                </a:solidFill>
              </a:rPr>
              <a:t>édiai</a:t>
            </a:r>
            <a:r>
              <a:rPr lang="en-US" sz="2800" u="none" dirty="0">
                <a:solidFill>
                  <a:schemeClr val="folHlink"/>
                </a:solidFill>
              </a:rPr>
              <a:t> </a:t>
            </a:r>
            <a:r>
              <a:rPr lang="hu-HU" sz="2800" u="none" dirty="0">
                <a:solidFill>
                  <a:schemeClr val="folHlink"/>
                </a:solidFill>
              </a:rPr>
              <a:t>Klinika</a:t>
            </a:r>
            <a:r>
              <a:rPr lang="en-US" sz="2800" u="none" dirty="0">
                <a:solidFill>
                  <a:schemeClr val="folHlink"/>
                </a:solidFill>
              </a:rPr>
              <a:t> - Budapest </a:t>
            </a:r>
          </a:p>
          <a:p>
            <a:pPr>
              <a:spcBef>
                <a:spcPct val="50000"/>
              </a:spcBef>
            </a:pPr>
            <a:r>
              <a:rPr lang="hu-HU" u="none" dirty="0">
                <a:solidFill>
                  <a:schemeClr val="folHlink"/>
                </a:solidFill>
              </a:rPr>
              <a:t>Igazgató</a:t>
            </a:r>
            <a:r>
              <a:rPr lang="en-US" u="none" dirty="0">
                <a:solidFill>
                  <a:schemeClr val="folHlink"/>
                </a:solidFill>
              </a:rPr>
              <a:t>: </a:t>
            </a:r>
            <a:r>
              <a:rPr lang="hu-HU" u="none" dirty="0">
                <a:solidFill>
                  <a:schemeClr val="folHlink"/>
                </a:solidFill>
              </a:rPr>
              <a:t>Prof. </a:t>
            </a:r>
            <a:r>
              <a:rPr lang="en-US" u="none" dirty="0">
                <a:solidFill>
                  <a:schemeClr val="folHlink"/>
                </a:solidFill>
              </a:rPr>
              <a:t>Dr. </a:t>
            </a:r>
            <a:r>
              <a:rPr lang="en-US" u="none" dirty="0" err="1">
                <a:solidFill>
                  <a:schemeClr val="folHlink"/>
                </a:solidFill>
              </a:rPr>
              <a:t>Sz</a:t>
            </a:r>
            <a:r>
              <a:rPr lang="hu-HU" u="none" dirty="0" err="1">
                <a:solidFill>
                  <a:schemeClr val="folHlink"/>
                </a:solidFill>
              </a:rPr>
              <a:t>őke</a:t>
            </a:r>
            <a:r>
              <a:rPr lang="hu-HU" u="none" dirty="0">
                <a:solidFill>
                  <a:schemeClr val="folHlink"/>
                </a:solidFill>
              </a:rPr>
              <a:t> György</a:t>
            </a:r>
            <a:endParaRPr lang="en-US" u="none" dirty="0"/>
          </a:p>
        </p:txBody>
      </p:sp>
      <p:pic>
        <p:nvPicPr>
          <p:cNvPr id="7172" name="Picture 4100" descr="ci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" y="3573463"/>
            <a:ext cx="27940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474913" y="116632"/>
            <a:ext cx="4264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4000" b="1" u="none" dirty="0" err="1">
                <a:solidFill>
                  <a:srgbClr val="FF9966"/>
                </a:solidFill>
              </a:rPr>
              <a:t>Mafucci</a:t>
            </a:r>
            <a:r>
              <a:rPr lang="hu-HU" altLang="hu-HU" sz="4000" b="1" u="none" dirty="0">
                <a:solidFill>
                  <a:srgbClr val="FF9966"/>
                </a:solidFill>
              </a:rPr>
              <a:t> </a:t>
            </a:r>
            <a:r>
              <a:rPr lang="hu-HU" altLang="hu-HU" sz="4000" b="1" u="none" dirty="0" err="1">
                <a:solidFill>
                  <a:srgbClr val="FF9966"/>
                </a:solidFill>
              </a:rPr>
              <a:t>syndroma</a:t>
            </a:r>
            <a:endParaRPr lang="hu-HU" altLang="hu-HU" sz="4000" b="1" u="none" dirty="0">
              <a:solidFill>
                <a:srgbClr val="FF9966"/>
              </a:solidFill>
            </a:endParaRPr>
          </a:p>
        </p:txBody>
      </p:sp>
      <p:pic>
        <p:nvPicPr>
          <p:cNvPr id="63491" name="Picture 3" descr="DSCN83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269853"/>
            <a:ext cx="3622303" cy="489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 descr="IMG_18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334" y="1310183"/>
            <a:ext cx="4529138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4067944" y="4627002"/>
            <a:ext cx="50040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hu-HU" altLang="hu-HU" sz="1800" dirty="0" err="1" smtClean="0">
                <a:solidFill>
                  <a:srgbClr val="FF9966"/>
                </a:solidFill>
              </a:rPr>
              <a:t>Mafucci’s</a:t>
            </a:r>
            <a:r>
              <a:rPr lang="hu-HU" altLang="hu-HU" sz="1800" dirty="0" smtClean="0">
                <a:solidFill>
                  <a:srgbClr val="FF9966"/>
                </a:solidFill>
              </a:rPr>
              <a:t> </a:t>
            </a:r>
            <a:r>
              <a:rPr lang="hu-HU" altLang="hu-HU" sz="1800" dirty="0" err="1" smtClean="0">
                <a:solidFill>
                  <a:srgbClr val="FF9966"/>
                </a:solidFill>
              </a:rPr>
              <a:t>disease</a:t>
            </a:r>
            <a:r>
              <a:rPr lang="hu-HU" altLang="hu-HU" sz="1800" dirty="0" smtClean="0">
                <a:solidFill>
                  <a:srgbClr val="FF9966"/>
                </a:solidFill>
              </a:rPr>
              <a:t> (1881)</a:t>
            </a:r>
          </a:p>
          <a:p>
            <a:pPr>
              <a:lnSpc>
                <a:spcPct val="120000"/>
              </a:lnSpc>
            </a:pPr>
            <a:r>
              <a:rPr lang="hu-HU" altLang="hu-HU" sz="1800" u="none" dirty="0" err="1" smtClean="0">
                <a:solidFill>
                  <a:srgbClr val="FF9966"/>
                </a:solidFill>
              </a:rPr>
              <a:t>enchondromatosis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+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haemangiomatosis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of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the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soft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tissues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 (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subcutaneously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localised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9966"/>
                </a:solidFill>
              </a:rPr>
              <a:t>phlebolits</a:t>
            </a:r>
            <a:r>
              <a:rPr lang="hu-HU" altLang="hu-HU" sz="1800" u="none" dirty="0" smtClean="0">
                <a:solidFill>
                  <a:srgbClr val="FF9966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hu-HU" altLang="hu-HU" sz="1800" u="none" dirty="0" smtClean="0">
                <a:solidFill>
                  <a:srgbClr val="FFFF99"/>
                </a:solidFill>
              </a:rPr>
              <a:t> 10-30%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risk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of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malignant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transformation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into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secondary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 smtClean="0">
                <a:solidFill>
                  <a:srgbClr val="FFFF99"/>
                </a:solidFill>
              </a:rPr>
              <a:t>chondrosarcoma</a:t>
            </a:r>
            <a:endParaRPr lang="hu-HU" sz="1800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8572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2474913" y="412750"/>
            <a:ext cx="4264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4000" b="1" u="none">
                <a:solidFill>
                  <a:srgbClr val="FF9966"/>
                </a:solidFill>
              </a:rPr>
              <a:t>Mafucci syndroma</a:t>
            </a:r>
          </a:p>
        </p:txBody>
      </p:sp>
      <p:pic>
        <p:nvPicPr>
          <p:cNvPr id="64515" name="Picture 3" descr="IMG_188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916832"/>
            <a:ext cx="4465638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4" descr="IMG_188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16832"/>
            <a:ext cx="4343400" cy="336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467544" y="5517232"/>
            <a:ext cx="849694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hu-HU" altLang="hu-HU" sz="1600" dirty="0" err="1" smtClean="0">
                <a:solidFill>
                  <a:srgbClr val="FF9966"/>
                </a:solidFill>
              </a:rPr>
              <a:t>Mafucci’s</a:t>
            </a:r>
            <a:r>
              <a:rPr lang="hu-HU" altLang="hu-HU" sz="1600" dirty="0" smtClean="0">
                <a:solidFill>
                  <a:srgbClr val="FF9966"/>
                </a:solidFill>
              </a:rPr>
              <a:t> </a:t>
            </a:r>
            <a:r>
              <a:rPr lang="hu-HU" altLang="hu-HU" sz="1600" dirty="0" err="1" smtClean="0">
                <a:solidFill>
                  <a:srgbClr val="FF9966"/>
                </a:solidFill>
              </a:rPr>
              <a:t>disease</a:t>
            </a:r>
            <a:r>
              <a:rPr lang="hu-HU" altLang="hu-HU" sz="1600" dirty="0" smtClean="0">
                <a:solidFill>
                  <a:srgbClr val="FF9966"/>
                </a:solidFill>
              </a:rPr>
              <a:t> (1881)</a:t>
            </a:r>
          </a:p>
          <a:p>
            <a:pPr>
              <a:lnSpc>
                <a:spcPct val="120000"/>
              </a:lnSpc>
            </a:pPr>
            <a:r>
              <a:rPr lang="hu-HU" altLang="hu-HU" sz="1600" u="none" dirty="0" err="1" smtClean="0">
                <a:solidFill>
                  <a:srgbClr val="FF9966"/>
                </a:solidFill>
              </a:rPr>
              <a:t>enchondromatosis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+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haemangiomatosis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of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the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soft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tissues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 (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subcutaneously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localised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9966"/>
                </a:solidFill>
              </a:rPr>
              <a:t>phlebolits</a:t>
            </a:r>
            <a:r>
              <a:rPr lang="hu-HU" altLang="hu-HU" sz="1600" u="none" dirty="0" smtClean="0">
                <a:solidFill>
                  <a:srgbClr val="FF9966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hu-HU" altLang="hu-HU" sz="1600" u="none" dirty="0" smtClean="0">
                <a:solidFill>
                  <a:srgbClr val="FFFF99"/>
                </a:solidFill>
              </a:rPr>
              <a:t> 10-30%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risk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of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malignant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transformation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into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secondary</a:t>
            </a:r>
            <a:r>
              <a:rPr lang="hu-HU" altLang="hu-HU" sz="16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</a:rPr>
              <a:t>chondrosarcoma</a:t>
            </a:r>
            <a:endParaRPr lang="hu-HU" sz="16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6588224" y="117758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400" u="none" dirty="0" err="1" smtClean="0">
                <a:solidFill>
                  <a:srgbClr val="FFFF99"/>
                </a:solidFill>
              </a:rPr>
              <a:t>secondary</a:t>
            </a:r>
            <a:r>
              <a:rPr lang="hu-HU" altLang="hu-HU" sz="14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400" u="none" dirty="0" err="1" smtClean="0">
                <a:solidFill>
                  <a:srgbClr val="FFFF99"/>
                </a:solidFill>
              </a:rPr>
              <a:t>chondrosarcoma</a:t>
            </a:r>
            <a:r>
              <a:rPr lang="hu-HU" altLang="hu-HU" sz="1400" u="none" dirty="0" smtClean="0">
                <a:solidFill>
                  <a:srgbClr val="FFFF99"/>
                </a:solidFill>
              </a:rPr>
              <a:t> of </a:t>
            </a:r>
            <a:r>
              <a:rPr lang="hu-HU" altLang="hu-HU" sz="1400" u="none" dirty="0" err="1" smtClean="0">
                <a:solidFill>
                  <a:srgbClr val="FFFF99"/>
                </a:solidFill>
              </a:rPr>
              <a:t>the</a:t>
            </a:r>
            <a:r>
              <a:rPr lang="hu-HU" altLang="hu-HU" sz="14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1400" u="none" dirty="0" err="1" smtClean="0">
                <a:solidFill>
                  <a:srgbClr val="FFFF99"/>
                </a:solidFill>
              </a:rPr>
              <a:t>calcaneus</a:t>
            </a:r>
            <a:endParaRPr lang="hu-HU" sz="1400" dirty="0"/>
          </a:p>
        </p:txBody>
      </p:sp>
      <p:sp>
        <p:nvSpPr>
          <p:cNvPr id="7" name="Lefelé nyíl 6"/>
          <p:cNvSpPr/>
          <p:nvPr/>
        </p:nvSpPr>
        <p:spPr bwMode="auto">
          <a:xfrm>
            <a:off x="6876256" y="1772816"/>
            <a:ext cx="288032" cy="648072"/>
          </a:xfrm>
          <a:prstGeom prst="downArrow">
            <a:avLst>
              <a:gd name="adj1" fmla="val 36908"/>
              <a:gd name="adj2" fmla="val 4345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2267744" y="119675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400" u="none" dirty="0" err="1" smtClean="0">
                <a:solidFill>
                  <a:srgbClr val="FFFF00"/>
                </a:solidFill>
              </a:rPr>
              <a:t>subcutaneously</a:t>
            </a:r>
            <a:r>
              <a:rPr lang="hu-HU" altLang="hu-HU" sz="1400" u="none" dirty="0" smtClean="0">
                <a:solidFill>
                  <a:srgbClr val="FFFF00"/>
                </a:solidFill>
              </a:rPr>
              <a:t>  </a:t>
            </a:r>
            <a:r>
              <a:rPr lang="hu-HU" altLang="hu-HU" sz="1400" u="none" dirty="0" err="1" smtClean="0">
                <a:solidFill>
                  <a:srgbClr val="FFFF00"/>
                </a:solidFill>
              </a:rPr>
              <a:t>localised</a:t>
            </a:r>
            <a:r>
              <a:rPr lang="hu-HU" altLang="hu-HU" sz="1400" u="none" dirty="0" smtClean="0">
                <a:solidFill>
                  <a:srgbClr val="FFFF00"/>
                </a:solidFill>
              </a:rPr>
              <a:t> </a:t>
            </a:r>
            <a:r>
              <a:rPr lang="hu-HU" altLang="hu-HU" sz="1400" u="none" dirty="0" err="1" smtClean="0">
                <a:solidFill>
                  <a:srgbClr val="FFFF00"/>
                </a:solidFill>
              </a:rPr>
              <a:t>phlebolits</a:t>
            </a:r>
            <a:endParaRPr lang="hu-HU" sz="1400" dirty="0">
              <a:solidFill>
                <a:srgbClr val="FFFF00"/>
              </a:solidFill>
            </a:endParaRPr>
          </a:p>
        </p:txBody>
      </p:sp>
      <p:sp>
        <p:nvSpPr>
          <p:cNvPr id="9" name="Lefelé nyíl 8"/>
          <p:cNvSpPr/>
          <p:nvPr/>
        </p:nvSpPr>
        <p:spPr bwMode="auto">
          <a:xfrm>
            <a:off x="3131840" y="1772816"/>
            <a:ext cx="288032" cy="648072"/>
          </a:xfrm>
          <a:prstGeom prst="downArrow">
            <a:avLst>
              <a:gd name="adj1" fmla="val 36908"/>
              <a:gd name="adj2" fmla="val 4345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3"/>
          <p:cNvSpPr txBox="1">
            <a:spLocks noChangeArrowheads="1"/>
          </p:cNvSpPr>
          <p:nvPr/>
        </p:nvSpPr>
        <p:spPr bwMode="auto">
          <a:xfrm>
            <a:off x="1219200" y="762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Cartilage Forming Tumors - OSTEOCHONDROMA</a:t>
            </a: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66564" name="Picture 5" descr="1019A"/>
          <p:cNvPicPr>
            <a:picLocks noChangeAspect="1" noChangeArrowheads="1"/>
          </p:cNvPicPr>
          <p:nvPr/>
        </p:nvPicPr>
        <p:blipFill>
          <a:blip r:embed="rId3" cstate="print">
            <a:lum brigh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762000"/>
            <a:ext cx="2928937" cy="4495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5" name="Text Box 6"/>
          <p:cNvSpPr txBox="1">
            <a:spLocks noChangeArrowheads="1"/>
          </p:cNvSpPr>
          <p:nvPr/>
        </p:nvSpPr>
        <p:spPr bwMode="auto">
          <a:xfrm>
            <a:off x="7620000" y="6858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pic>
        <p:nvPicPr>
          <p:cNvPr id="66566" name="Picture 7" descr="DSC6691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71600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 Box 8"/>
          <p:cNvSpPr txBox="1">
            <a:spLocks noChangeArrowheads="1"/>
          </p:cNvSpPr>
          <p:nvPr/>
        </p:nvSpPr>
        <p:spPr bwMode="auto">
          <a:xfrm>
            <a:off x="533400" y="5410200"/>
            <a:ext cx="8305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Outgrow</a:t>
            </a:r>
            <a:r>
              <a:rPr lang="hu-HU" altLang="hu-HU" sz="1800" u="none" dirty="0">
                <a:solidFill>
                  <a:srgbClr val="FFFF99"/>
                </a:solidFill>
              </a:rPr>
              <a:t> 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the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bone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in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the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metaphyseal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region</a:t>
            </a:r>
            <a:r>
              <a:rPr lang="hu-HU" altLang="hu-HU" sz="1800" u="none" dirty="0">
                <a:solidFill>
                  <a:srgbClr val="FFFF99"/>
                </a:solidFill>
              </a:rPr>
              <a:t>,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covered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with</a:t>
            </a:r>
            <a:r>
              <a:rPr lang="hu-HU" altLang="hu-HU" sz="1800" u="none" dirty="0">
                <a:solidFill>
                  <a:srgbClr val="FFFF99"/>
                </a:solidFill>
              </a:rPr>
              <a:t> a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hyaline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cartilage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cap</a:t>
            </a:r>
            <a:endParaRPr lang="hu-HU" altLang="hu-HU" sz="1800" u="none" dirty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Benign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tu</a:t>
            </a:r>
            <a:r>
              <a:rPr lang="hu-HU" altLang="hu-HU" sz="1800" u="none" dirty="0">
                <a:solidFill>
                  <a:srgbClr val="FFFF99"/>
                </a:solidFill>
              </a:rPr>
              <a:t> /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Hamartoma</a:t>
            </a:r>
            <a:r>
              <a:rPr lang="hu-HU" altLang="hu-HU" sz="1800" u="none" dirty="0">
                <a:solidFill>
                  <a:srgbClr val="FFFF99"/>
                </a:solidFill>
              </a:rPr>
              <a:t> ?</a:t>
            </a:r>
          </a:p>
          <a:p>
            <a:pPr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The most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frequent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bone</a:t>
            </a:r>
            <a:r>
              <a:rPr lang="hu-HU" altLang="hu-HU" sz="1800" u="none" dirty="0">
                <a:solidFill>
                  <a:srgbClr val="FFFF99"/>
                </a:solidFill>
              </a:rPr>
              <a:t> tumor 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(8% </a:t>
            </a:r>
            <a:r>
              <a:rPr lang="hu-HU" altLang="hu-HU" sz="1800" u="none" dirty="0">
                <a:solidFill>
                  <a:srgbClr val="FFFF99"/>
                </a:solidFill>
              </a:rPr>
              <a:t>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all</a:t>
            </a:r>
            <a:r>
              <a:rPr lang="hu-HU" altLang="hu-HU" sz="1800" u="none" dirty="0">
                <a:solidFill>
                  <a:srgbClr val="FFFF99"/>
                </a:solidFill>
              </a:rPr>
              <a:t> BT, </a:t>
            </a:r>
            <a:r>
              <a:rPr lang="hu-HU" altLang="hu-HU" sz="1800" u="none" dirty="0" smtClean="0">
                <a:solidFill>
                  <a:srgbClr val="FFFF99"/>
                </a:solidFill>
              </a:rPr>
              <a:t>35% </a:t>
            </a:r>
            <a:r>
              <a:rPr lang="hu-HU" altLang="hu-HU" sz="1800" u="none" dirty="0">
                <a:solidFill>
                  <a:srgbClr val="FFFF99"/>
                </a:solidFill>
              </a:rPr>
              <a:t>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benign</a:t>
            </a:r>
            <a:r>
              <a:rPr lang="hu-HU" altLang="hu-HU" sz="1800" u="none" dirty="0">
                <a:solidFill>
                  <a:srgbClr val="FFFF99"/>
                </a:solidFill>
              </a:rPr>
              <a:t> BT)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3707904" y="182566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400" u="none" dirty="0" err="1" smtClean="0">
                <a:solidFill>
                  <a:schemeClr val="accent4"/>
                </a:solidFill>
              </a:rPr>
              <a:t>hyaline</a:t>
            </a:r>
            <a:r>
              <a:rPr lang="hu-HU" altLang="hu-HU" sz="1400" u="none" dirty="0" smtClean="0">
                <a:solidFill>
                  <a:schemeClr val="accent4"/>
                </a:solidFill>
              </a:rPr>
              <a:t> </a:t>
            </a:r>
            <a:r>
              <a:rPr lang="hu-HU" altLang="hu-HU" sz="1400" u="none" dirty="0" err="1" smtClean="0">
                <a:solidFill>
                  <a:schemeClr val="accent4"/>
                </a:solidFill>
              </a:rPr>
              <a:t>cartilage</a:t>
            </a:r>
            <a:r>
              <a:rPr lang="hu-HU" altLang="hu-HU" sz="1400" u="none" dirty="0" smtClean="0">
                <a:solidFill>
                  <a:schemeClr val="accent4"/>
                </a:solidFill>
              </a:rPr>
              <a:t> </a:t>
            </a:r>
            <a:r>
              <a:rPr lang="hu-HU" altLang="hu-HU" sz="1400" u="none" dirty="0" err="1" smtClean="0">
                <a:solidFill>
                  <a:schemeClr val="accent4"/>
                </a:solidFill>
              </a:rPr>
              <a:t>cap</a:t>
            </a:r>
            <a:endParaRPr lang="hu-HU" sz="1400" dirty="0">
              <a:solidFill>
                <a:schemeClr val="accent4"/>
              </a:solidFill>
            </a:endParaRPr>
          </a:p>
        </p:txBody>
      </p:sp>
      <p:cxnSp>
        <p:nvCxnSpPr>
          <p:cNvPr id="10" name="Egyenes összekötő nyíllal 9"/>
          <p:cNvCxnSpPr/>
          <p:nvPr/>
        </p:nvCxnSpPr>
        <p:spPr bwMode="auto">
          <a:xfrm>
            <a:off x="4283968" y="2204864"/>
            <a:ext cx="792088" cy="432048"/>
          </a:xfrm>
          <a:prstGeom prst="straightConnector1">
            <a:avLst/>
          </a:prstGeom>
          <a:solidFill>
            <a:schemeClr val="accent1"/>
          </a:solidFill>
          <a:ln w="31750" cap="sq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Ellipszis 10"/>
          <p:cNvSpPr/>
          <p:nvPr/>
        </p:nvSpPr>
        <p:spPr bwMode="auto">
          <a:xfrm>
            <a:off x="467544" y="1484784"/>
            <a:ext cx="2016224" cy="2376264"/>
          </a:xfrm>
          <a:prstGeom prst="ellipse">
            <a:avLst/>
          </a:prstGeom>
          <a:noFill/>
          <a:ln w="952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3851920" y="4575175"/>
            <a:ext cx="4800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 dirty="0" err="1">
                <a:solidFill>
                  <a:srgbClr val="FFFF99"/>
                </a:solidFill>
              </a:rPr>
              <a:t>Multiple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osteochondroma</a:t>
            </a:r>
            <a:r>
              <a:rPr lang="hu-HU" altLang="hu-HU" sz="2400" u="none" dirty="0">
                <a:solidFill>
                  <a:srgbClr val="FFFF99"/>
                </a:solidFill>
              </a:rPr>
              <a:t>,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hereditary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disease</a:t>
            </a:r>
            <a:r>
              <a:rPr lang="hu-HU" altLang="hu-HU" sz="2400" u="none" dirty="0">
                <a:solidFill>
                  <a:srgbClr val="FFFF99"/>
                </a:solidFill>
              </a:rPr>
              <a:t>, 2-3 %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risk</a:t>
            </a:r>
            <a:r>
              <a:rPr lang="hu-HU" altLang="hu-HU" sz="2400" u="none" dirty="0">
                <a:solidFill>
                  <a:srgbClr val="FFFF99"/>
                </a:solidFill>
              </a:rPr>
              <a:t> of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malignant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transformation</a:t>
            </a:r>
            <a:r>
              <a:rPr lang="hu-HU" altLang="hu-HU" sz="2400" u="none" dirty="0">
                <a:solidFill>
                  <a:srgbClr val="FFFF99"/>
                </a:solidFill>
              </a:rPr>
              <a:t>.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Careful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follow-up</a:t>
            </a:r>
            <a:r>
              <a:rPr lang="hu-HU" altLang="hu-HU" sz="2400" u="none" dirty="0">
                <a:solidFill>
                  <a:srgbClr val="FFFF99"/>
                </a:solidFill>
              </a:rPr>
              <a:t> is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required</a:t>
            </a:r>
            <a:r>
              <a:rPr lang="hu-HU" altLang="hu-HU" sz="2400" u="none" dirty="0">
                <a:solidFill>
                  <a:srgbClr val="FFFF99"/>
                </a:solidFill>
              </a:rPr>
              <a:t>.</a:t>
            </a:r>
            <a:endParaRPr lang="en-US" altLang="hu-HU" sz="2000" u="none" dirty="0"/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Cartilage Forming Tumors - EXOSTOSIS CARTILAGINEA MULTIPLEX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67589" name="Text Box 6"/>
          <p:cNvSpPr txBox="1">
            <a:spLocks noChangeArrowheads="1"/>
          </p:cNvSpPr>
          <p:nvPr/>
        </p:nvSpPr>
        <p:spPr bwMode="auto">
          <a:xfrm>
            <a:off x="6553200" y="6096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pic>
        <p:nvPicPr>
          <p:cNvPr id="67590" name="Picture 7" descr="DSC6633r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90600"/>
            <a:ext cx="2400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8" descr="DSC1536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2400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9" descr="dsc6634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19200"/>
            <a:ext cx="22526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10" descr="DSC1556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434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755576" y="4634552"/>
            <a:ext cx="1080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1400" u="none" dirty="0" err="1" smtClean="0">
                <a:solidFill>
                  <a:srgbClr val="FFFF00"/>
                </a:solidFill>
              </a:rPr>
              <a:t>hyaline</a:t>
            </a:r>
            <a:r>
              <a:rPr lang="hu-HU" altLang="hu-HU" sz="1400" u="none" dirty="0" smtClean="0">
                <a:solidFill>
                  <a:srgbClr val="FFFF00"/>
                </a:solidFill>
              </a:rPr>
              <a:t> </a:t>
            </a:r>
            <a:r>
              <a:rPr lang="hu-HU" altLang="hu-HU" sz="1400" u="none" dirty="0" err="1" smtClean="0">
                <a:solidFill>
                  <a:srgbClr val="FFFF00"/>
                </a:solidFill>
              </a:rPr>
              <a:t>cartilage</a:t>
            </a:r>
            <a:r>
              <a:rPr lang="hu-HU" altLang="hu-HU" sz="1400" u="none" dirty="0" smtClean="0">
                <a:solidFill>
                  <a:srgbClr val="FFFF00"/>
                </a:solidFill>
              </a:rPr>
              <a:t> </a:t>
            </a:r>
            <a:r>
              <a:rPr lang="hu-HU" altLang="hu-HU" sz="1400" u="none" dirty="0" err="1" smtClean="0">
                <a:solidFill>
                  <a:srgbClr val="FFFF00"/>
                </a:solidFill>
              </a:rPr>
              <a:t>cap</a:t>
            </a:r>
            <a:endParaRPr lang="hu-HU" sz="1400" dirty="0">
              <a:solidFill>
                <a:srgbClr val="FFFF00"/>
              </a:solidFill>
            </a:endParaRPr>
          </a:p>
        </p:txBody>
      </p:sp>
      <p:sp>
        <p:nvSpPr>
          <p:cNvPr id="19" name="Jobbra nyíl 18"/>
          <p:cNvSpPr/>
          <p:nvPr/>
        </p:nvSpPr>
        <p:spPr bwMode="auto">
          <a:xfrm>
            <a:off x="1547664" y="4797152"/>
            <a:ext cx="504056" cy="432048"/>
          </a:xfrm>
          <a:prstGeom prst="rightArrow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123796" y="648178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323528" y="116632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7C80"/>
                </a:solidFill>
              </a:rPr>
              <a:t>Cartilage Forming Tumors - CHONDROSARCOMA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7315200" y="228600"/>
            <a:ext cx="1524000" cy="457200"/>
          </a:xfrm>
          <a:prstGeom prst="rect">
            <a:avLst/>
          </a:prstGeom>
          <a:solidFill>
            <a:srgbClr val="D8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u="none" dirty="0">
                <a:solidFill>
                  <a:srgbClr val="FFFF99"/>
                </a:solidFill>
              </a:rPr>
              <a:t>Malignant</a:t>
            </a: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228600" y="762000"/>
            <a:ext cx="533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err="1">
                <a:solidFill>
                  <a:srgbClr val="FFFF99"/>
                </a:solidFill>
              </a:rPr>
              <a:t>Exostotic</a:t>
            </a:r>
            <a:r>
              <a:rPr lang="en-US" sz="2000" dirty="0">
                <a:solidFill>
                  <a:srgbClr val="FFFF99"/>
                </a:solidFill>
              </a:rPr>
              <a:t> </a:t>
            </a:r>
            <a:r>
              <a:rPr lang="en-US" sz="2000" dirty="0" err="1">
                <a:solidFill>
                  <a:srgbClr val="FFFF99"/>
                </a:solidFill>
              </a:rPr>
              <a:t>chondrosarcomas</a:t>
            </a:r>
            <a:r>
              <a:rPr lang="en-US" sz="2000" dirty="0">
                <a:solidFill>
                  <a:srgbClr val="FFFF99"/>
                </a:solidFill>
              </a:rPr>
              <a:t> (secondary </a:t>
            </a:r>
            <a:r>
              <a:rPr lang="en-US" sz="2000" dirty="0" err="1">
                <a:solidFill>
                  <a:srgbClr val="FFFF99"/>
                </a:solidFill>
              </a:rPr>
              <a:t>chs</a:t>
            </a:r>
            <a:r>
              <a:rPr lang="en-US" sz="2000" dirty="0">
                <a:solidFill>
                  <a:srgbClr val="FFFF99"/>
                </a:solidFill>
              </a:rPr>
              <a:t>.)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1</a:t>
            </a:r>
            <a:r>
              <a:rPr lang="en-US" sz="2000" u="none" dirty="0">
                <a:solidFill>
                  <a:srgbClr val="FFFF99"/>
                </a:solidFill>
              </a:rPr>
              <a:t>. CHS arising form a solitary </a:t>
            </a:r>
            <a:r>
              <a:rPr lang="en-US" sz="2000" u="none" dirty="0" err="1">
                <a:solidFill>
                  <a:srgbClr val="FFFF99"/>
                </a:solidFill>
              </a:rPr>
              <a:t>osteocartilaginous</a:t>
            </a:r>
            <a:r>
              <a:rPr lang="en-US" sz="2000" u="none" dirty="0">
                <a:solidFill>
                  <a:srgbClr val="FFFF99"/>
                </a:solidFill>
              </a:rPr>
              <a:t>  </a:t>
            </a:r>
            <a:r>
              <a:rPr lang="hu-HU" sz="2000" u="none" dirty="0" smtClean="0">
                <a:solidFill>
                  <a:srgbClr val="FFFF99"/>
                </a:solidFill>
              </a:rPr>
              <a:t>	</a:t>
            </a:r>
            <a:r>
              <a:rPr lang="en-US" sz="2000" u="none" dirty="0" err="1" smtClean="0">
                <a:solidFill>
                  <a:srgbClr val="FFFF99"/>
                </a:solidFill>
              </a:rPr>
              <a:t>exostosis</a:t>
            </a:r>
            <a:r>
              <a:rPr lang="en-US" sz="2000" u="none" dirty="0">
                <a:solidFill>
                  <a:srgbClr val="FFFF99"/>
                </a:solidFill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2</a:t>
            </a:r>
            <a:r>
              <a:rPr lang="en-US" sz="2000" u="none" dirty="0">
                <a:solidFill>
                  <a:srgbClr val="FFFF99"/>
                </a:solidFill>
              </a:rPr>
              <a:t>. CHS arising in a patient with hereditary </a:t>
            </a:r>
            <a:r>
              <a:rPr lang="hu-HU" sz="2000" u="none" dirty="0" smtClean="0">
                <a:solidFill>
                  <a:srgbClr val="FFFF99"/>
                </a:solidFill>
              </a:rPr>
              <a:t>	</a:t>
            </a:r>
            <a:r>
              <a:rPr lang="en-US" sz="2000" u="none" dirty="0" smtClean="0">
                <a:solidFill>
                  <a:srgbClr val="FFFF99"/>
                </a:solidFill>
              </a:rPr>
              <a:t>multiple </a:t>
            </a:r>
            <a:r>
              <a:rPr lang="en-US" sz="2000" u="none" dirty="0" err="1">
                <a:solidFill>
                  <a:srgbClr val="FFFF99"/>
                </a:solidFill>
              </a:rPr>
              <a:t>osteocartilaginous</a:t>
            </a:r>
            <a:r>
              <a:rPr lang="en-US" sz="2000" u="none" dirty="0">
                <a:solidFill>
                  <a:srgbClr val="FFFF99"/>
                </a:solidFill>
              </a:rPr>
              <a:t> </a:t>
            </a:r>
            <a:r>
              <a:rPr lang="en-US" sz="2000" u="none" dirty="0" err="1">
                <a:solidFill>
                  <a:srgbClr val="FFFF99"/>
                </a:solidFill>
              </a:rPr>
              <a:t>exostoses</a:t>
            </a:r>
            <a:r>
              <a:rPr lang="en-US" sz="2000" u="none" dirty="0">
                <a:solidFill>
                  <a:srgbClr val="FFFF99"/>
                </a:solidFill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3</a:t>
            </a:r>
            <a:r>
              <a:rPr lang="en-US" sz="2000" u="none" dirty="0">
                <a:solidFill>
                  <a:srgbClr val="FFFF99"/>
                </a:solidFill>
              </a:rPr>
              <a:t>. </a:t>
            </a:r>
            <a:r>
              <a:rPr lang="en-US" sz="2000" u="none" dirty="0" err="1">
                <a:solidFill>
                  <a:srgbClr val="FFFF99"/>
                </a:solidFill>
              </a:rPr>
              <a:t>Juxtacortical</a:t>
            </a:r>
            <a:r>
              <a:rPr lang="en-US" sz="2000" u="none" dirty="0">
                <a:solidFill>
                  <a:srgbClr val="FFFF99"/>
                </a:solidFill>
              </a:rPr>
              <a:t> </a:t>
            </a:r>
            <a:r>
              <a:rPr lang="en-US" sz="2000" u="none" dirty="0" err="1" smtClean="0">
                <a:solidFill>
                  <a:srgbClr val="FFFF99"/>
                </a:solidFill>
              </a:rPr>
              <a:t>chondrosarcoma</a:t>
            </a:r>
            <a:endParaRPr lang="hu-HU" sz="2000" u="none" dirty="0" smtClean="0">
              <a:solidFill>
                <a:srgbClr val="FFFF99"/>
              </a:solidFill>
            </a:endParaRPr>
          </a:p>
          <a:p>
            <a:pPr>
              <a:spcBef>
                <a:spcPct val="20000"/>
              </a:spcBef>
            </a:pPr>
            <a:endParaRPr lang="en-US" sz="2000" u="none" dirty="0">
              <a:solidFill>
                <a:srgbClr val="FFFF99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2000" dirty="0" err="1">
                <a:solidFill>
                  <a:srgbClr val="FFFF99"/>
                </a:solidFill>
              </a:rPr>
              <a:t>Enostotic</a:t>
            </a:r>
            <a:r>
              <a:rPr lang="en-US" sz="2000" dirty="0">
                <a:solidFill>
                  <a:srgbClr val="FFFF99"/>
                </a:solidFill>
              </a:rPr>
              <a:t> </a:t>
            </a:r>
            <a:r>
              <a:rPr lang="en-US" sz="2000" dirty="0" err="1">
                <a:solidFill>
                  <a:srgbClr val="FFFF99"/>
                </a:solidFill>
              </a:rPr>
              <a:t>chondrosarcomas</a:t>
            </a:r>
            <a:endParaRPr lang="en-US" sz="2000" dirty="0">
              <a:solidFill>
                <a:srgbClr val="FFFF99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1</a:t>
            </a:r>
            <a:r>
              <a:rPr lang="en-US" sz="2000" u="none" dirty="0">
                <a:solidFill>
                  <a:srgbClr val="FFFF99"/>
                </a:solidFill>
              </a:rPr>
              <a:t>. </a:t>
            </a:r>
            <a:r>
              <a:rPr lang="en-US" sz="2000" u="none" dirty="0" err="1">
                <a:solidFill>
                  <a:srgbClr val="FFFF99"/>
                </a:solidFill>
              </a:rPr>
              <a:t>Medullary</a:t>
            </a:r>
            <a:r>
              <a:rPr lang="en-US" sz="2000" u="none" dirty="0">
                <a:solidFill>
                  <a:srgbClr val="FFFF99"/>
                </a:solidFill>
              </a:rPr>
              <a:t>  CHS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2</a:t>
            </a:r>
            <a:r>
              <a:rPr lang="en-US" sz="2000" u="none" dirty="0">
                <a:solidFill>
                  <a:srgbClr val="FFFF99"/>
                </a:solidFill>
              </a:rPr>
              <a:t>. Clear cell CHS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3</a:t>
            </a:r>
            <a:r>
              <a:rPr lang="en-US" sz="2000" u="none" dirty="0">
                <a:solidFill>
                  <a:srgbClr val="FFFF99"/>
                </a:solidFill>
              </a:rPr>
              <a:t>. CHS arising in a patient with </a:t>
            </a:r>
            <a:r>
              <a:rPr lang="en-US" sz="2000" u="none" dirty="0" err="1">
                <a:solidFill>
                  <a:srgbClr val="FFFF99"/>
                </a:solidFill>
              </a:rPr>
              <a:t>Ollier’s</a:t>
            </a:r>
            <a:r>
              <a:rPr lang="en-US" sz="2000" u="none" dirty="0">
                <a:solidFill>
                  <a:srgbClr val="FFFF99"/>
                </a:solidFill>
              </a:rPr>
              <a:t> disease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4</a:t>
            </a:r>
            <a:r>
              <a:rPr lang="en-US" sz="2000" u="none" dirty="0">
                <a:solidFill>
                  <a:srgbClr val="FFFF99"/>
                </a:solidFill>
              </a:rPr>
              <a:t>. CHS arising in a patient with  </a:t>
            </a:r>
            <a:r>
              <a:rPr lang="en-US" sz="2000" u="none" dirty="0" err="1">
                <a:solidFill>
                  <a:srgbClr val="FFFF99"/>
                </a:solidFill>
              </a:rPr>
              <a:t>Mafucci’s</a:t>
            </a:r>
            <a:r>
              <a:rPr lang="en-US" sz="2000" u="none" dirty="0">
                <a:solidFill>
                  <a:srgbClr val="FFFF99"/>
                </a:solidFill>
              </a:rPr>
              <a:t>  </a:t>
            </a:r>
            <a:r>
              <a:rPr lang="hu-HU" sz="2000" u="none" dirty="0" smtClean="0">
                <a:solidFill>
                  <a:srgbClr val="FFFF99"/>
                </a:solidFill>
              </a:rPr>
              <a:t>	</a:t>
            </a:r>
            <a:r>
              <a:rPr lang="en-US" sz="2000" u="none" dirty="0" smtClean="0">
                <a:solidFill>
                  <a:srgbClr val="FFFF99"/>
                </a:solidFill>
              </a:rPr>
              <a:t>syndrome</a:t>
            </a:r>
            <a:r>
              <a:rPr lang="en-US" sz="2000" u="none" dirty="0">
                <a:solidFill>
                  <a:srgbClr val="FFFF99"/>
                </a:solidFill>
              </a:rPr>
              <a:t>	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5</a:t>
            </a:r>
            <a:r>
              <a:rPr lang="en-US" sz="2000" u="none" dirty="0">
                <a:solidFill>
                  <a:srgbClr val="FFFF99"/>
                </a:solidFill>
              </a:rPr>
              <a:t>. Dedifferentiated CHS</a:t>
            </a:r>
          </a:p>
          <a:p>
            <a:pPr>
              <a:spcBef>
                <a:spcPct val="20000"/>
              </a:spcBef>
            </a:pPr>
            <a:r>
              <a:rPr lang="en-US" sz="2000" u="none" dirty="0" smtClean="0">
                <a:solidFill>
                  <a:srgbClr val="FFFF99"/>
                </a:solidFill>
              </a:rPr>
              <a:t>6</a:t>
            </a:r>
            <a:r>
              <a:rPr lang="en-US" sz="2000" u="none" dirty="0">
                <a:solidFill>
                  <a:srgbClr val="FFFF99"/>
                </a:solidFill>
              </a:rPr>
              <a:t>. </a:t>
            </a:r>
            <a:r>
              <a:rPr lang="en-US" sz="2000" u="none" dirty="0" err="1">
                <a:solidFill>
                  <a:srgbClr val="FFFF99"/>
                </a:solidFill>
              </a:rPr>
              <a:t>Mesenchymal</a:t>
            </a:r>
            <a:r>
              <a:rPr lang="en-US" sz="2000" u="none" dirty="0">
                <a:solidFill>
                  <a:srgbClr val="FFFF99"/>
                </a:solidFill>
              </a:rPr>
              <a:t> CHS.		</a:t>
            </a:r>
          </a:p>
        </p:txBody>
      </p:sp>
      <p:pic>
        <p:nvPicPr>
          <p:cNvPr id="37894" name="Picture 9" descr="102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9263" y="1600200"/>
            <a:ext cx="3309937" cy="41148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609600" y="4786313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400" u="none">
                <a:solidFill>
                  <a:srgbClr val="FFFF99"/>
                </a:solidFill>
              </a:rPr>
              <a:t>High-Grade Malignant</a:t>
            </a:r>
            <a:endParaRPr lang="en-US" sz="1800" u="none"/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sp>
        <p:nvSpPr>
          <p:cNvPr id="38916" name="Text Box 5"/>
          <p:cNvSpPr txBox="1">
            <a:spLocks noChangeArrowheads="1"/>
          </p:cNvSpPr>
          <p:nvPr/>
        </p:nvSpPr>
        <p:spPr bwMode="auto">
          <a:xfrm>
            <a:off x="5486400" y="1643063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400" u="none" dirty="0" err="1">
                <a:solidFill>
                  <a:srgbClr val="FFFF99"/>
                </a:solidFill>
              </a:rPr>
              <a:t>Low-Grade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000" u="none" dirty="0" err="1">
                <a:solidFill>
                  <a:srgbClr val="FFFF99"/>
                </a:solidFill>
              </a:rPr>
              <a:t>Malignant</a:t>
            </a:r>
            <a:r>
              <a:rPr lang="hu-HU" sz="2400" u="none" dirty="0">
                <a:solidFill>
                  <a:srgbClr val="FFFF99"/>
                </a:solidFill>
              </a:rPr>
              <a:t>	</a:t>
            </a:r>
            <a:endParaRPr lang="en-US" sz="1800" u="none" dirty="0"/>
          </a:p>
        </p:txBody>
      </p:sp>
      <p:pic>
        <p:nvPicPr>
          <p:cNvPr id="38917" name="Picture 6" descr="1025I_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" y="762000"/>
            <a:ext cx="4562475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7" descr="1025I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8125" y="3468688"/>
            <a:ext cx="4714875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Text Box 8"/>
          <p:cNvSpPr txBox="1">
            <a:spLocks noChangeArrowheads="1"/>
          </p:cNvSpPr>
          <p:nvPr/>
        </p:nvSpPr>
        <p:spPr bwMode="auto">
          <a:xfrm>
            <a:off x="381000" y="762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7C80"/>
                </a:solidFill>
              </a:rPr>
              <a:t>Cartilage Forming Tumors - CHONDROSARCOMA</a:t>
            </a:r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7315200" y="228600"/>
            <a:ext cx="1524000" cy="457200"/>
          </a:xfrm>
          <a:prstGeom prst="rect">
            <a:avLst/>
          </a:prstGeom>
          <a:solidFill>
            <a:srgbClr val="D8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u="none" dirty="0">
                <a:solidFill>
                  <a:srgbClr val="FFFF99"/>
                </a:solidFill>
              </a:rPr>
              <a:t>Malignant</a:t>
            </a:r>
          </a:p>
        </p:txBody>
      </p:sp>
      <p:sp>
        <p:nvSpPr>
          <p:cNvPr id="38921" name="Szövegdoboz 8"/>
          <p:cNvSpPr txBox="1">
            <a:spLocks noChangeArrowheads="1"/>
          </p:cNvSpPr>
          <p:nvPr/>
        </p:nvSpPr>
        <p:spPr bwMode="auto">
          <a:xfrm>
            <a:off x="5500688" y="2357438"/>
            <a:ext cx="3214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800" u="none">
                <a:solidFill>
                  <a:srgbClr val="FFFF00"/>
                </a:solidFill>
              </a:rPr>
              <a:t>Survival rate after surgery – 95%</a:t>
            </a:r>
          </a:p>
        </p:txBody>
      </p:sp>
      <p:sp>
        <p:nvSpPr>
          <p:cNvPr id="38922" name="Szövegdoboz 9"/>
          <p:cNvSpPr txBox="1">
            <a:spLocks noChangeArrowheads="1"/>
          </p:cNvSpPr>
          <p:nvPr/>
        </p:nvSpPr>
        <p:spPr bwMode="auto">
          <a:xfrm>
            <a:off x="642938" y="5507038"/>
            <a:ext cx="3214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800" u="none">
                <a:solidFill>
                  <a:srgbClr val="FFFF00"/>
                </a:solidFill>
              </a:rPr>
              <a:t>Survival rate after surgery – 10%</a:t>
            </a:r>
          </a:p>
        </p:txBody>
      </p:sp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609600" y="60960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none">
                <a:solidFill>
                  <a:srgbClr val="FFFF99"/>
                </a:solidFill>
              </a:rPr>
              <a:t>Limb Saving Surgery:  Resection + Massive Bone-Allograft Impl.</a:t>
            </a:r>
            <a:endParaRPr lang="en-US" sz="2400" u="none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250" y="939800"/>
            <a:ext cx="2382838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733800"/>
            <a:ext cx="2438400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857250"/>
            <a:ext cx="390842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381000" y="762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7C80"/>
                </a:solidFill>
              </a:rPr>
              <a:t>Cartilage Forming Tumors - CHONDROSARCOMA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7315200" y="228600"/>
            <a:ext cx="1524000" cy="457200"/>
          </a:xfrm>
          <a:prstGeom prst="rect">
            <a:avLst/>
          </a:prstGeom>
          <a:solidFill>
            <a:srgbClr val="D8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u="none" dirty="0">
                <a:solidFill>
                  <a:srgbClr val="FFFF99"/>
                </a:solidFill>
              </a:rPr>
              <a:t>Malignant</a:t>
            </a:r>
          </a:p>
        </p:txBody>
      </p:sp>
      <p:sp>
        <p:nvSpPr>
          <p:cNvPr id="8" name="Ellipszis 7"/>
          <p:cNvSpPr/>
          <p:nvPr/>
        </p:nvSpPr>
        <p:spPr bwMode="auto">
          <a:xfrm>
            <a:off x="2500298" y="1500174"/>
            <a:ext cx="928694" cy="1143008"/>
          </a:xfrm>
          <a:prstGeom prst="ellipse">
            <a:avLst/>
          </a:prstGeom>
          <a:noFill/>
          <a:ln w="12700" cap="flat" cmpd="sng" algn="ctr">
            <a:solidFill>
              <a:srgbClr val="FFFF99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857250"/>
            <a:ext cx="2138363" cy="4648200"/>
          </a:xfrm>
          <a:prstGeom prst="rect">
            <a:avLst/>
          </a:prstGeom>
          <a:noFill/>
          <a:ln w="38100">
            <a:solidFill>
              <a:srgbClr val="808080"/>
            </a:solidFill>
            <a:miter lim="800000"/>
            <a:headEnd/>
            <a:tailEnd/>
          </a:ln>
        </p:spPr>
      </p:pic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2100" y="857250"/>
            <a:ext cx="1968500" cy="4648200"/>
          </a:xfrm>
          <a:prstGeom prst="rect">
            <a:avLst/>
          </a:prstGeom>
          <a:noFill/>
          <a:ln w="38100">
            <a:solidFill>
              <a:srgbClr val="808080"/>
            </a:solidFill>
            <a:miter lim="800000"/>
            <a:headEnd/>
            <a:tailEnd/>
          </a:ln>
        </p:spPr>
      </p:pic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5" cstate="print">
            <a:lum bright="6000" contrast="6000"/>
          </a:blip>
          <a:srcRect/>
          <a:stretch>
            <a:fillRect/>
          </a:stretch>
        </p:blipFill>
        <p:spPr bwMode="auto">
          <a:xfrm>
            <a:off x="5181600" y="838200"/>
            <a:ext cx="3425825" cy="53340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40965" name="Text Box 8"/>
          <p:cNvSpPr txBox="1">
            <a:spLocks noChangeArrowheads="1"/>
          </p:cNvSpPr>
          <p:nvPr/>
        </p:nvSpPr>
        <p:spPr bwMode="auto">
          <a:xfrm>
            <a:off x="381000" y="762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7C80"/>
                </a:solidFill>
              </a:rPr>
              <a:t>Cartilage Forming Tumors - CHONDROSARCOMA</a:t>
            </a:r>
          </a:p>
        </p:txBody>
      </p:sp>
      <p:sp>
        <p:nvSpPr>
          <p:cNvPr id="40966" name="Text Box 9"/>
          <p:cNvSpPr txBox="1">
            <a:spLocks noChangeArrowheads="1"/>
          </p:cNvSpPr>
          <p:nvPr/>
        </p:nvSpPr>
        <p:spPr bwMode="auto">
          <a:xfrm>
            <a:off x="7315200" y="228600"/>
            <a:ext cx="1524000" cy="457200"/>
          </a:xfrm>
          <a:prstGeom prst="rect">
            <a:avLst/>
          </a:prstGeom>
          <a:solidFill>
            <a:srgbClr val="D8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u="none" dirty="0">
                <a:solidFill>
                  <a:srgbClr val="FFFF99"/>
                </a:solidFill>
              </a:rPr>
              <a:t>Malignant</a:t>
            </a:r>
          </a:p>
        </p:txBody>
      </p:sp>
      <p:sp>
        <p:nvSpPr>
          <p:cNvPr id="40967" name="Text Box 10"/>
          <p:cNvSpPr txBox="1">
            <a:spLocks noChangeArrowheads="1"/>
          </p:cNvSpPr>
          <p:nvPr/>
        </p:nvSpPr>
        <p:spPr bwMode="auto">
          <a:xfrm>
            <a:off x="609600" y="6186488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none" dirty="0">
                <a:solidFill>
                  <a:srgbClr val="FFFF99"/>
                </a:solidFill>
              </a:rPr>
              <a:t>Limb Saving Surgery:  Resection + Massive Bone-Allograft </a:t>
            </a:r>
            <a:r>
              <a:rPr lang="en-US" sz="2400" u="none" dirty="0" err="1">
                <a:solidFill>
                  <a:srgbClr val="FFFF99"/>
                </a:solidFill>
              </a:rPr>
              <a:t>Impl</a:t>
            </a:r>
            <a:r>
              <a:rPr lang="en-US" sz="2400" u="none" dirty="0">
                <a:solidFill>
                  <a:srgbClr val="FFFF99"/>
                </a:solidFill>
              </a:rPr>
              <a:t>.</a:t>
            </a:r>
            <a:endParaRPr lang="en-US" sz="2400" u="none" dirty="0"/>
          </a:p>
        </p:txBody>
      </p:sp>
      <p:sp>
        <p:nvSpPr>
          <p:cNvPr id="40968" name="Text Box 11"/>
          <p:cNvSpPr txBox="1">
            <a:spLocks noChangeArrowheads="1"/>
          </p:cNvSpPr>
          <p:nvPr/>
        </p:nvSpPr>
        <p:spPr bwMode="auto">
          <a:xfrm>
            <a:off x="7315200" y="5241925"/>
            <a:ext cx="91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>
                <a:solidFill>
                  <a:srgbClr val="FFFF99"/>
                </a:solidFill>
              </a:rPr>
              <a:t>15 </a:t>
            </a:r>
            <a:r>
              <a:rPr lang="en-US" sz="2000" u="none">
                <a:solidFill>
                  <a:srgbClr val="FFFF99"/>
                </a:solidFill>
              </a:rPr>
              <a:t>yrs. postop</a:t>
            </a:r>
          </a:p>
        </p:txBody>
      </p:sp>
      <p:sp>
        <p:nvSpPr>
          <p:cNvPr id="40969" name="Szövegdoboz 8"/>
          <p:cNvSpPr txBox="1">
            <a:spLocks noChangeArrowheads="1"/>
          </p:cNvSpPr>
          <p:nvPr/>
        </p:nvSpPr>
        <p:spPr bwMode="auto">
          <a:xfrm>
            <a:off x="571500" y="5507038"/>
            <a:ext cx="4214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800" u="none">
                <a:solidFill>
                  <a:srgbClr val="FFFF00"/>
                </a:solidFill>
              </a:rPr>
              <a:t>Arthrotic changes in the lateral compartment after 15 years</a:t>
            </a:r>
          </a:p>
        </p:txBody>
      </p: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2209800" y="76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  <a:latin typeface="Arial" pitchFamily="34" charset="0"/>
                <a:cs typeface="Arial" pitchFamily="34" charset="0"/>
              </a:rPr>
              <a:t>GIANT-CELL TUMOR OF BONE</a:t>
            </a:r>
          </a:p>
        </p:txBody>
      </p:sp>
      <p:sp>
        <p:nvSpPr>
          <p:cNvPr id="68611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385936" y="764704"/>
            <a:ext cx="505016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GCT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is benign but locally aggressive bone tumor.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GCT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effects usually the meta-</a:t>
            </a:r>
            <a:r>
              <a:rPr lang="en-US" altLang="hu-HU" sz="20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epiphys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. portions of long bones (about 90% of cases). </a:t>
            </a:r>
            <a:endParaRPr lang="hu-HU" altLang="hu-HU" sz="2000" u="none" dirty="0" smtClean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More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than 50% - knee area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Peak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age incidence :  the third decade of life.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2-4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of CGT can develop “benign” pulmonary metastases.  In </a:t>
            </a:r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2-3%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can occur malignant </a:t>
            </a:r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transformation 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hu-HU" sz="20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osteosarcoma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Clinical</a:t>
            </a:r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symptoms</a:t>
            </a:r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Pain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, swelling, pathologic fracture..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X-ray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: purely </a:t>
            </a:r>
            <a:r>
              <a:rPr lang="en-US" altLang="hu-HU" sz="20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lytic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laesion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, no </a:t>
            </a:r>
            <a:r>
              <a:rPr lang="en-US" altLang="hu-HU" sz="20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periosteal</a:t>
            </a:r>
            <a:r>
              <a:rPr lang="en-US" altLang="hu-HU" sz="20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reaction</a:t>
            </a:r>
            <a:endParaRPr lang="hu-HU" altLang="hu-HU" sz="2000" u="none" dirty="0" smtClean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altLang="hu-HU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MRI </a:t>
            </a:r>
            <a:r>
              <a:rPr lang="en-US" sz="20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shows clear demarcation on T1 image between fatty marrow and tumor</a:t>
            </a:r>
            <a:endParaRPr lang="en-US" altLang="hu-HU" sz="2000" u="none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3" name="Picture 6" descr="1067A2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131" b="5385"/>
          <a:stretch>
            <a:fillRect/>
          </a:stretch>
        </p:blipFill>
        <p:spPr bwMode="auto">
          <a:xfrm>
            <a:off x="5872360" y="620688"/>
            <a:ext cx="2732088" cy="3240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58" name="Picture 2" descr="Képtalálatok a következőre: tibial gct m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12160" y="4005064"/>
            <a:ext cx="2519615" cy="2448273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4098925" y="2536825"/>
          <a:ext cx="5080000" cy="335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107113" y="5791200"/>
            <a:ext cx="1817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chemeClr val="bg1"/>
                </a:solidFill>
              </a:rPr>
              <a:t>Age in decades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4592638" y="2346325"/>
            <a:ext cx="352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000" u="none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329733" name="Text Box 5"/>
          <p:cNvSpPr txBox="1">
            <a:spLocks noChangeArrowheads="1"/>
          </p:cNvSpPr>
          <p:nvPr/>
        </p:nvSpPr>
        <p:spPr bwMode="auto">
          <a:xfrm>
            <a:off x="2318470" y="260648"/>
            <a:ext cx="4629794" cy="584775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hu-HU" sz="3200" u="none" dirty="0">
                <a:solidFill>
                  <a:srgbClr val="FF9966"/>
                </a:solidFill>
                <a:latin typeface="Times New Roman" pitchFamily="18" charset="-18"/>
              </a:rPr>
              <a:t>  </a:t>
            </a:r>
            <a:r>
              <a:rPr lang="hu-HU" sz="3200" u="none" dirty="0" err="1">
                <a:solidFill>
                  <a:srgbClr val="FF9966"/>
                </a:solidFill>
                <a:latin typeface="Times New Roman" pitchFamily="18" charset="-18"/>
              </a:rPr>
              <a:t>Giant</a:t>
            </a:r>
            <a:r>
              <a:rPr lang="hu-HU" sz="3200" u="none" dirty="0">
                <a:solidFill>
                  <a:srgbClr val="FF9966"/>
                </a:solidFill>
                <a:latin typeface="Times New Roman" pitchFamily="18" charset="-18"/>
              </a:rPr>
              <a:t> </a:t>
            </a:r>
            <a:r>
              <a:rPr lang="hu-HU" sz="3200" u="none" dirty="0" err="1">
                <a:solidFill>
                  <a:srgbClr val="FF9966"/>
                </a:solidFill>
                <a:latin typeface="Times New Roman" pitchFamily="18" charset="-18"/>
              </a:rPr>
              <a:t>cell</a:t>
            </a:r>
            <a:r>
              <a:rPr lang="hu-HU" sz="3200" u="none" dirty="0">
                <a:solidFill>
                  <a:srgbClr val="FF9966"/>
                </a:solidFill>
                <a:latin typeface="Times New Roman" pitchFamily="18" charset="-18"/>
              </a:rPr>
              <a:t> </a:t>
            </a:r>
            <a:r>
              <a:rPr lang="hu-HU" sz="3200" u="none" dirty="0" smtClean="0">
                <a:solidFill>
                  <a:srgbClr val="FF9966"/>
                </a:solidFill>
                <a:latin typeface="Times New Roman" pitchFamily="18" charset="-18"/>
              </a:rPr>
              <a:t>tumor of </a:t>
            </a:r>
            <a:r>
              <a:rPr lang="hu-HU" sz="3200" u="none" dirty="0" err="1" smtClean="0">
                <a:solidFill>
                  <a:srgbClr val="FF9966"/>
                </a:solidFill>
                <a:latin typeface="Times New Roman" pitchFamily="18" charset="-18"/>
              </a:rPr>
              <a:t>bone</a:t>
            </a:r>
            <a:r>
              <a:rPr lang="hu-HU" sz="3200" u="none" dirty="0" smtClean="0">
                <a:solidFill>
                  <a:srgbClr val="FF9966"/>
                </a:solidFill>
                <a:latin typeface="Times New Roman" pitchFamily="18" charset="-18"/>
              </a:rPr>
              <a:t>  </a:t>
            </a:r>
            <a:endParaRPr lang="hu-HU" sz="3200" u="none" dirty="0">
              <a:solidFill>
                <a:srgbClr val="FF9966"/>
              </a:solidFill>
              <a:latin typeface="Times New Roman" pitchFamily="18" charset="-18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7326313" y="3260725"/>
            <a:ext cx="10048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000" u="none">
                <a:solidFill>
                  <a:schemeClr val="bg1"/>
                </a:solidFill>
              </a:rPr>
              <a:t>( n=137 )</a:t>
            </a:r>
          </a:p>
        </p:txBody>
      </p:sp>
      <p:graphicFrame>
        <p:nvGraphicFramePr>
          <p:cNvPr id="69639" name="Object 7"/>
          <p:cNvGraphicFramePr>
            <a:graphicFrameLocks noChangeAspect="1"/>
          </p:cNvGraphicFramePr>
          <p:nvPr/>
        </p:nvGraphicFramePr>
        <p:xfrm>
          <a:off x="377825" y="1143000"/>
          <a:ext cx="3657600" cy="5486400"/>
        </p:xfrm>
        <a:graphic>
          <a:graphicData uri="http://schemas.openxmlformats.org/presentationml/2006/ole">
            <p:oleObj spid="_x0000_s69645" name="Dia" r:id="rId5" imgW="3429000" imgH="5143500" progId="PowerPoint.Slide.8">
              <p:embed/>
            </p:oleObj>
          </a:graphicData>
        </a:graphic>
      </p:graphicFrame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6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hu-HU" sz="4800" dirty="0" err="1" smtClean="0">
                <a:solidFill>
                  <a:srgbClr val="FF9966"/>
                </a:solidFill>
              </a:rPr>
              <a:t>Chondroblastoma</a:t>
            </a:r>
            <a:endParaRPr lang="hu-HU" dirty="0" smtClean="0">
              <a:solidFill>
                <a:srgbClr val="FF9966"/>
              </a:solidFill>
            </a:endParaRP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538" y="1360512"/>
            <a:ext cx="7772400" cy="4876800"/>
          </a:xfrm>
        </p:spPr>
        <p:txBody>
          <a:bodyPr/>
          <a:lstStyle/>
          <a:p>
            <a:pPr>
              <a:defRPr/>
            </a:pPr>
            <a:r>
              <a:rPr lang="hu-HU" sz="2800" u="sng" dirty="0" err="1" smtClean="0">
                <a:solidFill>
                  <a:srgbClr val="FFFF00"/>
                </a:solidFill>
              </a:rPr>
              <a:t>Incidence</a:t>
            </a:r>
            <a:r>
              <a:rPr lang="hu-HU" sz="2800" u="sng" dirty="0" smtClean="0">
                <a:solidFill>
                  <a:srgbClr val="FFFF00"/>
                </a:solidFill>
              </a:rPr>
              <a:t>: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rare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less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1% of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benign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bone</a:t>
            </a:r>
            <a:endParaRPr lang="hu-HU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tumors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(700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cases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published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until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eighties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>
              <a:defRPr/>
            </a:pPr>
            <a:r>
              <a:rPr lang="hu-HU" sz="2800" u="sng" dirty="0" err="1" smtClean="0">
                <a:solidFill>
                  <a:srgbClr val="FFFF00"/>
                </a:solidFill>
              </a:rPr>
              <a:t>Characteristics</a:t>
            </a:r>
            <a:r>
              <a:rPr lang="hu-HU" sz="2800" u="sng" dirty="0" smtClean="0">
                <a:solidFill>
                  <a:srgbClr val="FFFF00"/>
                </a:solidFill>
              </a:rPr>
              <a:t>:</a:t>
            </a:r>
          </a:p>
          <a:p>
            <a:pPr>
              <a:buFontTx/>
              <a:buNone/>
              <a:defRPr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en-US" sz="2800" dirty="0" smtClean="0">
                <a:solidFill>
                  <a:srgbClr val="FFFF00"/>
                </a:solidFill>
              </a:rPr>
              <a:t>M:F = 2:1</a:t>
            </a:r>
            <a:r>
              <a:rPr lang="hu-HU" sz="2800" dirty="0" smtClean="0">
                <a:solidFill>
                  <a:srgbClr val="FFFF00"/>
                </a:solidFill>
              </a:rPr>
              <a:t> 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male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predominance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n-US" sz="28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hu-HU" sz="2800" dirty="0" smtClean="0">
                <a:solidFill>
                  <a:srgbClr val="FFFF00"/>
                </a:solidFill>
              </a:rPr>
              <a:t>		</a:t>
            </a:r>
            <a:r>
              <a:rPr lang="en-US" sz="2800" dirty="0" smtClean="0">
                <a:solidFill>
                  <a:srgbClr val="FFFF00"/>
                </a:solidFill>
              </a:rPr>
              <a:t>80% of patients under 25 years of age</a:t>
            </a:r>
          </a:p>
          <a:p>
            <a:pPr>
              <a:defRPr/>
            </a:pPr>
            <a:r>
              <a:rPr lang="hu-HU" sz="2800" u="sng" dirty="0" err="1" smtClean="0">
                <a:solidFill>
                  <a:srgbClr val="FFFF00"/>
                </a:solidFill>
              </a:rPr>
              <a:t>Sites</a:t>
            </a:r>
            <a:r>
              <a:rPr lang="hu-HU" sz="2800" u="sng" dirty="0" smtClean="0">
                <a:solidFill>
                  <a:srgbClr val="FFFF00"/>
                </a:solidFill>
              </a:rPr>
              <a:t> of </a:t>
            </a:r>
            <a:r>
              <a:rPr lang="hu-HU" sz="2800" u="sng" dirty="0" err="1" smtClean="0">
                <a:solidFill>
                  <a:srgbClr val="FFFF00"/>
                </a:solidFill>
              </a:rPr>
              <a:t>involvement</a:t>
            </a:r>
            <a:r>
              <a:rPr lang="hu-HU" sz="2800" u="sng" dirty="0" smtClean="0">
                <a:solidFill>
                  <a:srgbClr val="FFFF00"/>
                </a:solidFill>
              </a:rPr>
              <a:t>: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femur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&gt;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prox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tibia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&gt;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prox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>
              <a:buFontTx/>
              <a:buNone/>
              <a:defRPr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humerus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FontTx/>
              <a:buNone/>
              <a:defRPr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45%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epiphyseal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apophyseal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</a:p>
          <a:p>
            <a:pPr>
              <a:buFontTx/>
              <a:buNone/>
              <a:defRPr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50% </a:t>
            </a:r>
            <a:r>
              <a:rPr lang="hu-H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epimetaphyseal</a:t>
            </a: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FontTx/>
              <a:buNone/>
              <a:defRPr/>
            </a:pPr>
            <a:endParaRPr lang="hu-HU" sz="2800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467600" y="3810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50003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2209800" y="76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GIANT-CELL TUMOR OF BONE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609600" y="4653136"/>
            <a:ext cx="8001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hu-HU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Staging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latent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, active, aggressive.</a:t>
            </a:r>
          </a:p>
          <a:p>
            <a:pPr>
              <a:lnSpc>
                <a:spcPct val="150000"/>
              </a:lnSpc>
            </a:pPr>
            <a:r>
              <a:rPr lang="hu-HU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Histology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spindle 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cells (parenchyma), </a:t>
            </a:r>
            <a:r>
              <a:rPr lang="en-US" altLang="hu-HU" sz="1600" u="none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osteoclast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-like giant cells - are reactive</a:t>
            </a:r>
          </a:p>
          <a:p>
            <a:pPr>
              <a:lnSpc>
                <a:spcPct val="150000"/>
              </a:lnSpc>
            </a:pPr>
            <a:r>
              <a:rPr lang="hu-HU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b="1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Treatment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usually curettage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local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adjuvant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therapy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rinsing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cavity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phenol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alcohol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filling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cavity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bone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cement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cancellous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bone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graft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but  </a:t>
            </a:r>
            <a:r>
              <a:rPr lang="en-US" altLang="hu-HU" sz="1600" u="none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in aggressive GCTs: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resection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structural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altLang="hu-HU" sz="1600" u="none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massive</a:t>
            </a:r>
            <a:r>
              <a:rPr lang="hu-HU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hu-HU" sz="1600" u="none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bone-grafting</a:t>
            </a:r>
            <a:endParaRPr lang="en-US" altLang="hu-HU" sz="1600" u="none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61" name="Picture 5" descr="1067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4744"/>
            <a:ext cx="5105400" cy="337185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2" name="Picture 6" descr="1067I2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48680"/>
            <a:ext cx="2878138" cy="4495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3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2209800" y="76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GIANT-CELL TUMOR OF BONE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609600" y="548640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hu-HU" sz="2000" u="none" dirty="0">
                <a:solidFill>
                  <a:srgbClr val="FFFF99"/>
                </a:solidFill>
                <a:latin typeface="Century Schoolbook" panose="02040604050505020304" pitchFamily="18" charset="0"/>
              </a:rPr>
              <a:t>Treatment: </a:t>
            </a:r>
            <a:r>
              <a:rPr lang="en-US" altLang="hu-HU" sz="2000" u="none" dirty="0" smtClean="0">
                <a:solidFill>
                  <a:srgbClr val="FFFF99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hu-HU" sz="2000" u="none" dirty="0">
                <a:solidFill>
                  <a:srgbClr val="FFFF99"/>
                </a:solidFill>
                <a:latin typeface="Century Schoolbook" panose="02040604050505020304" pitchFamily="18" charset="0"/>
              </a:rPr>
              <a:t>curettage, </a:t>
            </a:r>
            <a:r>
              <a:rPr lang="en-US" altLang="hu-HU" sz="2000" u="none" dirty="0" smtClean="0">
                <a:solidFill>
                  <a:srgbClr val="FFFF99"/>
                </a:solidFill>
                <a:latin typeface="Century Schoolbook" panose="02040604050505020304" pitchFamily="18" charset="0"/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  <a:latin typeface="Century Schoolbook" panose="02040604050505020304" pitchFamily="18" charset="0"/>
              </a:rPr>
              <a:t>cancellous</a:t>
            </a:r>
            <a:r>
              <a:rPr lang="hu-HU" altLang="hu-HU" sz="2000" u="none" dirty="0" smtClean="0">
                <a:solidFill>
                  <a:srgbClr val="FFFF99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  <a:latin typeface="Century Schoolbook" panose="02040604050505020304" pitchFamily="18" charset="0"/>
              </a:rPr>
              <a:t>bone-grafting </a:t>
            </a:r>
            <a:r>
              <a:rPr lang="en-US" altLang="hu-HU" sz="2000" u="none" dirty="0">
                <a:solidFill>
                  <a:srgbClr val="FFFF99"/>
                </a:solidFill>
                <a:latin typeface="Century Schoolbook" panose="02040604050505020304" pitchFamily="18" charset="0"/>
              </a:rPr>
              <a:t>(completed with local adjuvant therapy: rinsing the cavity with 75% phenol </a:t>
            </a:r>
            <a:r>
              <a:rPr lang="en-US" altLang="hu-HU" sz="2000" u="none" dirty="0" err="1">
                <a:solidFill>
                  <a:srgbClr val="FFFF99"/>
                </a:solidFill>
                <a:latin typeface="Century Schoolbook" panose="02040604050505020304" pitchFamily="18" charset="0"/>
              </a:rPr>
              <a:t>ang</a:t>
            </a:r>
            <a:r>
              <a:rPr lang="en-US" altLang="hu-HU" sz="2000" u="none" dirty="0">
                <a:solidFill>
                  <a:srgbClr val="FFFF99"/>
                </a:solidFill>
                <a:latin typeface="Century Schoolbook" panose="02040604050505020304" pitchFamily="18" charset="0"/>
              </a:rPr>
              <a:t> 96% alcohol)</a:t>
            </a:r>
          </a:p>
        </p:txBody>
      </p:sp>
      <p:pic>
        <p:nvPicPr>
          <p:cNvPr id="71685" name="Picture 7"/>
          <p:cNvPicPr>
            <a:picLocks noChangeAspect="1" noChangeArrowheads="1"/>
          </p:cNvPicPr>
          <p:nvPr/>
        </p:nvPicPr>
        <p:blipFill>
          <a:blip r:embed="rId3" cstate="print">
            <a:lum bright="6000" contras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914400"/>
            <a:ext cx="30019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14400"/>
            <a:ext cx="302101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2051720" y="472514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 err="1" smtClean="0"/>
              <a:t>Preop</a:t>
            </a:r>
            <a:r>
              <a:rPr lang="hu-HU" sz="1800" dirty="0" smtClean="0"/>
              <a:t>. </a:t>
            </a:r>
            <a:r>
              <a:rPr lang="hu-HU" sz="1800" dirty="0" err="1" smtClean="0"/>
              <a:t>X-ray</a:t>
            </a:r>
            <a:endParaRPr lang="hu-HU" sz="18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5364088" y="436510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u="none" dirty="0" smtClean="0"/>
              <a:t>10 </a:t>
            </a:r>
            <a:r>
              <a:rPr lang="hu-HU" sz="1600" u="none" dirty="0" err="1" smtClean="0"/>
              <a:t>years</a:t>
            </a:r>
            <a:r>
              <a:rPr lang="hu-HU" sz="1600" u="none" dirty="0" smtClean="0"/>
              <a:t> </a:t>
            </a:r>
            <a:r>
              <a:rPr lang="hu-HU" sz="1600" u="none" dirty="0" err="1" smtClean="0"/>
              <a:t>postop</a:t>
            </a:r>
            <a:r>
              <a:rPr lang="hu-HU" sz="1600" u="none" dirty="0" smtClean="0"/>
              <a:t>.: </a:t>
            </a:r>
            <a:r>
              <a:rPr lang="hu-HU" sz="1600" u="none" dirty="0" err="1" smtClean="0"/>
              <a:t>excellent</a:t>
            </a:r>
            <a:r>
              <a:rPr lang="hu-HU" sz="1600" u="none" dirty="0" smtClean="0"/>
              <a:t> </a:t>
            </a:r>
            <a:r>
              <a:rPr lang="hu-HU" sz="1600" u="none" dirty="0" err="1" smtClean="0"/>
              <a:t>bone</a:t>
            </a:r>
            <a:r>
              <a:rPr lang="hu-HU" sz="1600" u="none" dirty="0" smtClean="0"/>
              <a:t> </a:t>
            </a:r>
            <a:r>
              <a:rPr lang="hu-HU" sz="1600" u="none" dirty="0" err="1" smtClean="0"/>
              <a:t>allograft</a:t>
            </a:r>
            <a:r>
              <a:rPr lang="hu-HU" sz="1600" u="none" dirty="0" smtClean="0"/>
              <a:t> </a:t>
            </a:r>
            <a:r>
              <a:rPr lang="hu-HU" sz="1600" u="none" dirty="0" err="1" smtClean="0"/>
              <a:t>incorporation</a:t>
            </a:r>
            <a:endParaRPr lang="hu-HU" sz="1600" u="none" dirty="0"/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2707" name="Text Box 5"/>
          <p:cNvSpPr txBox="1">
            <a:spLocks noChangeArrowheads="1"/>
          </p:cNvSpPr>
          <p:nvPr/>
        </p:nvSpPr>
        <p:spPr bwMode="auto">
          <a:xfrm>
            <a:off x="2209800" y="76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EWING’S SARCOMA OF BONE</a:t>
            </a:r>
          </a:p>
        </p:txBody>
      </p:sp>
      <p:sp>
        <p:nvSpPr>
          <p:cNvPr id="72708" name="Rectangle 6"/>
          <p:cNvSpPr>
            <a:spLocks noChangeArrowheads="1"/>
          </p:cNvSpPr>
          <p:nvPr/>
        </p:nvSpPr>
        <p:spPr bwMode="auto">
          <a:xfrm>
            <a:off x="304800" y="762000"/>
            <a:ext cx="63246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E’S </a:t>
            </a:r>
            <a:r>
              <a:rPr lang="en-US" altLang="hu-HU" sz="2000" u="none" dirty="0">
                <a:solidFill>
                  <a:srgbClr val="FFFF99"/>
                </a:solidFill>
              </a:rPr>
              <a:t>is the 2nd most common malignant bone tumor  of children and young adults (the annual incidence is ~3 per million. It occurs mainly  between 5 and 30 years and has a light preponderance in males.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No </a:t>
            </a:r>
            <a:r>
              <a:rPr lang="en-US" altLang="hu-HU" sz="2000" u="none" dirty="0">
                <a:solidFill>
                  <a:srgbClr val="FFFF99"/>
                </a:solidFill>
              </a:rPr>
              <a:t>known hereditable transmission but a chromosomal translocation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t(11;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2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2</a:t>
            </a:r>
            <a:r>
              <a:rPr lang="en-US" altLang="hu-HU" sz="2000" u="none" dirty="0">
                <a:solidFill>
                  <a:srgbClr val="FFFF99"/>
                </a:solidFill>
              </a:rPr>
              <a:t>) (q14;q22). E’S has a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neuroectodermal</a:t>
            </a:r>
            <a:r>
              <a:rPr lang="en-US" altLang="hu-HU" sz="2000" u="none" dirty="0">
                <a:solidFill>
                  <a:srgbClr val="FFFF99"/>
                </a:solidFill>
              </a:rPr>
              <a:t> origin.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E’S </a:t>
            </a:r>
            <a:r>
              <a:rPr lang="en-US" altLang="hu-HU" sz="2000" u="none" dirty="0">
                <a:solidFill>
                  <a:srgbClr val="FFFF99"/>
                </a:solidFill>
              </a:rPr>
              <a:t>can occur in any bone and soft tissues but the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diaphises</a:t>
            </a:r>
            <a:r>
              <a:rPr lang="en-US" altLang="hu-HU" sz="2000" u="none" dirty="0">
                <a:solidFill>
                  <a:srgbClr val="FFFF99"/>
                </a:solidFill>
              </a:rPr>
              <a:t> of the long bones and the pelvis are the most common sites.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High-grade </a:t>
            </a:r>
            <a:r>
              <a:rPr lang="en-US" altLang="hu-HU" sz="2000" u="none" dirty="0">
                <a:solidFill>
                  <a:srgbClr val="FFFF99"/>
                </a:solidFill>
              </a:rPr>
              <a:t>malignant tumor.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Symptoms</a:t>
            </a:r>
            <a:r>
              <a:rPr lang="en-US" altLang="hu-HU" sz="2000" u="none" dirty="0">
                <a:solidFill>
                  <a:srgbClr val="FFFF99"/>
                </a:solidFill>
              </a:rPr>
              <a:t>: fever, fatigue, anorexia. The affected site is painful.</a:t>
            </a: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X-ray </a:t>
            </a:r>
            <a:r>
              <a:rPr lang="en-US" altLang="hu-HU" sz="2000" u="none" dirty="0">
                <a:solidFill>
                  <a:srgbClr val="FFFF99"/>
                </a:solidFill>
              </a:rPr>
              <a:t>: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Permeative</a:t>
            </a:r>
            <a:r>
              <a:rPr lang="en-US" altLang="hu-HU" sz="2000" u="none" dirty="0">
                <a:solidFill>
                  <a:srgbClr val="FFFF99"/>
                </a:solidFill>
              </a:rPr>
              <a:t> destruction, “onion skin”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periosteal</a:t>
            </a:r>
            <a:r>
              <a:rPr lang="en-US" altLang="hu-HU" sz="2000" u="none" dirty="0">
                <a:solidFill>
                  <a:srgbClr val="FFFF99"/>
                </a:solidFill>
              </a:rPr>
              <a:t> reaction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,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the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real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extension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can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be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seen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only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on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the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MRI!</a:t>
            </a:r>
            <a:endParaRPr lang="en-US" altLang="hu-HU" sz="2000" u="none" dirty="0">
              <a:solidFill>
                <a:srgbClr val="FFFF99"/>
              </a:solidFill>
            </a:endParaRPr>
          </a:p>
          <a:p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Pathology </a:t>
            </a:r>
            <a:r>
              <a:rPr lang="en-US" altLang="hu-HU" sz="2000" u="none" dirty="0">
                <a:solidFill>
                  <a:srgbClr val="FFFF99"/>
                </a:solidFill>
              </a:rPr>
              <a:t>: primitive round cells overrun the medullar cavity </a:t>
            </a:r>
          </a:p>
        </p:txBody>
      </p:sp>
      <p:pic>
        <p:nvPicPr>
          <p:cNvPr id="72709" name="Picture 8" descr="1070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3429000"/>
            <a:ext cx="18351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9" descr="1070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228600"/>
            <a:ext cx="183356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10"/>
          <p:cNvSpPr txBox="1">
            <a:spLocks noChangeArrowheads="1"/>
          </p:cNvSpPr>
          <p:nvPr/>
        </p:nvSpPr>
        <p:spPr bwMode="auto">
          <a:xfrm>
            <a:off x="533400" y="228600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Malignant</a:t>
            </a:r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209800" y="76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EWING’S SARCOMA OF BONE</a:t>
            </a:r>
          </a:p>
        </p:txBody>
      </p:sp>
      <p:sp>
        <p:nvSpPr>
          <p:cNvPr id="73732" name="Text Box 7"/>
          <p:cNvSpPr txBox="1">
            <a:spLocks noChangeArrowheads="1"/>
          </p:cNvSpPr>
          <p:nvPr/>
        </p:nvSpPr>
        <p:spPr bwMode="auto">
          <a:xfrm>
            <a:off x="533400" y="228600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Malignant</a:t>
            </a:r>
          </a:p>
        </p:txBody>
      </p:sp>
      <p:sp>
        <p:nvSpPr>
          <p:cNvPr id="73733" name="Rectangle 8"/>
          <p:cNvSpPr>
            <a:spLocks noChangeArrowheads="1"/>
          </p:cNvSpPr>
          <p:nvPr/>
        </p:nvSpPr>
        <p:spPr bwMode="auto">
          <a:xfrm>
            <a:off x="179512" y="1206500"/>
            <a:ext cx="5927576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hu-HU" altLang="hu-HU" sz="2000" b="1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b="1" u="none" dirty="0" smtClean="0">
                <a:solidFill>
                  <a:srgbClr val="FFFF99"/>
                </a:solidFill>
              </a:rPr>
              <a:t>Pathology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u="none" dirty="0">
                <a:solidFill>
                  <a:srgbClr val="FFFF99"/>
                </a:solidFill>
              </a:rPr>
              <a:t>: 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pseudo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-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rosette </a:t>
            </a:r>
            <a:r>
              <a:rPr lang="en-US" altLang="hu-HU" sz="2000" u="none" dirty="0">
                <a:solidFill>
                  <a:srgbClr val="FFFF99"/>
                </a:solidFill>
              </a:rPr>
              <a:t>pattern on light microscopy. E’S shows glycogen granules by PAS staining.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Karyotype</a:t>
            </a:r>
            <a:r>
              <a:rPr lang="en-US" altLang="hu-HU" sz="2000" u="none" dirty="0">
                <a:solidFill>
                  <a:srgbClr val="FFFF99"/>
                </a:solidFill>
              </a:rPr>
              <a:t> analysis for the 11;12 translocation is helpful at the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diagn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.</a:t>
            </a:r>
            <a:endParaRPr lang="hu-HU" altLang="hu-HU" sz="2000" u="none" dirty="0" smtClean="0">
              <a:solidFill>
                <a:srgbClr val="FFFF99"/>
              </a:solidFill>
            </a:endParaRPr>
          </a:p>
          <a:p>
            <a:pPr>
              <a:buNone/>
            </a:pPr>
            <a:endParaRPr lang="en-US" altLang="hu-HU" sz="1050" u="none" dirty="0">
              <a:solidFill>
                <a:srgbClr val="FFFF99"/>
              </a:solidFill>
            </a:endParaRPr>
          </a:p>
          <a:p>
            <a:r>
              <a:rPr lang="hu-HU" altLang="hu-HU" sz="2000" b="1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b="1" u="none" dirty="0" smtClean="0">
                <a:solidFill>
                  <a:srgbClr val="FFFF99"/>
                </a:solidFill>
              </a:rPr>
              <a:t>Treatment</a:t>
            </a:r>
            <a:r>
              <a:rPr lang="hu-HU" altLang="hu-HU" sz="2000" b="1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b="1" u="none" dirty="0" err="1" smtClean="0">
                <a:solidFill>
                  <a:srgbClr val="FFFF99"/>
                </a:solidFill>
              </a:rPr>
              <a:t>protocoll</a:t>
            </a:r>
            <a:r>
              <a:rPr lang="en-US" altLang="hu-HU" sz="2000" u="none" dirty="0" smtClean="0">
                <a:solidFill>
                  <a:srgbClr val="FFFF99"/>
                </a:solidFill>
              </a:rPr>
              <a:t>:</a:t>
            </a:r>
            <a:r>
              <a:rPr lang="en-US" altLang="hu-HU" sz="2000" u="none" dirty="0">
                <a:solidFill>
                  <a:srgbClr val="FFFF99"/>
                </a:solidFill>
              </a:rPr>
              <a:t>	</a:t>
            </a:r>
            <a:endParaRPr lang="hu-HU" altLang="hu-HU" sz="2000" u="none" dirty="0" smtClean="0">
              <a:solidFill>
                <a:srgbClr val="FFFF99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hu-HU" sz="2000" u="none" dirty="0" smtClean="0">
                <a:solidFill>
                  <a:srgbClr val="FFFF99"/>
                </a:solidFill>
              </a:rPr>
              <a:t>BIOPSY </a:t>
            </a:r>
            <a:endParaRPr lang="hu-HU" altLang="hu-HU" sz="2000" u="none" dirty="0" smtClean="0">
              <a:solidFill>
                <a:srgbClr val="FFFF99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hu-HU" sz="2000" u="none" dirty="0" smtClean="0">
                <a:solidFill>
                  <a:srgbClr val="FFFF99"/>
                </a:solidFill>
              </a:rPr>
              <a:t>PREOP.CHEMOTHERAPY </a:t>
            </a:r>
            <a:r>
              <a:rPr lang="en-US" altLang="hu-HU" sz="2000" u="none" dirty="0">
                <a:solidFill>
                  <a:srgbClr val="FFFF99"/>
                </a:solidFill>
              </a:rPr>
              <a:t>(</a:t>
            </a:r>
            <a:r>
              <a:rPr lang="en-US" altLang="hu-HU" sz="2000" u="none" dirty="0" err="1">
                <a:solidFill>
                  <a:srgbClr val="FFFF99"/>
                </a:solidFill>
              </a:rPr>
              <a:t>Vincristine</a:t>
            </a:r>
            <a:r>
              <a:rPr lang="en-US" altLang="hu-HU" sz="2000" u="none" dirty="0">
                <a:solidFill>
                  <a:srgbClr val="FFFF99"/>
                </a:solidFill>
              </a:rPr>
              <a:t>, </a:t>
            </a:r>
            <a:r>
              <a:rPr lang="en-US" altLang="hu-HU" sz="2000" u="none" dirty="0" err="1" smtClean="0">
                <a:solidFill>
                  <a:srgbClr val="FFFF99"/>
                </a:solidFill>
              </a:rPr>
              <a:t>Adriamycin</a:t>
            </a:r>
            <a:r>
              <a:rPr lang="en-US" altLang="hu-HU" sz="2000" u="none" dirty="0">
                <a:solidFill>
                  <a:srgbClr val="FFFF99"/>
                </a:solidFill>
              </a:rPr>
              <a:t>,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Cytoxan</a:t>
            </a:r>
            <a:r>
              <a:rPr lang="en-US" altLang="hu-HU" sz="2000" u="none" dirty="0">
                <a:solidFill>
                  <a:srgbClr val="FFFF99"/>
                </a:solidFill>
              </a:rPr>
              <a:t>,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Ifosfamide</a:t>
            </a:r>
            <a:r>
              <a:rPr lang="en-US" altLang="hu-HU" sz="2000" u="none" dirty="0">
                <a:solidFill>
                  <a:srgbClr val="FFFF99"/>
                </a:solidFill>
              </a:rPr>
              <a:t>,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Etoposide</a:t>
            </a:r>
            <a:r>
              <a:rPr lang="en-US" altLang="hu-HU" sz="2000" u="none" dirty="0">
                <a:solidFill>
                  <a:srgbClr val="FFFF99"/>
                </a:solidFill>
              </a:rPr>
              <a:t> 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hu-HU" sz="2000" u="none" dirty="0" smtClean="0">
                <a:solidFill>
                  <a:srgbClr val="FFFF99"/>
                </a:solidFill>
              </a:rPr>
              <a:t>SURGICAL </a:t>
            </a:r>
            <a:r>
              <a:rPr lang="en-US" altLang="hu-HU" sz="2000" u="none" dirty="0">
                <a:solidFill>
                  <a:srgbClr val="FFFF99"/>
                </a:solidFill>
              </a:rPr>
              <a:t>INTERVENTION (limb-sparing  op.  or amputation)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hu-HU" sz="2000" u="none" dirty="0" smtClean="0">
                <a:solidFill>
                  <a:srgbClr val="FFFF99"/>
                </a:solidFill>
              </a:rPr>
              <a:t>POSTOP </a:t>
            </a:r>
            <a:r>
              <a:rPr lang="en-US" altLang="hu-HU" sz="2000" u="none" dirty="0">
                <a:solidFill>
                  <a:srgbClr val="FFFF99"/>
                </a:solidFill>
              </a:rPr>
              <a:t>CHEMOTHERAPY completed with  RADIATION THERAPY.</a:t>
            </a:r>
          </a:p>
          <a:p>
            <a:r>
              <a:rPr lang="hu-HU" altLang="hu-HU" sz="2000" b="1" u="none" dirty="0" smtClean="0">
                <a:solidFill>
                  <a:srgbClr val="FFFF99"/>
                </a:solidFill>
              </a:rPr>
              <a:t> </a:t>
            </a:r>
            <a:r>
              <a:rPr lang="en-US" altLang="hu-HU" sz="2000" b="1" u="none" dirty="0" smtClean="0">
                <a:solidFill>
                  <a:srgbClr val="FFFF99"/>
                </a:solidFill>
              </a:rPr>
              <a:t>Outcome</a:t>
            </a:r>
            <a:r>
              <a:rPr lang="en-US" altLang="hu-HU" sz="2000" u="none" dirty="0">
                <a:solidFill>
                  <a:srgbClr val="FFFF99"/>
                </a:solidFill>
              </a:rPr>
              <a:t>: The 5 year disease-free survival is between 10-50%.</a:t>
            </a:r>
          </a:p>
        </p:txBody>
      </p:sp>
      <p:pic>
        <p:nvPicPr>
          <p:cNvPr id="73734" name="Picture 9" descr="ewhist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983" y="1295400"/>
            <a:ext cx="295751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026" descr="DSCN83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24" r="11765" b="14510"/>
          <a:stretch>
            <a:fillRect/>
          </a:stretch>
        </p:blipFill>
        <p:spPr bwMode="auto">
          <a:xfrm>
            <a:off x="395536" y="404664"/>
            <a:ext cx="2314575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ctangle 1027"/>
          <p:cNvSpPr>
            <a:spLocks noChangeArrowheads="1"/>
          </p:cNvSpPr>
          <p:nvPr/>
        </p:nvSpPr>
        <p:spPr bwMode="auto">
          <a:xfrm>
            <a:off x="2906266" y="260648"/>
            <a:ext cx="61302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800" u="none" dirty="0" err="1">
                <a:solidFill>
                  <a:srgbClr val="FF9966"/>
                </a:solidFill>
              </a:rPr>
              <a:t>Ewing</a:t>
            </a:r>
            <a:r>
              <a:rPr lang="hu-HU" altLang="hu-HU" sz="2800" u="none" dirty="0">
                <a:solidFill>
                  <a:srgbClr val="FF9966"/>
                </a:solidFill>
                <a:sym typeface="Symbol" panose="05050102010706020507" pitchFamily="18" charset="2"/>
              </a:rPr>
              <a:t>s</a:t>
            </a:r>
            <a:r>
              <a:rPr lang="hu-HU" altLang="hu-HU" sz="2800" u="none" dirty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sarcoma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of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the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proximal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humerus</a:t>
            </a:r>
            <a:endParaRPr lang="hu-HU" altLang="hu-HU" sz="2800" u="none" dirty="0">
              <a:solidFill>
                <a:srgbClr val="FF9966"/>
              </a:solidFill>
            </a:endParaRPr>
          </a:p>
        </p:txBody>
      </p:sp>
      <p:pic>
        <p:nvPicPr>
          <p:cNvPr id="74756" name="Picture 1028" descr="DSCN83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340768"/>
            <a:ext cx="5400600" cy="405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2987824" y="5445224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u="none" dirty="0" err="1" smtClean="0">
                <a:solidFill>
                  <a:srgbClr val="FFFF99"/>
                </a:solidFill>
              </a:rPr>
              <a:t>Only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the</a:t>
            </a:r>
            <a:r>
              <a:rPr lang="hu-HU" sz="2000" u="none" dirty="0" smtClean="0">
                <a:solidFill>
                  <a:srgbClr val="FFFF99"/>
                </a:solidFill>
              </a:rPr>
              <a:t> MRI </a:t>
            </a:r>
            <a:r>
              <a:rPr lang="hu-HU" sz="2000" u="none" dirty="0" err="1" smtClean="0">
                <a:solidFill>
                  <a:srgbClr val="FFFF99"/>
                </a:solidFill>
              </a:rPr>
              <a:t>can</a:t>
            </a:r>
            <a:r>
              <a:rPr lang="hu-HU" sz="2000" u="none" dirty="0" smtClean="0">
                <a:solidFill>
                  <a:srgbClr val="FFFF99"/>
                </a:solidFill>
              </a:rPr>
              <a:t> show </a:t>
            </a:r>
            <a:r>
              <a:rPr lang="hu-HU" sz="2000" u="none" dirty="0" err="1" smtClean="0">
                <a:solidFill>
                  <a:srgbClr val="FFFF99"/>
                </a:solidFill>
              </a:rPr>
              <a:t>the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real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extension</a:t>
            </a:r>
            <a:r>
              <a:rPr lang="hu-HU" sz="2000" u="none" dirty="0" smtClean="0">
                <a:solidFill>
                  <a:srgbClr val="FFFF99"/>
                </a:solidFill>
              </a:rPr>
              <a:t> and </a:t>
            </a:r>
            <a:r>
              <a:rPr lang="hu-HU" sz="2000" u="none" dirty="0" err="1" smtClean="0">
                <a:solidFill>
                  <a:srgbClr val="FFFF99"/>
                </a:solidFill>
              </a:rPr>
              <a:t>soft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tissue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involvment</a:t>
            </a:r>
            <a:r>
              <a:rPr lang="hu-HU" sz="2000" u="none" dirty="0" smtClean="0">
                <a:solidFill>
                  <a:srgbClr val="FFFF99"/>
                </a:solidFill>
              </a:rPr>
              <a:t>  </a:t>
            </a:r>
            <a:r>
              <a:rPr lang="hu-HU" sz="2000" u="none" dirty="0" err="1" smtClean="0">
                <a:solidFill>
                  <a:srgbClr val="FFFF99"/>
                </a:solidFill>
              </a:rPr>
              <a:t>in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Ewing’s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sarcoma</a:t>
            </a:r>
            <a:r>
              <a:rPr lang="hu-HU" sz="2000" u="none" dirty="0" smtClean="0">
                <a:solidFill>
                  <a:srgbClr val="FFFF99"/>
                </a:solidFill>
              </a:rPr>
              <a:t>. </a:t>
            </a:r>
            <a:r>
              <a:rPr lang="hu-HU" sz="2000" u="none" dirty="0" err="1" smtClean="0">
                <a:solidFill>
                  <a:srgbClr val="FFFF99"/>
                </a:solidFill>
              </a:rPr>
              <a:t>Surgery</a:t>
            </a:r>
            <a:r>
              <a:rPr lang="hu-HU" sz="2000" u="none" dirty="0" smtClean="0">
                <a:solidFill>
                  <a:srgbClr val="FFFF99"/>
                </a:solidFill>
              </a:rPr>
              <a:t>: </a:t>
            </a:r>
            <a:r>
              <a:rPr lang="hu-HU" sz="2000" u="none" dirty="0" err="1" smtClean="0">
                <a:solidFill>
                  <a:srgbClr val="FFFF99"/>
                </a:solidFill>
              </a:rPr>
              <a:t>wide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resection</a:t>
            </a:r>
            <a:r>
              <a:rPr lang="hu-HU" sz="2000" u="none" dirty="0" smtClean="0">
                <a:solidFill>
                  <a:srgbClr val="FFFF99"/>
                </a:solidFill>
              </a:rPr>
              <a:t> and </a:t>
            </a:r>
            <a:r>
              <a:rPr lang="hu-HU" sz="2000" u="none" dirty="0" err="1" smtClean="0">
                <a:solidFill>
                  <a:srgbClr val="FFFF99"/>
                </a:solidFill>
              </a:rPr>
              <a:t>bone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grafting</a:t>
            </a:r>
            <a:r>
              <a:rPr lang="hu-HU" sz="2000" u="none" dirty="0" smtClean="0">
                <a:solidFill>
                  <a:srgbClr val="FFFF99"/>
                </a:solidFill>
              </a:rPr>
              <a:t> (</a:t>
            </a:r>
            <a:r>
              <a:rPr lang="hu-HU" sz="2000" u="none" dirty="0" err="1" smtClean="0">
                <a:solidFill>
                  <a:srgbClr val="FFFF99"/>
                </a:solidFill>
              </a:rPr>
              <a:t>children</a:t>
            </a:r>
            <a:r>
              <a:rPr lang="hu-HU" sz="2000" u="none" dirty="0" smtClean="0">
                <a:solidFill>
                  <a:srgbClr val="FFFF99"/>
                </a:solidFill>
              </a:rPr>
              <a:t>) / tumor </a:t>
            </a:r>
            <a:r>
              <a:rPr lang="hu-HU" sz="2000" u="none" dirty="0" err="1" smtClean="0">
                <a:solidFill>
                  <a:srgbClr val="FFFF99"/>
                </a:solidFill>
              </a:rPr>
              <a:t>endoprosthesis</a:t>
            </a:r>
            <a:r>
              <a:rPr lang="hu-HU" sz="2000" u="none" dirty="0" smtClean="0">
                <a:solidFill>
                  <a:srgbClr val="FFFF99"/>
                </a:solidFill>
              </a:rPr>
              <a:t> (</a:t>
            </a:r>
            <a:r>
              <a:rPr lang="hu-HU" sz="2000" u="none" dirty="0" err="1" smtClean="0">
                <a:solidFill>
                  <a:srgbClr val="FFFF99"/>
                </a:solidFill>
              </a:rPr>
              <a:t>young</a:t>
            </a:r>
            <a:r>
              <a:rPr 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sz="2000" u="none" dirty="0" err="1" smtClean="0">
                <a:solidFill>
                  <a:srgbClr val="FFFF99"/>
                </a:solidFill>
              </a:rPr>
              <a:t>adults</a:t>
            </a:r>
            <a:r>
              <a:rPr lang="hu-HU" sz="2000" u="none" dirty="0" smtClean="0">
                <a:solidFill>
                  <a:srgbClr val="FFFF99"/>
                </a:solidFill>
              </a:rPr>
              <a:t>).</a:t>
            </a:r>
            <a:endParaRPr lang="hu-HU" sz="2000" u="none" dirty="0">
              <a:solidFill>
                <a:srgbClr val="FFFF99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5"/>
          <p:cNvSpPr>
            <a:spLocks noChangeArrowheads="1"/>
          </p:cNvSpPr>
          <p:nvPr/>
        </p:nvSpPr>
        <p:spPr bwMode="auto">
          <a:xfrm>
            <a:off x="1043608" y="97468"/>
            <a:ext cx="70567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 dirty="0" err="1">
                <a:solidFill>
                  <a:srgbClr val="FF9966"/>
                </a:solidFill>
              </a:rPr>
              <a:t>Ewing</a:t>
            </a:r>
            <a:r>
              <a:rPr lang="hu-HU" altLang="hu-HU" sz="2800" u="none" dirty="0">
                <a:solidFill>
                  <a:srgbClr val="FF9966"/>
                </a:solidFill>
                <a:sym typeface="Symbol" panose="05050102010706020507" pitchFamily="18" charset="2"/>
              </a:rPr>
              <a:t>s</a:t>
            </a:r>
            <a:r>
              <a:rPr lang="hu-HU" altLang="hu-HU" sz="2800" u="none" dirty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sarcoma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of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the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tibia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in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 a 15 </a:t>
            </a:r>
            <a:r>
              <a:rPr lang="hu-HU" altLang="hu-HU" sz="2800" u="none" dirty="0" err="1" smtClean="0">
                <a:solidFill>
                  <a:srgbClr val="FF9966"/>
                </a:solidFill>
              </a:rPr>
              <a:t>y.o</a:t>
            </a:r>
            <a:r>
              <a:rPr lang="hu-HU" altLang="hu-HU" sz="2800" u="none" dirty="0" smtClean="0">
                <a:solidFill>
                  <a:srgbClr val="FF9966"/>
                </a:solidFill>
              </a:rPr>
              <a:t>. boy</a:t>
            </a:r>
            <a:endParaRPr lang="hu-HU" altLang="hu-HU" sz="2800" u="none" dirty="0">
              <a:solidFill>
                <a:srgbClr val="FF9966"/>
              </a:solidFill>
            </a:endParaRPr>
          </a:p>
        </p:txBody>
      </p:sp>
      <p:pic>
        <p:nvPicPr>
          <p:cNvPr id="75780" name="Picture 7" descr="ewgrtg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2381277" cy="50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10" descr="ewpobio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101"/>
          <a:stretch>
            <a:fillRect/>
          </a:stretch>
        </p:blipFill>
        <p:spPr bwMode="auto">
          <a:xfrm>
            <a:off x="3275856" y="836712"/>
            <a:ext cx="2372224" cy="503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11" descr="ewgpostop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446"/>
          <a:stretch>
            <a:fillRect/>
          </a:stretch>
        </p:blipFill>
        <p:spPr bwMode="auto">
          <a:xfrm>
            <a:off x="6084168" y="836712"/>
            <a:ext cx="2592388" cy="520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683568" y="5877272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u="none" dirty="0" err="1" smtClean="0">
                <a:solidFill>
                  <a:srgbClr val="00CCFF"/>
                </a:solidFill>
              </a:rPr>
              <a:t>Ill-defined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osteolytic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laesion</a:t>
            </a:r>
            <a:r>
              <a:rPr lang="hu-HU" sz="1600" u="none" dirty="0" smtClean="0">
                <a:solidFill>
                  <a:srgbClr val="00CCFF"/>
                </a:solidFill>
              </a:rPr>
              <a:t> of </a:t>
            </a:r>
            <a:r>
              <a:rPr lang="hu-HU" sz="1600" u="none" dirty="0" err="1" smtClean="0">
                <a:solidFill>
                  <a:srgbClr val="00CCFF"/>
                </a:solidFill>
              </a:rPr>
              <a:t>the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proximal</a:t>
            </a:r>
            <a:r>
              <a:rPr lang="hu-HU" sz="1600" u="none" dirty="0" smtClean="0">
                <a:solidFill>
                  <a:srgbClr val="00CCFF"/>
                </a:solidFill>
              </a:rPr>
              <a:t> end of </a:t>
            </a:r>
            <a:r>
              <a:rPr lang="hu-HU" sz="1600" u="none" dirty="0" err="1" smtClean="0">
                <a:solidFill>
                  <a:srgbClr val="00CCFF"/>
                </a:solidFill>
              </a:rPr>
              <a:t>the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tibia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diaphysis</a:t>
            </a:r>
            <a:endParaRPr lang="hu-HU" sz="1600" u="none" dirty="0">
              <a:solidFill>
                <a:srgbClr val="00CCFF"/>
              </a:solidFill>
            </a:endParaRPr>
          </a:p>
        </p:txBody>
      </p:sp>
      <p:sp>
        <p:nvSpPr>
          <p:cNvPr id="8" name="Ellipszis 7"/>
          <p:cNvSpPr/>
          <p:nvPr/>
        </p:nvSpPr>
        <p:spPr bwMode="auto">
          <a:xfrm>
            <a:off x="1331640" y="3501008"/>
            <a:ext cx="1152128" cy="1512168"/>
          </a:xfrm>
          <a:prstGeom prst="ellipse">
            <a:avLst/>
          </a:prstGeom>
          <a:noFill/>
          <a:ln w="952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275856" y="597076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u="none" dirty="0" err="1" smtClean="0">
                <a:solidFill>
                  <a:srgbClr val="00CCFF"/>
                </a:solidFill>
              </a:rPr>
              <a:t>After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incisional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biopsy</a:t>
            </a:r>
            <a:endParaRPr lang="hu-HU" sz="1600" u="none" dirty="0">
              <a:solidFill>
                <a:srgbClr val="00CCFF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868144" y="598237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u="none" dirty="0" err="1" smtClean="0">
                <a:solidFill>
                  <a:srgbClr val="00CCFF"/>
                </a:solidFill>
              </a:rPr>
              <a:t>After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surgical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intervention</a:t>
            </a:r>
            <a:r>
              <a:rPr lang="hu-HU" sz="1600" u="none" dirty="0" smtClean="0">
                <a:solidFill>
                  <a:srgbClr val="00CCFF"/>
                </a:solidFill>
              </a:rPr>
              <a:t> (</a:t>
            </a:r>
            <a:r>
              <a:rPr lang="hu-HU" sz="1600" u="none" dirty="0" err="1" smtClean="0">
                <a:solidFill>
                  <a:srgbClr val="00CCFF"/>
                </a:solidFill>
              </a:rPr>
              <a:t>resection</a:t>
            </a:r>
            <a:r>
              <a:rPr lang="hu-HU" sz="1600" u="none" dirty="0" smtClean="0">
                <a:solidFill>
                  <a:srgbClr val="00CCFF"/>
                </a:solidFill>
              </a:rPr>
              <a:t> + </a:t>
            </a:r>
            <a:r>
              <a:rPr lang="hu-HU" sz="1600" u="none" dirty="0" err="1" smtClean="0">
                <a:solidFill>
                  <a:srgbClr val="00CCFF"/>
                </a:solidFill>
              </a:rPr>
              <a:t>Bone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grafting</a:t>
            </a:r>
            <a:r>
              <a:rPr lang="hu-HU" sz="1600" u="none" dirty="0" smtClean="0">
                <a:solidFill>
                  <a:srgbClr val="00CCFF"/>
                </a:solidFill>
              </a:rPr>
              <a:t> + </a:t>
            </a:r>
            <a:r>
              <a:rPr lang="hu-HU" sz="1600" u="none" dirty="0" err="1" smtClean="0">
                <a:solidFill>
                  <a:srgbClr val="00CCFF"/>
                </a:solidFill>
              </a:rPr>
              <a:t>plate</a:t>
            </a:r>
            <a:r>
              <a:rPr lang="hu-HU" sz="1600" u="none" dirty="0" smtClean="0">
                <a:solidFill>
                  <a:srgbClr val="00CCFF"/>
                </a:solidFill>
              </a:rPr>
              <a:t> </a:t>
            </a:r>
            <a:r>
              <a:rPr lang="hu-HU" sz="1600" u="none" dirty="0" err="1" smtClean="0">
                <a:solidFill>
                  <a:srgbClr val="00CCFF"/>
                </a:solidFill>
              </a:rPr>
              <a:t>osteosynthesis</a:t>
            </a:r>
            <a:endParaRPr lang="hu-HU" sz="1600" u="none" dirty="0">
              <a:solidFill>
                <a:srgbClr val="00CCFF"/>
              </a:solidFill>
            </a:endParaRPr>
          </a:p>
        </p:txBody>
      </p:sp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44538" y="836712"/>
            <a:ext cx="7772400" cy="1512168"/>
          </a:xfrm>
        </p:spPr>
        <p:txBody>
          <a:bodyPr/>
          <a:lstStyle/>
          <a:p>
            <a:pPr>
              <a:defRPr/>
            </a:pPr>
            <a:r>
              <a:rPr lang="hu-HU" sz="3600" dirty="0" smtClean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hu-HU" sz="3600" dirty="0" smtClean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u-HU" dirty="0" err="1" smtClean="0">
                <a:solidFill>
                  <a:srgbClr val="FF9966"/>
                </a:solidFill>
              </a:rPr>
              <a:t>Ewing</a:t>
            </a:r>
            <a:r>
              <a:rPr lang="hu-HU" dirty="0" smtClean="0">
                <a:solidFill>
                  <a:srgbClr val="FF9966"/>
                </a:solidFill>
                <a:sym typeface="Symbol" pitchFamily="18" charset="2"/>
              </a:rPr>
              <a:t>s</a:t>
            </a:r>
            <a:r>
              <a:rPr lang="hu-HU" dirty="0" smtClean="0">
                <a:solidFill>
                  <a:srgbClr val="FF9966"/>
                </a:solidFill>
              </a:rPr>
              <a:t> </a:t>
            </a:r>
            <a:r>
              <a:rPr lang="hu-HU" dirty="0" err="1" smtClean="0">
                <a:solidFill>
                  <a:srgbClr val="FF9966"/>
                </a:solidFill>
              </a:rPr>
              <a:t>sarcoma</a:t>
            </a:r>
            <a:r>
              <a:rPr lang="hu-HU" dirty="0" smtClean="0">
                <a:solidFill>
                  <a:srgbClr val="FF9966"/>
                </a:solidFill>
              </a:rPr>
              <a:t> – </a:t>
            </a:r>
            <a:r>
              <a:rPr lang="hu-HU" dirty="0" err="1" smtClean="0">
                <a:solidFill>
                  <a:srgbClr val="FF9966"/>
                </a:solidFill>
              </a:rPr>
              <a:t>differential</a:t>
            </a:r>
            <a:r>
              <a:rPr lang="hu-HU" dirty="0" smtClean="0">
                <a:solidFill>
                  <a:srgbClr val="FF9966"/>
                </a:solidFill>
              </a:rPr>
              <a:t> </a:t>
            </a:r>
            <a:r>
              <a:rPr lang="hu-HU" dirty="0" err="1" smtClean="0">
                <a:solidFill>
                  <a:srgbClr val="FF9966"/>
                </a:solidFill>
              </a:rPr>
              <a:t>diagnosis</a:t>
            </a:r>
            <a:r>
              <a:rPr lang="hu-HU" sz="3600" dirty="0" smtClean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hu-HU" sz="3600" dirty="0" smtClean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hu-HU" sz="3600" dirty="0" smtClean="0">
              <a:solidFill>
                <a:srgbClr val="FF99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485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47664" y="2743200"/>
            <a:ext cx="6291262" cy="3429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hu-H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Malignant</a:t>
            </a: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lymphoma</a:t>
            </a: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FontTx/>
              <a:buNone/>
              <a:defRPr/>
            </a:pP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hu-H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Osteosarcoma</a:t>
            </a:r>
            <a:endParaRPr lang="hu-HU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hu-H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Osteomyelitis</a:t>
            </a:r>
            <a:r>
              <a:rPr lang="hu-H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  <a:p>
            <a:pPr>
              <a:buFontTx/>
              <a:buNone/>
              <a:defRPr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</a:p>
          <a:p>
            <a:pPr>
              <a:buFontTx/>
              <a:buNone/>
              <a:defRPr/>
            </a:pPr>
            <a:endParaRPr lang="hu-HU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3"/>
          <p:cNvSpPr txBox="1">
            <a:spLocks noChangeArrowheads="1"/>
          </p:cNvSpPr>
          <p:nvPr/>
        </p:nvSpPr>
        <p:spPr bwMode="auto">
          <a:xfrm>
            <a:off x="2514600" y="76200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800" u="none">
                <a:solidFill>
                  <a:srgbClr val="FF9966"/>
                </a:solidFill>
              </a:rPr>
              <a:t> Adamantinoma of long bones</a:t>
            </a:r>
          </a:p>
        </p:txBody>
      </p:sp>
      <p:pic>
        <p:nvPicPr>
          <p:cNvPr id="77827" name="Picture 4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8596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1981200"/>
            <a:ext cx="264318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488" y="1981200"/>
            <a:ext cx="275431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Text Box 8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77831" name="Picture 9" descr="1071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905000"/>
            <a:ext cx="14255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Picture 10" descr="1071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64050"/>
            <a:ext cx="33528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3" name="Text Box 11"/>
          <p:cNvSpPr txBox="1">
            <a:spLocks noChangeArrowheads="1"/>
          </p:cNvSpPr>
          <p:nvPr/>
        </p:nvSpPr>
        <p:spPr bwMode="auto">
          <a:xfrm>
            <a:off x="2286000" y="685800"/>
            <a:ext cx="662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u="none" dirty="0" err="1">
                <a:solidFill>
                  <a:srgbClr val="FFFF99"/>
                </a:solidFill>
              </a:rPr>
              <a:t>Low-grade</a:t>
            </a:r>
            <a:r>
              <a:rPr lang="hu-HU" altLang="hu-HU" sz="2000" u="none" dirty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malignant</a:t>
            </a:r>
            <a:r>
              <a:rPr lang="hu-HU" altLang="hu-HU" sz="2000" u="none" dirty="0">
                <a:solidFill>
                  <a:srgbClr val="FFFF99"/>
                </a:solidFill>
              </a:rPr>
              <a:t>,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epitheloid</a:t>
            </a:r>
            <a:r>
              <a:rPr lang="hu-HU" altLang="hu-HU" sz="2000" u="none" dirty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orig</a:t>
            </a:r>
            <a:r>
              <a:rPr lang="hu-HU" altLang="hu-HU" sz="2000" u="none" dirty="0">
                <a:solidFill>
                  <a:srgbClr val="FFFF99"/>
                </a:solidFill>
              </a:rPr>
              <a:t>.,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loc</a:t>
            </a:r>
            <a:r>
              <a:rPr lang="hu-HU" altLang="hu-HU" sz="2000" u="none" dirty="0">
                <a:solidFill>
                  <a:srgbClr val="FFFF99"/>
                </a:solidFill>
              </a:rPr>
              <a:t>.: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tibia</a:t>
            </a:r>
            <a:r>
              <a:rPr lang="hu-HU" altLang="hu-HU" sz="2000" u="none" dirty="0">
                <a:solidFill>
                  <a:srgbClr val="FFFF99"/>
                </a:solidFill>
              </a:rPr>
              <a:t>.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X-ray</a:t>
            </a:r>
            <a:r>
              <a:rPr lang="hu-HU" altLang="hu-HU" sz="2000" u="none" dirty="0">
                <a:solidFill>
                  <a:srgbClr val="FFFF99"/>
                </a:solidFill>
              </a:rPr>
              <a:t>: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cystic</a:t>
            </a:r>
            <a:r>
              <a:rPr lang="hu-HU" altLang="hu-HU" sz="2000" u="none" dirty="0">
                <a:solidFill>
                  <a:srgbClr val="FFFF99"/>
                </a:solidFill>
              </a:rPr>
              <a:t>,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osteolytic</a:t>
            </a:r>
            <a:r>
              <a:rPr lang="hu-HU" altLang="hu-HU" sz="2000" u="none" dirty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lesion</a:t>
            </a:r>
            <a:r>
              <a:rPr lang="hu-HU" altLang="hu-HU" sz="2000" u="none" dirty="0">
                <a:solidFill>
                  <a:srgbClr val="FFFF99"/>
                </a:solidFill>
              </a:rPr>
              <a:t>,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marginal</a:t>
            </a:r>
            <a:r>
              <a:rPr lang="hu-HU" altLang="hu-HU" sz="2000" u="none" dirty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slerosis</a:t>
            </a:r>
            <a:r>
              <a:rPr lang="hu-HU" altLang="hu-HU" sz="2000" u="none" dirty="0">
                <a:solidFill>
                  <a:srgbClr val="FFFF99"/>
                </a:solidFill>
              </a:rPr>
              <a:t>. (</a:t>
            </a:r>
            <a:r>
              <a:rPr lang="hu-HU" altLang="hu-HU" sz="2000" u="none" dirty="0" err="1">
                <a:solidFill>
                  <a:srgbClr val="FFFF99"/>
                </a:solidFill>
              </a:rPr>
              <a:t>Pulm</a:t>
            </a:r>
            <a:r>
              <a:rPr lang="hu-HU" altLang="hu-HU" sz="2000" u="none" dirty="0">
                <a:solidFill>
                  <a:srgbClr val="FFFF99"/>
                </a:solidFill>
              </a:rPr>
              <a:t>.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Met</a:t>
            </a:r>
            <a:r>
              <a:rPr lang="hu-HU" altLang="hu-HU" sz="2000" u="none" dirty="0">
                <a:solidFill>
                  <a:srgbClr val="FFFF99"/>
                </a:solidFill>
              </a:rPr>
              <a:t>., Local </a:t>
            </a:r>
            <a:r>
              <a:rPr lang="hu-HU" altLang="hu-HU" sz="2000" u="none" dirty="0" err="1">
                <a:solidFill>
                  <a:srgbClr val="FFFF99"/>
                </a:solidFill>
              </a:rPr>
              <a:t>recurrence</a:t>
            </a:r>
            <a:r>
              <a:rPr lang="hu-HU" altLang="hu-HU" sz="2000" u="none" dirty="0">
                <a:solidFill>
                  <a:srgbClr val="FFFF99"/>
                </a:solidFill>
              </a:rPr>
              <a:t> 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!).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Slow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progression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even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20-30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years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000" u="none" dirty="0" err="1" smtClean="0">
                <a:solidFill>
                  <a:srgbClr val="FFFF99"/>
                </a:solidFill>
              </a:rPr>
              <a:t>long</a:t>
            </a:r>
            <a:r>
              <a:rPr lang="hu-HU" altLang="hu-HU" sz="2000" u="none" dirty="0" smtClean="0">
                <a:solidFill>
                  <a:srgbClr val="FFFF99"/>
                </a:solidFill>
              </a:rPr>
              <a:t>.</a:t>
            </a:r>
            <a:endParaRPr lang="hu-HU" altLang="hu-HU" sz="2000" u="none" dirty="0">
              <a:solidFill>
                <a:srgbClr val="FFFF99"/>
              </a:solidFill>
            </a:endParaRPr>
          </a:p>
        </p:txBody>
      </p: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0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990600" y="1716088"/>
            <a:ext cx="7239000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SOLITARY BONE CYST,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ANEURYSMAL BONE CYST,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INTRAOSSEAL GANGLION, 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NON-OSSIFYING FIBROMA,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EOSINOPHILIC GRANULOMA, 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FIBROUS DYSPLASIA,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MYOSITIS OSSIFICANS,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HYPERPARATHYREOIDISM.</a:t>
            </a:r>
            <a:endParaRPr lang="en-US" altLang="hu-HU" sz="2400" u="none" dirty="0"/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209800" y="623888"/>
            <a:ext cx="495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800">
                <a:solidFill>
                  <a:srgbClr val="FF7C80"/>
                </a:solidFill>
              </a:rPr>
              <a:t>Tumor - Like Lesions of Bones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685800" y="7620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It does not cause pain until a pathologic fracture happens</a:t>
            </a:r>
            <a:endParaRPr lang="en-US" altLang="hu-HU" sz="2000" u="none"/>
          </a:p>
        </p:txBody>
      </p:sp>
      <p:sp>
        <p:nvSpPr>
          <p:cNvPr id="79875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609600" y="1524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Solitary (Juvenile) Bone Cyst</a:t>
            </a:r>
          </a:p>
        </p:txBody>
      </p:sp>
      <p:pic>
        <p:nvPicPr>
          <p:cNvPr id="79877" name="Picture 6" descr="DSC6651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2914650" cy="38862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8" name="Picture 7" descr="DSC6652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1447800"/>
            <a:ext cx="2914650" cy="3886200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9" name="Picture 9" descr="1082Iro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447800"/>
            <a:ext cx="2514600" cy="3886200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80" name="Text Box 10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9881" name="Text Box 11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79882" name="Text Box 12"/>
          <p:cNvSpPr txBox="1">
            <a:spLocks noChangeArrowheads="1"/>
          </p:cNvSpPr>
          <p:nvPr/>
        </p:nvSpPr>
        <p:spPr bwMode="auto">
          <a:xfrm>
            <a:off x="685800" y="5562600"/>
            <a:ext cx="7924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Treatment: Without pathol fract: Puncture and filling with DepoMedrol. In case of a pathol fract.: Th. According to traumatologic considerations conservatively or operatively. After the fracture healing filling with cancellous bone.</a:t>
            </a:r>
            <a:endParaRPr lang="en-US" altLang="hu-HU" sz="1800" u="none"/>
          </a:p>
        </p:txBody>
      </p:sp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14284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ChangeArrowheads="1"/>
          </p:cNvSpPr>
          <p:nvPr/>
        </p:nvSpPr>
        <p:spPr bwMode="auto">
          <a:xfrm>
            <a:off x="406400" y="228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Bone Tumor Register </a:t>
            </a:r>
            <a:b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</a:br>
            <a: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Semmelweis University, Budapest</a:t>
            </a:r>
            <a:b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</a:br>
            <a: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(1975-2000)</a:t>
            </a:r>
            <a:br>
              <a:rPr lang="hu-HU" sz="2400" b="1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</a:br>
            <a:r>
              <a:rPr lang="hu-HU" sz="240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Chondroblastoma</a:t>
            </a:r>
            <a:r>
              <a:rPr lang="hu-HU" sz="2400" u="none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 (n=38)</a:t>
            </a:r>
            <a:endParaRPr lang="hu-HU" sz="3600" u="none">
              <a:solidFill>
                <a:srgbClr val="FF99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34819" name="Picture 3" descr="csontvaz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314450"/>
            <a:ext cx="216852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48" name="Line 4"/>
          <p:cNvSpPr>
            <a:spLocks noChangeShapeType="1"/>
          </p:cNvSpPr>
          <p:nvPr/>
        </p:nvSpPr>
        <p:spPr bwMode="auto">
          <a:xfrm flipV="1">
            <a:off x="1801813" y="2178050"/>
            <a:ext cx="1208087" cy="1841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048000" y="1981200"/>
            <a:ext cx="1481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b="1" u="none">
                <a:solidFill>
                  <a:srgbClr val="FFFF00"/>
                </a:solidFill>
              </a:rPr>
              <a:t>5</a:t>
            </a:r>
            <a:endParaRPr lang="hu-HU" altLang="hu-HU" sz="2400" u="none">
              <a:solidFill>
                <a:srgbClr val="FFFF00"/>
              </a:solidFill>
            </a:endParaRPr>
          </a:p>
        </p:txBody>
      </p:sp>
      <p:sp>
        <p:nvSpPr>
          <p:cNvPr id="313350" name="Line 6"/>
          <p:cNvSpPr>
            <a:spLocks noChangeShapeType="1"/>
          </p:cNvSpPr>
          <p:nvPr/>
        </p:nvSpPr>
        <p:spPr bwMode="auto">
          <a:xfrm flipV="1">
            <a:off x="1760538" y="3036888"/>
            <a:ext cx="1073150" cy="1651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048000" y="2744788"/>
            <a:ext cx="80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313352" name="Line 8"/>
          <p:cNvSpPr>
            <a:spLocks noChangeShapeType="1"/>
          </p:cNvSpPr>
          <p:nvPr/>
        </p:nvSpPr>
        <p:spPr bwMode="auto">
          <a:xfrm>
            <a:off x="1130300" y="3430588"/>
            <a:ext cx="1879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052763" y="3201988"/>
            <a:ext cx="94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313354" name="Line 10"/>
          <p:cNvSpPr>
            <a:spLocks noChangeShapeType="1"/>
          </p:cNvSpPr>
          <p:nvPr/>
        </p:nvSpPr>
        <p:spPr bwMode="auto">
          <a:xfrm>
            <a:off x="1531938" y="3735388"/>
            <a:ext cx="1344612" cy="2047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3048000" y="3810000"/>
            <a:ext cx="1074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b="1" u="none">
                <a:solidFill>
                  <a:srgbClr val="FFFF00"/>
                </a:solidFill>
              </a:rPr>
              <a:t>5</a:t>
            </a:r>
            <a:endParaRPr lang="hu-HU" altLang="hu-HU" sz="2400" u="none">
              <a:solidFill>
                <a:srgbClr val="FFFF00"/>
              </a:solidFill>
            </a:endParaRPr>
          </a:p>
        </p:txBody>
      </p:sp>
      <p:sp>
        <p:nvSpPr>
          <p:cNvPr id="313356" name="Line 12"/>
          <p:cNvSpPr>
            <a:spLocks noChangeShapeType="1"/>
          </p:cNvSpPr>
          <p:nvPr/>
        </p:nvSpPr>
        <p:spPr bwMode="auto">
          <a:xfrm>
            <a:off x="1368425" y="4649788"/>
            <a:ext cx="1611313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3128963" y="4421188"/>
            <a:ext cx="120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11</a:t>
            </a:r>
          </a:p>
        </p:txBody>
      </p:sp>
      <p:sp>
        <p:nvSpPr>
          <p:cNvPr id="313358" name="Line 14"/>
          <p:cNvSpPr>
            <a:spLocks noChangeShapeType="1"/>
          </p:cNvSpPr>
          <p:nvPr/>
        </p:nvSpPr>
        <p:spPr bwMode="auto">
          <a:xfrm>
            <a:off x="1368425" y="5067300"/>
            <a:ext cx="1747838" cy="2667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3124200" y="5105400"/>
            <a:ext cx="1074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649663" y="4908550"/>
            <a:ext cx="922337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hu-HU" altLang="hu-HU" sz="2200" b="1" u="none">
                <a:solidFill>
                  <a:srgbClr val="FFFF00"/>
                </a:solidFill>
              </a:rPr>
              <a:t>  21 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hu-HU" altLang="hu-HU" sz="2200" b="1" u="none">
                <a:solidFill>
                  <a:srgbClr val="FFFF00"/>
                </a:solidFill>
              </a:rPr>
              <a:t>(</a:t>
            </a:r>
            <a:r>
              <a:rPr lang="hu-HU" altLang="hu-HU" sz="2000" b="1" u="none">
                <a:solidFill>
                  <a:srgbClr val="FFFF00"/>
                </a:solidFill>
              </a:rPr>
              <a:t>55%)</a:t>
            </a:r>
            <a:endParaRPr lang="hu-HU" altLang="hu-HU" sz="2200" b="1" u="none">
              <a:solidFill>
                <a:srgbClr val="FFFF00"/>
              </a:solidFill>
            </a:endParaRPr>
          </a:p>
        </p:txBody>
      </p:sp>
      <p:sp>
        <p:nvSpPr>
          <p:cNvPr id="313361" name="Line 17"/>
          <p:cNvSpPr>
            <a:spLocks noChangeShapeType="1"/>
          </p:cNvSpPr>
          <p:nvPr/>
        </p:nvSpPr>
        <p:spPr bwMode="auto">
          <a:xfrm>
            <a:off x="995363" y="5487988"/>
            <a:ext cx="1746250" cy="2667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3148013" y="5487988"/>
            <a:ext cx="1074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313363" name="Line 19"/>
          <p:cNvSpPr>
            <a:spLocks noChangeShapeType="1"/>
          </p:cNvSpPr>
          <p:nvPr/>
        </p:nvSpPr>
        <p:spPr bwMode="auto">
          <a:xfrm>
            <a:off x="1084263" y="5740400"/>
            <a:ext cx="1879600" cy="28733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3148013" y="5868988"/>
            <a:ext cx="80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313365" name="Line 21"/>
          <p:cNvSpPr>
            <a:spLocks noChangeShapeType="1"/>
          </p:cNvSpPr>
          <p:nvPr/>
        </p:nvSpPr>
        <p:spPr bwMode="auto">
          <a:xfrm>
            <a:off x="1030288" y="5946775"/>
            <a:ext cx="1746250" cy="57308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3148013" y="6327775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3454400" y="4470400"/>
            <a:ext cx="4556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5400" u="none">
                <a:solidFill>
                  <a:srgbClr val="FFFF00"/>
                </a:solidFill>
              </a:rPr>
              <a:t>}</a:t>
            </a:r>
          </a:p>
        </p:txBody>
      </p:sp>
      <p:graphicFrame>
        <p:nvGraphicFramePr>
          <p:cNvPr id="2" name="Object 24"/>
          <p:cNvGraphicFramePr>
            <a:graphicFrameLocks noChangeAspect="1"/>
          </p:cNvGraphicFramePr>
          <p:nvPr/>
        </p:nvGraphicFramePr>
        <p:xfrm>
          <a:off x="3860800" y="2032000"/>
          <a:ext cx="5381625" cy="3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7850188" y="3048000"/>
            <a:ext cx="922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800" u="none">
                <a:solidFill>
                  <a:schemeClr val="bg1"/>
                </a:solidFill>
              </a:rPr>
              <a:t>( n=38 )</a:t>
            </a:r>
          </a:p>
        </p:txBody>
      </p:sp>
      <p:pic>
        <p:nvPicPr>
          <p:cNvPr id="2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8572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8305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hu-HU" sz="1800" u="none">
                <a:solidFill>
                  <a:srgbClr val="FFFF99"/>
                </a:solidFill>
              </a:rPr>
              <a:t> Tumor resembling, aggressive growing lesion. Th.: Sclerosing (filling with aethoxysclerol) or Resection + Autolog bone (fibula) transpl.</a:t>
            </a:r>
            <a:endParaRPr lang="en-US" altLang="hu-HU" sz="1800" u="none"/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609600" y="1524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Aneurysmal Bone Cyst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80901" name="Picture 5" descr="1083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447800"/>
            <a:ext cx="35274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6" descr="1083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825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6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38862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hu-HU" sz="1800" u="none">
                <a:solidFill>
                  <a:srgbClr val="FFFF99"/>
                </a:solidFill>
              </a:rPr>
              <a:t> Tumor resembling, aggressive growing lesion. Th.: Sclerosing (filling with aethoxysclerol) or Resection + Autolog bone (fibula) transpl.</a:t>
            </a:r>
            <a:endParaRPr lang="en-US" altLang="hu-HU" sz="1800" u="none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09600" y="1524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Aneurysmal Bone Cyst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81925" name="Picture 5" descr="1083B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209800"/>
            <a:ext cx="31591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6" descr="1083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10000"/>
            <a:ext cx="3886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7" name="Picture 7" descr="1083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3957638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685800" y="5427663"/>
            <a:ext cx="7620000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Most often accidentally detected lesion (e.g. knee distorsion trauma)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If the lesion smaller than 50% of bone diameter an observation and follow-up is enough.</a:t>
            </a:r>
            <a:endParaRPr lang="en-US" altLang="hu-HU" sz="1800" u="none"/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914400" y="152400"/>
            <a:ext cx="731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Non-Ossifying Fibroma</a:t>
            </a:r>
          </a:p>
        </p:txBody>
      </p:sp>
      <p:pic>
        <p:nvPicPr>
          <p:cNvPr id="82949" name="Picture 5" descr="1086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287496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6" descr="1086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90600"/>
            <a:ext cx="28686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8" descr="1086Iro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90600"/>
            <a:ext cx="25765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609600" y="5561013"/>
            <a:ext cx="8077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 The myositis ossificans can be confused with osteosarcoma. Arises mostly after contusion (football, accident…) of muscles. Haemorrhage, inflammation, ossification. Treatment: NSAID-s, excision if the inflammation period is already over.</a:t>
            </a:r>
            <a:endParaRPr lang="en-US" altLang="hu-HU" sz="1800" u="none"/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219200" y="1524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Myositis Ossificans</a:t>
            </a:r>
          </a:p>
        </p:txBody>
      </p:sp>
      <p:pic>
        <p:nvPicPr>
          <p:cNvPr id="83973" name="Picture 5" descr="1094A_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762000"/>
            <a:ext cx="46958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Picture 6" descr="1094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762000"/>
            <a:ext cx="2667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1094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00400"/>
            <a:ext cx="27432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19523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1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381000" y="5562600"/>
            <a:ext cx="8382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Developmental disturbance of bone. In the marrow cavity a fibrous tissue can be found instead of normal trabecules. Lytic lesion with sharp edges, sometimes cystic. There are monostotic and polyostotic forms. Bending, pathol. fracture. Treatment: Bisphospho-nates, intramedullary nailing, bone grafting.</a:t>
            </a:r>
            <a:endParaRPr lang="en-US" altLang="hu-HU" sz="1800" u="none"/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371600" y="76200"/>
            <a:ext cx="655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Tumor - Like Lesions of Bones - Fibrous Dysplasia</a:t>
            </a:r>
          </a:p>
        </p:txBody>
      </p:sp>
      <p:pic>
        <p:nvPicPr>
          <p:cNvPr id="84997" name="Picture 5" descr="1088A"/>
          <p:cNvPicPr>
            <a:picLocks noChangeAspect="1" noChangeArrowheads="1"/>
          </p:cNvPicPr>
          <p:nvPr/>
        </p:nvPicPr>
        <p:blipFill>
          <a:blip r:embed="rId3" cstate="print">
            <a:lum bright="12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58825"/>
            <a:ext cx="5116513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6" descr="1088Iro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762000"/>
            <a:ext cx="319563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14284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587375" y="1195388"/>
            <a:ext cx="8305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400" u="none" dirty="0">
                <a:solidFill>
                  <a:srgbClr val="FFFF99"/>
                </a:solidFill>
              </a:rPr>
              <a:t>A mellékpajzsmirigyek túlműködése (pl. </a:t>
            </a:r>
            <a:r>
              <a:rPr lang="hu-HU" sz="2400" u="none" dirty="0" err="1">
                <a:solidFill>
                  <a:srgbClr val="FFFF99"/>
                </a:solidFill>
              </a:rPr>
              <a:t>adenoma</a:t>
            </a:r>
            <a:r>
              <a:rPr lang="hu-HU" sz="2400" u="none" dirty="0">
                <a:solidFill>
                  <a:srgbClr val="FFFF99"/>
                </a:solidFill>
              </a:rPr>
              <a:t>) következtében kialakuló </a:t>
            </a:r>
            <a:r>
              <a:rPr lang="hu-HU" sz="2400" u="none" dirty="0" err="1">
                <a:solidFill>
                  <a:srgbClr val="FFFF99"/>
                </a:solidFill>
              </a:rPr>
              <a:t>tünetegyüttes</a:t>
            </a:r>
            <a:r>
              <a:rPr lang="hu-HU" sz="2400" u="none" dirty="0">
                <a:solidFill>
                  <a:srgbClr val="FFFF99"/>
                </a:solidFill>
              </a:rPr>
              <a:t>. Általános osteoporosis, ill. gócos csontelváltozások jellemzik</a:t>
            </a:r>
            <a:r>
              <a:rPr lang="hu-HU" sz="2400" u="none" dirty="0" smtClean="0">
                <a:solidFill>
                  <a:srgbClr val="FFFF99"/>
                </a:solidFill>
              </a:rPr>
              <a:t>. Megjelenésében </a:t>
            </a:r>
            <a:r>
              <a:rPr lang="hu-HU" sz="2400" u="none" dirty="0" err="1" smtClean="0">
                <a:solidFill>
                  <a:srgbClr val="FFFF99"/>
                </a:solidFill>
              </a:rPr>
              <a:t>multifokális</a:t>
            </a:r>
            <a:r>
              <a:rPr lang="hu-HU" sz="2400" u="none" dirty="0" smtClean="0">
                <a:solidFill>
                  <a:srgbClr val="FFFF99"/>
                </a:solidFill>
              </a:rPr>
              <a:t> csontdaganatot utánoz. A csontok barna tumorának is nevezik.</a:t>
            </a:r>
            <a:endParaRPr lang="hu-HU" sz="2400" u="none" dirty="0">
              <a:solidFill>
                <a:srgbClr val="FFFF99"/>
              </a:solidFill>
            </a:endParaRPr>
          </a:p>
          <a:p>
            <a:pPr>
              <a:spcBef>
                <a:spcPct val="50000"/>
              </a:spcBef>
            </a:pPr>
            <a:r>
              <a:rPr lang="hu-HU" sz="2400" u="none" dirty="0" err="1">
                <a:solidFill>
                  <a:srgbClr val="FFFF99"/>
                </a:solidFill>
              </a:rPr>
              <a:t>Osteodystrophia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fibrosa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cystica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gener</a:t>
            </a:r>
            <a:r>
              <a:rPr lang="hu-HU" sz="2400" u="none" dirty="0">
                <a:solidFill>
                  <a:srgbClr val="FFFF99"/>
                </a:solidFill>
              </a:rPr>
              <a:t>. sec. </a:t>
            </a:r>
            <a:r>
              <a:rPr lang="hu-HU" sz="2400" u="none" dirty="0" err="1">
                <a:solidFill>
                  <a:srgbClr val="FFFF99"/>
                </a:solidFill>
              </a:rPr>
              <a:t>Recklinghausen</a:t>
            </a:r>
            <a:endParaRPr lang="hu-HU" sz="2400" u="none" dirty="0">
              <a:solidFill>
                <a:srgbClr val="FFFF99"/>
              </a:solidFill>
            </a:endParaRPr>
          </a:p>
          <a:p>
            <a:pPr>
              <a:spcBef>
                <a:spcPct val="50000"/>
              </a:spcBef>
            </a:pPr>
            <a:r>
              <a:rPr lang="hu-HU" sz="2400" u="none" dirty="0">
                <a:solidFill>
                  <a:srgbClr val="FFFF99"/>
                </a:solidFill>
              </a:rPr>
              <a:t>RTG: Jellegzetes tünet a </a:t>
            </a:r>
            <a:r>
              <a:rPr lang="hu-HU" sz="2400" u="none" dirty="0" err="1">
                <a:solidFill>
                  <a:srgbClr val="FFFF99"/>
                </a:solidFill>
              </a:rPr>
              <a:t>corticalis</a:t>
            </a:r>
            <a:r>
              <a:rPr lang="hu-HU" sz="2400" u="none" dirty="0">
                <a:solidFill>
                  <a:srgbClr val="FFFF99"/>
                </a:solidFill>
              </a:rPr>
              <a:t> hosszirányú </a:t>
            </a:r>
            <a:r>
              <a:rPr lang="hu-HU" sz="2400" u="none" dirty="0" err="1">
                <a:solidFill>
                  <a:srgbClr val="FFFF99"/>
                </a:solidFill>
              </a:rPr>
              <a:t>felrostozódása</a:t>
            </a:r>
            <a:r>
              <a:rPr lang="hu-HU" sz="2400" u="none" dirty="0">
                <a:solidFill>
                  <a:srgbClr val="FFFF99"/>
                </a:solidFill>
              </a:rPr>
              <a:t>, </a:t>
            </a:r>
            <a:r>
              <a:rPr lang="hu-HU" sz="2400" u="none" dirty="0" err="1">
                <a:solidFill>
                  <a:srgbClr val="FFFF99"/>
                </a:solidFill>
              </a:rPr>
              <a:t>spongialisatioja</a:t>
            </a:r>
            <a:r>
              <a:rPr lang="hu-HU" sz="2400" u="none" dirty="0">
                <a:solidFill>
                  <a:srgbClr val="FFFF99"/>
                </a:solidFill>
              </a:rPr>
              <a:t>. </a:t>
            </a:r>
            <a:r>
              <a:rPr lang="hu-HU" sz="2400" u="none" dirty="0" err="1">
                <a:solidFill>
                  <a:srgbClr val="FFFF99"/>
                </a:solidFill>
              </a:rPr>
              <a:t>Pathol</a:t>
            </a:r>
            <a:r>
              <a:rPr lang="hu-HU" sz="2400" u="none" dirty="0">
                <a:solidFill>
                  <a:srgbClr val="FFFF99"/>
                </a:solidFill>
              </a:rPr>
              <a:t>. </a:t>
            </a:r>
            <a:r>
              <a:rPr lang="hu-HU" sz="2400" u="none" dirty="0" err="1">
                <a:solidFill>
                  <a:srgbClr val="FFFF99"/>
                </a:solidFill>
              </a:rPr>
              <a:t>fract</a:t>
            </a:r>
            <a:r>
              <a:rPr lang="hu-HU" sz="2400" u="none" dirty="0">
                <a:solidFill>
                  <a:srgbClr val="FFFF99"/>
                </a:solidFill>
              </a:rPr>
              <a:t>. veszély !</a:t>
            </a:r>
          </a:p>
          <a:p>
            <a:pPr>
              <a:spcBef>
                <a:spcPct val="50000"/>
              </a:spcBef>
            </a:pPr>
            <a:r>
              <a:rPr lang="hu-HU" sz="2400" u="none" dirty="0">
                <a:solidFill>
                  <a:srgbClr val="FFFF99"/>
                </a:solidFill>
              </a:rPr>
              <a:t>DG: </a:t>
            </a:r>
            <a:r>
              <a:rPr lang="hu-HU" sz="2400" u="none" dirty="0" err="1">
                <a:solidFill>
                  <a:srgbClr val="FFFF99"/>
                </a:solidFill>
              </a:rPr>
              <a:t>Rtg</a:t>
            </a:r>
            <a:r>
              <a:rPr lang="hu-HU" sz="2400" u="none" dirty="0">
                <a:solidFill>
                  <a:srgbClr val="FFFF99"/>
                </a:solidFill>
              </a:rPr>
              <a:t>, Labor (</a:t>
            </a:r>
            <a:r>
              <a:rPr lang="hu-HU" sz="2400" u="none" dirty="0" err="1">
                <a:solidFill>
                  <a:srgbClr val="FFFF99"/>
                </a:solidFill>
              </a:rPr>
              <a:t>SeCa</a:t>
            </a:r>
            <a:r>
              <a:rPr lang="hu-HU" sz="2400" u="none" dirty="0">
                <a:solidFill>
                  <a:srgbClr val="FFFF99"/>
                </a:solidFill>
              </a:rPr>
              <a:t>   , SePO</a:t>
            </a:r>
            <a:r>
              <a:rPr lang="hu-HU" sz="2400" u="none" baseline="-25000" dirty="0">
                <a:solidFill>
                  <a:srgbClr val="FFFF99"/>
                </a:solidFill>
              </a:rPr>
              <a:t>4   </a:t>
            </a:r>
            <a:r>
              <a:rPr lang="hu-HU" sz="2400" u="none" dirty="0">
                <a:solidFill>
                  <a:srgbClr val="FFFF99"/>
                </a:solidFill>
              </a:rPr>
              <a:t>, </a:t>
            </a:r>
            <a:r>
              <a:rPr lang="hu-HU" sz="2400" u="none" dirty="0" err="1">
                <a:solidFill>
                  <a:srgbClr val="FFFF99"/>
                </a:solidFill>
              </a:rPr>
              <a:t>SeAlkFoszf</a:t>
            </a:r>
            <a:r>
              <a:rPr lang="hu-HU" sz="2400" u="none" dirty="0">
                <a:solidFill>
                  <a:srgbClr val="FFFF99"/>
                </a:solidFill>
              </a:rPr>
              <a:t>   , </a:t>
            </a:r>
            <a:r>
              <a:rPr lang="hu-HU" sz="2400" u="none" dirty="0" err="1">
                <a:solidFill>
                  <a:srgbClr val="FFFF99"/>
                </a:solidFill>
              </a:rPr>
              <a:t>SePTH</a:t>
            </a:r>
            <a:r>
              <a:rPr lang="hu-HU" sz="2400" u="none" dirty="0">
                <a:solidFill>
                  <a:srgbClr val="FFFF99"/>
                </a:solidFill>
              </a:rPr>
              <a:t>   , mellékpajzsmirigy UH </a:t>
            </a:r>
            <a:r>
              <a:rPr lang="hu-HU" sz="2400" u="none" dirty="0" err="1">
                <a:solidFill>
                  <a:srgbClr val="FFFF99"/>
                </a:solidFill>
              </a:rPr>
              <a:t>vizsg</a:t>
            </a:r>
            <a:r>
              <a:rPr lang="hu-HU" sz="2400" u="none" dirty="0">
                <a:solidFill>
                  <a:srgbClr val="FFFF99"/>
                </a:solidFill>
              </a:rPr>
              <a:t>.)</a:t>
            </a:r>
          </a:p>
          <a:p>
            <a:pPr>
              <a:spcBef>
                <a:spcPct val="50000"/>
              </a:spcBef>
            </a:pPr>
            <a:r>
              <a:rPr lang="hu-HU" sz="2400" u="none" dirty="0">
                <a:solidFill>
                  <a:srgbClr val="FFFF99"/>
                </a:solidFill>
              </a:rPr>
              <a:t>TH: Az </a:t>
            </a:r>
            <a:r>
              <a:rPr lang="hu-HU" sz="2400" u="none" dirty="0" err="1">
                <a:solidFill>
                  <a:srgbClr val="FFFF99"/>
                </a:solidFill>
              </a:rPr>
              <a:t>adenoma</a:t>
            </a:r>
            <a:r>
              <a:rPr lang="hu-HU" sz="2400" u="none" dirty="0">
                <a:solidFill>
                  <a:srgbClr val="FFFF99"/>
                </a:solidFill>
              </a:rPr>
              <a:t> eltávolítása </a:t>
            </a:r>
            <a:endParaRPr lang="en-US" sz="2000" u="none" dirty="0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613792" y="313492"/>
            <a:ext cx="8278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 dirty="0" err="1">
                <a:solidFill>
                  <a:srgbClr val="FF7C80"/>
                </a:solidFill>
              </a:rPr>
              <a:t>Morbus</a:t>
            </a:r>
            <a:r>
              <a:rPr lang="en-US" sz="2800" u="sng" dirty="0">
                <a:solidFill>
                  <a:srgbClr val="FF7C80"/>
                </a:solidFill>
              </a:rPr>
              <a:t> </a:t>
            </a:r>
            <a:r>
              <a:rPr lang="en-US" sz="2800" u="sng" dirty="0" smtClean="0">
                <a:solidFill>
                  <a:srgbClr val="FF7C80"/>
                </a:solidFill>
              </a:rPr>
              <a:t>Recklinghausen</a:t>
            </a:r>
            <a:r>
              <a:rPr lang="hu-HU" sz="2800" u="sng" dirty="0" smtClean="0">
                <a:solidFill>
                  <a:srgbClr val="FF7C80"/>
                </a:solidFill>
              </a:rPr>
              <a:t> - </a:t>
            </a:r>
            <a:r>
              <a:rPr lang="hu-HU" sz="2800" u="sng" dirty="0" err="1" smtClean="0">
                <a:solidFill>
                  <a:srgbClr val="FF7C80"/>
                </a:solidFill>
              </a:rPr>
              <a:t>Hyperparathyreoidismus</a:t>
            </a:r>
            <a:endParaRPr lang="en-US" sz="2800" u="sng" dirty="0">
              <a:solidFill>
                <a:srgbClr val="FF7C80"/>
              </a:solidFill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3549650" y="4344144"/>
            <a:ext cx="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4692650" y="4344144"/>
            <a:ext cx="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>
            <a:off x="6445250" y="4344144"/>
            <a:ext cx="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7740650" y="4344144"/>
            <a:ext cx="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325" y="1677988"/>
            <a:ext cx="4529138" cy="4198937"/>
          </a:xfrm>
          <a:prstGeom prst="rect">
            <a:avLst/>
          </a:prstGeom>
          <a:noFill/>
          <a:ln w="38100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40963" name="Picture 3" descr="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908175"/>
            <a:ext cx="4122737" cy="375285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378075" y="276225"/>
            <a:ext cx="42434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3200" u="none" dirty="0" err="1" smtClean="0">
                <a:solidFill>
                  <a:srgbClr val="FF9900"/>
                </a:solidFill>
              </a:rPr>
              <a:t>Hyperparathyreoidismus</a:t>
            </a:r>
            <a:endParaRPr lang="hu-HU" sz="3200" u="none" dirty="0">
              <a:solidFill>
                <a:srgbClr val="FF99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115616" y="112474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u="none" dirty="0" smtClean="0">
                <a:solidFill>
                  <a:srgbClr val="FFFF99"/>
                </a:solidFill>
              </a:rPr>
              <a:t>Mellékpajzsmirigy </a:t>
            </a:r>
            <a:r>
              <a:rPr lang="hu-HU" sz="2000" u="none" dirty="0" err="1" smtClean="0">
                <a:solidFill>
                  <a:srgbClr val="FFFF99"/>
                </a:solidFill>
              </a:rPr>
              <a:t>adenoma</a:t>
            </a:r>
            <a:r>
              <a:rPr lang="hu-HU" sz="2000" u="none" dirty="0" smtClean="0">
                <a:solidFill>
                  <a:srgbClr val="FFFF99"/>
                </a:solidFill>
              </a:rPr>
              <a:t> kimutatása képalkotó diagnosztikával</a:t>
            </a:r>
            <a:endParaRPr lang="hu-HU" sz="2000" u="none" dirty="0">
              <a:solidFill>
                <a:srgbClr val="FFFF99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123728" y="594928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u="none" dirty="0" smtClean="0">
                <a:solidFill>
                  <a:srgbClr val="FFFF99"/>
                </a:solidFill>
              </a:rPr>
              <a:t>CT</a:t>
            </a:r>
            <a:endParaRPr lang="hu-HU" u="none" dirty="0">
              <a:solidFill>
                <a:srgbClr val="FFFF99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444208" y="594928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u="none" dirty="0" smtClean="0">
                <a:solidFill>
                  <a:srgbClr val="FFFF99"/>
                </a:solidFill>
              </a:rPr>
              <a:t>UH</a:t>
            </a:r>
            <a:endParaRPr lang="hu-HU" u="none" dirty="0">
              <a:solidFill>
                <a:srgbClr val="FFFF99"/>
              </a:solidFill>
            </a:endParaRPr>
          </a:p>
        </p:txBody>
      </p:sp>
      <p:sp>
        <p:nvSpPr>
          <p:cNvPr id="8" name="Ellipszis 7"/>
          <p:cNvSpPr/>
          <p:nvPr/>
        </p:nvSpPr>
        <p:spPr bwMode="auto">
          <a:xfrm rot="1860578">
            <a:off x="7670789" y="3032623"/>
            <a:ext cx="989239" cy="617749"/>
          </a:xfrm>
          <a:prstGeom prst="ellipse">
            <a:avLst/>
          </a:prstGeom>
          <a:noFill/>
          <a:ln w="12700" cap="rnd" cmpd="sng" algn="ctr">
            <a:solidFill>
              <a:srgbClr val="FFFF99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9" name="Ellipszis 8"/>
          <p:cNvSpPr/>
          <p:nvPr/>
        </p:nvSpPr>
        <p:spPr bwMode="auto">
          <a:xfrm rot="2641732">
            <a:off x="1407322" y="3037902"/>
            <a:ext cx="989239" cy="617749"/>
          </a:xfrm>
          <a:prstGeom prst="ellipse">
            <a:avLst/>
          </a:prstGeom>
          <a:noFill/>
          <a:ln w="12700" cap="rnd" cmpd="sng" algn="ctr">
            <a:solidFill>
              <a:srgbClr val="FFFF99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40432" y="5745450"/>
            <a:ext cx="84520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 dirty="0">
                <a:solidFill>
                  <a:srgbClr val="FFFF99"/>
                </a:solidFill>
                <a:latin typeface="+mn-lt"/>
                <a:cs typeface="MV Boli" pitchFamily="2" charset="0"/>
              </a:rPr>
              <a:t>RTG: Jellegzetes tünet </a:t>
            </a:r>
            <a:r>
              <a:rPr lang="hu-HU" sz="2000" u="none" dirty="0" smtClean="0">
                <a:solidFill>
                  <a:srgbClr val="FFFF99"/>
                </a:solidFill>
                <a:latin typeface="+mn-lt"/>
                <a:cs typeface="MV Boli" pitchFamily="2" charset="0"/>
              </a:rPr>
              <a:t>az </a:t>
            </a:r>
            <a:r>
              <a:rPr lang="hu-HU" sz="2000" u="none" dirty="0" err="1" smtClean="0">
                <a:solidFill>
                  <a:srgbClr val="FFFF99"/>
                </a:solidFill>
                <a:latin typeface="+mn-lt"/>
                <a:cs typeface="MV Boli" pitchFamily="2" charset="0"/>
              </a:rPr>
              <a:t>osteolyticus</a:t>
            </a:r>
            <a:r>
              <a:rPr lang="hu-HU" sz="2000" u="none" dirty="0" smtClean="0">
                <a:solidFill>
                  <a:srgbClr val="FFFF99"/>
                </a:solidFill>
                <a:latin typeface="+mn-lt"/>
                <a:cs typeface="MV Boli" pitchFamily="2" charset="0"/>
              </a:rPr>
              <a:t> gócok mellett a </a:t>
            </a:r>
            <a:r>
              <a:rPr lang="hu-HU" sz="2000" u="none" dirty="0" err="1">
                <a:solidFill>
                  <a:srgbClr val="FFFF99"/>
                </a:solidFill>
                <a:latin typeface="+mn-lt"/>
                <a:cs typeface="MV Boli" pitchFamily="2" charset="0"/>
              </a:rPr>
              <a:t>corticalis</a:t>
            </a:r>
            <a:r>
              <a:rPr lang="hu-HU" sz="2000" u="none" dirty="0">
                <a:solidFill>
                  <a:srgbClr val="FFFF99"/>
                </a:solidFill>
                <a:latin typeface="+mn-lt"/>
                <a:cs typeface="MV Boli" pitchFamily="2" charset="0"/>
              </a:rPr>
              <a:t> hosszirányú </a:t>
            </a:r>
            <a:r>
              <a:rPr lang="hu-HU" sz="2000" u="none" dirty="0" err="1">
                <a:solidFill>
                  <a:srgbClr val="FFFF99"/>
                </a:solidFill>
                <a:latin typeface="+mn-lt"/>
                <a:cs typeface="MV Boli" pitchFamily="2" charset="0"/>
              </a:rPr>
              <a:t>felrostozódása</a:t>
            </a:r>
            <a:r>
              <a:rPr lang="hu-HU" sz="2000" u="none" dirty="0">
                <a:solidFill>
                  <a:srgbClr val="FFFF99"/>
                </a:solidFill>
                <a:latin typeface="+mn-lt"/>
                <a:cs typeface="MV Boli" pitchFamily="2" charset="0"/>
              </a:rPr>
              <a:t>, </a:t>
            </a:r>
            <a:r>
              <a:rPr lang="hu-HU" sz="2000" u="none" dirty="0" err="1">
                <a:solidFill>
                  <a:srgbClr val="FFFF99"/>
                </a:solidFill>
                <a:latin typeface="+mn-lt"/>
                <a:cs typeface="MV Boli" pitchFamily="2" charset="0"/>
              </a:rPr>
              <a:t>spongialisatioja</a:t>
            </a:r>
            <a:r>
              <a:rPr lang="hu-HU" sz="2000" u="none" dirty="0">
                <a:solidFill>
                  <a:srgbClr val="FFFF99"/>
                </a:solidFill>
                <a:latin typeface="+mn-lt"/>
                <a:cs typeface="MV Boli" pitchFamily="2" charset="0"/>
              </a:rPr>
              <a:t>. </a:t>
            </a:r>
            <a:r>
              <a:rPr lang="hu-HU" sz="2000" u="none" dirty="0" smtClean="0">
                <a:solidFill>
                  <a:srgbClr val="FFFF99"/>
                </a:solidFill>
                <a:latin typeface="+mn-lt"/>
                <a:cs typeface="MV Boli" pitchFamily="2" charset="0"/>
              </a:rPr>
              <a:t> </a:t>
            </a:r>
            <a:r>
              <a:rPr lang="hu-HU" sz="2000" u="none" dirty="0" err="1" smtClean="0">
                <a:solidFill>
                  <a:srgbClr val="FF3300"/>
                </a:solidFill>
                <a:latin typeface="+mn-lt"/>
                <a:cs typeface="MV Boli" pitchFamily="2" charset="0"/>
              </a:rPr>
              <a:t>Pathológiás</a:t>
            </a:r>
            <a:r>
              <a:rPr lang="hu-HU" sz="2000" u="none" dirty="0" smtClean="0">
                <a:solidFill>
                  <a:srgbClr val="FF3300"/>
                </a:solidFill>
                <a:latin typeface="+mn-lt"/>
                <a:cs typeface="MV Boli" pitchFamily="2" charset="0"/>
              </a:rPr>
              <a:t> törés a combnyak területén </a:t>
            </a:r>
            <a:r>
              <a:rPr lang="hu-HU" sz="2000" u="none" dirty="0" smtClean="0">
                <a:solidFill>
                  <a:srgbClr val="FF0000"/>
                </a:solidFill>
                <a:latin typeface="+mn-lt"/>
                <a:cs typeface="MV Boli" pitchFamily="2" charset="0"/>
              </a:rPr>
              <a:t>!</a:t>
            </a:r>
            <a:endParaRPr lang="en-US" sz="2000" u="none" dirty="0">
              <a:solidFill>
                <a:srgbClr val="FF0000"/>
              </a:solidFill>
              <a:latin typeface="+mn-lt"/>
              <a:cs typeface="MV Boli" pitchFamily="2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 dirty="0" err="1">
                <a:solidFill>
                  <a:srgbClr val="FF7C80"/>
                </a:solidFill>
              </a:rPr>
              <a:t>Morbus</a:t>
            </a:r>
            <a:r>
              <a:rPr lang="en-US" sz="2400" u="sng" dirty="0">
                <a:solidFill>
                  <a:srgbClr val="FF7C80"/>
                </a:solidFill>
              </a:rPr>
              <a:t> Recklinghausen</a:t>
            </a:r>
          </a:p>
        </p:txBody>
      </p:sp>
      <p:pic>
        <p:nvPicPr>
          <p:cNvPr id="41988" name="Picture 8" descr="1098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2716012" cy="458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1098A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980728"/>
            <a:ext cx="2711538" cy="458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Line 11"/>
          <p:cNvSpPr>
            <a:spLocks noChangeShapeType="1"/>
          </p:cNvSpPr>
          <p:nvPr/>
        </p:nvSpPr>
        <p:spPr bwMode="auto">
          <a:xfrm>
            <a:off x="7486600" y="1556792"/>
            <a:ext cx="685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pic>
        <p:nvPicPr>
          <p:cNvPr id="7" name="Picture 3" descr="14"/>
          <p:cNvPicPr>
            <a:picLocks noChangeAspect="1" noChangeArrowheads="1"/>
          </p:cNvPicPr>
          <p:nvPr/>
        </p:nvPicPr>
        <p:blipFill>
          <a:blip r:embed="rId5" cstate="print"/>
          <a:srcRect t="5607" r="17554" b="4684"/>
          <a:stretch>
            <a:fillRect/>
          </a:stretch>
        </p:blipFill>
        <p:spPr bwMode="auto">
          <a:xfrm>
            <a:off x="3131840" y="980728"/>
            <a:ext cx="282314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67544" y="5661248"/>
            <a:ext cx="830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none" dirty="0" err="1">
                <a:solidFill>
                  <a:srgbClr val="FFFF00"/>
                </a:solidFill>
              </a:rPr>
              <a:t>Kötőszöveti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sejtek</a:t>
            </a:r>
            <a:r>
              <a:rPr lang="en-US" sz="2000" u="none" dirty="0">
                <a:solidFill>
                  <a:srgbClr val="FFFF00"/>
                </a:solidFill>
              </a:rPr>
              <a:t>, </a:t>
            </a:r>
            <a:r>
              <a:rPr lang="en-US" sz="2000" u="none" dirty="0" err="1">
                <a:solidFill>
                  <a:srgbClr val="FFFF00"/>
                </a:solidFill>
              </a:rPr>
              <a:t>rostok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között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elszórva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aktív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osteoclastok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csoportjai</a:t>
            </a:r>
            <a:r>
              <a:rPr lang="en-US" sz="2000" u="none" dirty="0">
                <a:solidFill>
                  <a:srgbClr val="FFFF00"/>
                </a:solidFill>
              </a:rPr>
              <a:t>, </a:t>
            </a:r>
            <a:r>
              <a:rPr lang="en-US" sz="2000" u="none" dirty="0" err="1">
                <a:solidFill>
                  <a:srgbClr val="FFFF00"/>
                </a:solidFill>
              </a:rPr>
              <a:t>melyek</a:t>
            </a:r>
            <a:r>
              <a:rPr lang="en-US" sz="2000" u="none" dirty="0">
                <a:solidFill>
                  <a:srgbClr val="FFFF00"/>
                </a:solidFill>
              </a:rPr>
              <a:t> a </a:t>
            </a:r>
            <a:r>
              <a:rPr lang="en-US" sz="2000" u="none" dirty="0" err="1">
                <a:solidFill>
                  <a:srgbClr val="FFFF00"/>
                </a:solidFill>
              </a:rPr>
              <a:t>trabecularis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csontállományt</a:t>
            </a:r>
            <a:r>
              <a:rPr lang="en-US" sz="2000" u="none" dirty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bontják</a:t>
            </a:r>
            <a:r>
              <a:rPr lang="en-US" sz="2000" u="none" dirty="0">
                <a:solidFill>
                  <a:srgbClr val="FFFF00"/>
                </a:solidFill>
              </a:rPr>
              <a:t> le. </a:t>
            </a:r>
            <a:r>
              <a:rPr lang="hu-HU" sz="2000" u="none" dirty="0" err="1" smtClean="0">
                <a:solidFill>
                  <a:srgbClr val="FFFF00"/>
                </a:solidFill>
              </a:rPr>
              <a:t>Tumorszövet</a:t>
            </a:r>
            <a:r>
              <a:rPr lang="hu-HU" sz="2000" u="none" dirty="0" smtClean="0">
                <a:solidFill>
                  <a:srgbClr val="FFFF00"/>
                </a:solidFill>
              </a:rPr>
              <a:t> a mintában nem látható. </a:t>
            </a:r>
            <a:r>
              <a:rPr lang="en-US" sz="2000" u="none" dirty="0" err="1" smtClean="0">
                <a:solidFill>
                  <a:srgbClr val="FFFF00"/>
                </a:solidFill>
              </a:rPr>
              <a:t>Hemosiderin</a:t>
            </a:r>
            <a:r>
              <a:rPr lang="en-US" sz="2000" u="none" dirty="0" smtClean="0">
                <a:solidFill>
                  <a:srgbClr val="FFFF00"/>
                </a:solidFill>
              </a:rPr>
              <a:t> </a:t>
            </a:r>
            <a:r>
              <a:rPr lang="en-US" sz="2000" u="none" dirty="0" err="1">
                <a:solidFill>
                  <a:srgbClr val="FFFF00"/>
                </a:solidFill>
              </a:rPr>
              <a:t>lerakódás</a:t>
            </a:r>
            <a:r>
              <a:rPr lang="en-US" sz="2000" u="none" dirty="0">
                <a:solidFill>
                  <a:srgbClr val="FFFF00"/>
                </a:solidFill>
              </a:rPr>
              <a:t> (HE: 100x).</a:t>
            </a:r>
            <a:r>
              <a:rPr lang="en-US" sz="2400" u="none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>
                <a:solidFill>
                  <a:srgbClr val="FF7C80"/>
                </a:solidFill>
              </a:rPr>
              <a:t>Morbus Recklinghausen</a:t>
            </a:r>
          </a:p>
        </p:txBody>
      </p:sp>
      <p:pic>
        <p:nvPicPr>
          <p:cNvPr id="44036" name="Picture 8" descr="1098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692696"/>
            <a:ext cx="7258000" cy="4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23796" y="64103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85800" y="76200"/>
            <a:ext cx="4462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dirty="0" smtClean="0">
                <a:solidFill>
                  <a:srgbClr val="FF7C80"/>
                </a:solidFill>
              </a:rPr>
              <a:t>Köszvény </a:t>
            </a:r>
            <a:r>
              <a:rPr lang="hu-HU" sz="2400" u="sng" dirty="0" smtClean="0">
                <a:solidFill>
                  <a:srgbClr val="FF7C80"/>
                </a:solidFill>
              </a:rPr>
              <a:t> </a:t>
            </a:r>
            <a:r>
              <a:rPr lang="hu-HU" sz="2400" u="sng" dirty="0">
                <a:solidFill>
                  <a:srgbClr val="FF7C80"/>
                </a:solidFill>
              </a:rPr>
              <a:t>(</a:t>
            </a:r>
            <a:r>
              <a:rPr lang="hu-HU" sz="2400" u="sng" dirty="0" err="1" smtClean="0">
                <a:solidFill>
                  <a:srgbClr val="FF7C80"/>
                </a:solidFill>
              </a:rPr>
              <a:t>Hyperurikaemia</a:t>
            </a:r>
            <a:r>
              <a:rPr lang="hu-HU" sz="2400" u="sng" dirty="0" smtClean="0">
                <a:solidFill>
                  <a:srgbClr val="FF7C80"/>
                </a:solidFill>
              </a:rPr>
              <a:t>)</a:t>
            </a:r>
            <a:endParaRPr lang="en-US" sz="2400" u="sng" dirty="0">
              <a:solidFill>
                <a:srgbClr val="FF7C80"/>
              </a:solidFill>
            </a:endParaRPr>
          </a:p>
        </p:txBody>
      </p:sp>
      <p:pic>
        <p:nvPicPr>
          <p:cNvPr id="45059" name="Picture 3" descr="DSCN62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692150"/>
            <a:ext cx="4633913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 descr="DSCN62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9263" y="3086100"/>
            <a:ext cx="4489450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580063" y="836712"/>
            <a:ext cx="30241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 dirty="0" smtClean="0">
                <a:solidFill>
                  <a:srgbClr val="FFFF00"/>
                </a:solidFill>
              </a:rPr>
              <a:t>A </a:t>
            </a:r>
            <a:r>
              <a:rPr lang="hu-HU" sz="2000" u="none" dirty="0" err="1" smtClean="0">
                <a:solidFill>
                  <a:srgbClr val="FFFF00"/>
                </a:solidFill>
              </a:rPr>
              <a:t>bursa</a:t>
            </a:r>
            <a:r>
              <a:rPr lang="hu-HU" sz="2000" u="none" dirty="0" smtClean="0">
                <a:solidFill>
                  <a:srgbClr val="FFFF00"/>
                </a:solidFill>
              </a:rPr>
              <a:t> </a:t>
            </a:r>
            <a:r>
              <a:rPr lang="hu-HU" sz="2000" u="none" dirty="0" err="1" smtClean="0">
                <a:solidFill>
                  <a:srgbClr val="FFFF00"/>
                </a:solidFill>
              </a:rPr>
              <a:t>olecrani</a:t>
            </a:r>
            <a:r>
              <a:rPr lang="hu-HU" sz="2000" u="none" dirty="0" smtClean="0">
                <a:solidFill>
                  <a:srgbClr val="FFFF00"/>
                </a:solidFill>
              </a:rPr>
              <a:t> köszvényes </a:t>
            </a:r>
            <a:r>
              <a:rPr lang="hu-HU" sz="2000" u="none" dirty="0" err="1" smtClean="0">
                <a:solidFill>
                  <a:srgbClr val="FFFF00"/>
                </a:solidFill>
              </a:rPr>
              <a:t>arthritise</a:t>
            </a:r>
            <a:r>
              <a:rPr lang="hu-HU" sz="2000" u="none" dirty="0" smtClean="0">
                <a:solidFill>
                  <a:srgbClr val="FFFF00"/>
                </a:solidFill>
              </a:rPr>
              <a:t> (</a:t>
            </a:r>
            <a:r>
              <a:rPr lang="hu-HU" sz="2000" u="none" dirty="0" err="1" smtClean="0">
                <a:solidFill>
                  <a:srgbClr val="FFFF00"/>
                </a:solidFill>
              </a:rPr>
              <a:t>tophusa</a:t>
            </a:r>
            <a:r>
              <a:rPr lang="hu-HU" sz="2000" u="none" dirty="0" smtClean="0">
                <a:solidFill>
                  <a:srgbClr val="FFFF00"/>
                </a:solidFill>
              </a:rPr>
              <a:t>) </a:t>
            </a:r>
            <a:r>
              <a:rPr lang="hu-HU" sz="2000" u="none" dirty="0" err="1" smtClean="0">
                <a:solidFill>
                  <a:srgbClr val="FFFF00"/>
                </a:solidFill>
              </a:rPr>
              <a:t>lágyrésztumort</a:t>
            </a:r>
            <a:r>
              <a:rPr lang="hu-HU" sz="2000" u="none" dirty="0" smtClean="0">
                <a:solidFill>
                  <a:srgbClr val="FFFF00"/>
                </a:solidFill>
              </a:rPr>
              <a:t> utánoz.</a:t>
            </a:r>
            <a:endParaRPr lang="hu-HU" sz="2000" u="none" dirty="0">
              <a:solidFill>
                <a:srgbClr val="FFFF00"/>
              </a:solidFill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540197" y="4437112"/>
            <a:ext cx="345573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 dirty="0" smtClean="0">
                <a:solidFill>
                  <a:srgbClr val="FFFF00"/>
                </a:solidFill>
              </a:rPr>
              <a:t>A könyöktáj </a:t>
            </a:r>
            <a:r>
              <a:rPr lang="hu-HU" sz="2000" u="none" dirty="0" err="1" smtClean="0">
                <a:solidFill>
                  <a:srgbClr val="FFFF00"/>
                </a:solidFill>
              </a:rPr>
              <a:t>ízületközeli</a:t>
            </a:r>
            <a:r>
              <a:rPr lang="hu-HU" sz="2000" u="none" dirty="0" smtClean="0">
                <a:solidFill>
                  <a:srgbClr val="FFFF00"/>
                </a:solidFill>
              </a:rPr>
              <a:t>, csontos alapjához rögzült </a:t>
            </a:r>
            <a:r>
              <a:rPr lang="hu-HU" sz="2000" u="none" dirty="0" err="1" smtClean="0">
                <a:solidFill>
                  <a:srgbClr val="FFFF00"/>
                </a:solidFill>
              </a:rPr>
              <a:t>pseudotumora</a:t>
            </a:r>
            <a:r>
              <a:rPr lang="hu-HU" sz="2000" u="none" dirty="0" smtClean="0">
                <a:solidFill>
                  <a:srgbClr val="FFFF00"/>
                </a:solidFill>
              </a:rPr>
              <a:t>. Az urát kristály lerakódás kiterjedten </a:t>
            </a:r>
            <a:r>
              <a:rPr lang="hu-HU" sz="2000" u="none" dirty="0" err="1" smtClean="0">
                <a:solidFill>
                  <a:srgbClr val="FFFF00"/>
                </a:solidFill>
              </a:rPr>
              <a:t>infiltrálja</a:t>
            </a:r>
            <a:r>
              <a:rPr lang="hu-HU" sz="2000" u="none" dirty="0" smtClean="0">
                <a:solidFill>
                  <a:srgbClr val="FFFF00"/>
                </a:solidFill>
              </a:rPr>
              <a:t> az ízületi tokot is.</a:t>
            </a:r>
            <a:endParaRPr lang="hu-HU" sz="2000" u="none" dirty="0">
              <a:solidFill>
                <a:srgbClr val="FFFF00"/>
              </a:solidFill>
            </a:endParaRP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026" descr="chondroblasto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463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1027" descr="chondroblastoma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78185"/>
            <a:ext cx="25146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1028" descr="chondroblastoma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29119" y="2069897"/>
            <a:ext cx="4086360" cy="309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1029"/>
          <p:cNvSpPr txBox="1">
            <a:spLocks noChangeArrowheads="1"/>
          </p:cNvSpPr>
          <p:nvPr/>
        </p:nvSpPr>
        <p:spPr bwMode="auto">
          <a:xfrm>
            <a:off x="3305175" y="344488"/>
            <a:ext cx="279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9966"/>
                </a:solidFill>
                <a:latin typeface="Arial" panose="020B0604020202020204" pitchFamily="34" charset="0"/>
              </a:rPr>
              <a:t>Chondroblastoma</a:t>
            </a: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35715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3"/>
          <p:cNvSpPr txBox="1">
            <a:spLocks noChangeArrowheads="1"/>
          </p:cNvSpPr>
          <p:nvPr/>
        </p:nvSpPr>
        <p:spPr bwMode="auto">
          <a:xfrm>
            <a:off x="323850" y="303213"/>
            <a:ext cx="3816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400" u="sng">
                <a:solidFill>
                  <a:srgbClr val="FF7C80"/>
                </a:solidFill>
              </a:rPr>
              <a:t>Köszvény (Hyperurikaemia)</a:t>
            </a:r>
            <a:endParaRPr lang="en-US" sz="2400" u="sng">
              <a:solidFill>
                <a:srgbClr val="FF7C80"/>
              </a:solidFill>
            </a:endParaRPr>
          </a:p>
        </p:txBody>
      </p:sp>
      <p:pic>
        <p:nvPicPr>
          <p:cNvPr id="46083" name="Picture 5" descr="DSCN62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13" y="1557338"/>
            <a:ext cx="35655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7" descr="DSCN63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0538" y="692150"/>
            <a:ext cx="437515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8"/>
          <p:cNvSpPr txBox="1">
            <a:spLocks noChangeArrowheads="1"/>
          </p:cNvSpPr>
          <p:nvPr/>
        </p:nvSpPr>
        <p:spPr bwMode="auto">
          <a:xfrm>
            <a:off x="395536" y="908050"/>
            <a:ext cx="36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 dirty="0" err="1" smtClean="0">
                <a:solidFill>
                  <a:srgbClr val="FFFF00"/>
                </a:solidFill>
              </a:rPr>
              <a:t>Resecatum</a:t>
            </a:r>
            <a:r>
              <a:rPr lang="hu-HU" sz="2000" u="none" dirty="0" smtClean="0">
                <a:solidFill>
                  <a:srgbClr val="FFFF00"/>
                </a:solidFill>
              </a:rPr>
              <a:t> - </a:t>
            </a:r>
            <a:r>
              <a:rPr lang="hu-HU" sz="2000" u="none" dirty="0" err="1" smtClean="0">
                <a:solidFill>
                  <a:srgbClr val="FFFF00"/>
                </a:solidFill>
              </a:rPr>
              <a:t>pseudotumor</a:t>
            </a:r>
            <a:endParaRPr lang="hu-HU" sz="2000" u="none" dirty="0">
              <a:solidFill>
                <a:srgbClr val="FFFF00"/>
              </a:solidFill>
            </a:endParaRPr>
          </a:p>
        </p:txBody>
      </p:sp>
      <p:sp>
        <p:nvSpPr>
          <p:cNvPr id="46086" name="Text Box 9"/>
          <p:cNvSpPr txBox="1">
            <a:spLocks noChangeArrowheads="1"/>
          </p:cNvSpPr>
          <p:nvPr/>
        </p:nvSpPr>
        <p:spPr bwMode="auto">
          <a:xfrm>
            <a:off x="5437188" y="3154363"/>
            <a:ext cx="129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200" dirty="0" err="1" smtClean="0"/>
              <a:t>Radiusfej</a:t>
            </a:r>
            <a:endParaRPr lang="hu-HU" sz="1200" dirty="0"/>
          </a:p>
        </p:txBody>
      </p:sp>
      <p:sp>
        <p:nvSpPr>
          <p:cNvPr id="46087" name="Text Box 10"/>
          <p:cNvSpPr txBox="1">
            <a:spLocks noChangeArrowheads="1"/>
          </p:cNvSpPr>
          <p:nvPr/>
        </p:nvSpPr>
        <p:spPr bwMode="auto">
          <a:xfrm>
            <a:off x="6660157" y="2433638"/>
            <a:ext cx="7921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200" dirty="0" err="1"/>
              <a:t>Humerus</a:t>
            </a:r>
            <a:endParaRPr lang="hu-HU" sz="1200" dirty="0"/>
          </a:p>
        </p:txBody>
      </p:sp>
      <p:sp>
        <p:nvSpPr>
          <p:cNvPr id="46088" name="Text Box 11"/>
          <p:cNvSpPr txBox="1">
            <a:spLocks noChangeArrowheads="1"/>
          </p:cNvSpPr>
          <p:nvPr/>
        </p:nvSpPr>
        <p:spPr bwMode="auto">
          <a:xfrm>
            <a:off x="7308850" y="3659188"/>
            <a:ext cx="129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200"/>
              <a:t>Olecranon ulnae</a:t>
            </a:r>
          </a:p>
        </p:txBody>
      </p:sp>
      <p:sp>
        <p:nvSpPr>
          <p:cNvPr id="46089" name="Text Box 12"/>
          <p:cNvSpPr txBox="1">
            <a:spLocks noChangeArrowheads="1"/>
          </p:cNvSpPr>
          <p:nvPr/>
        </p:nvSpPr>
        <p:spPr bwMode="auto">
          <a:xfrm>
            <a:off x="5364509" y="2290763"/>
            <a:ext cx="12237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200" dirty="0" smtClean="0"/>
              <a:t>Urat kristályok</a:t>
            </a:r>
            <a:endParaRPr lang="hu-HU" sz="1200" dirty="0"/>
          </a:p>
        </p:txBody>
      </p:sp>
      <p:sp>
        <p:nvSpPr>
          <p:cNvPr id="46090" name="Text Box 13"/>
          <p:cNvSpPr txBox="1">
            <a:spLocks noChangeArrowheads="1"/>
          </p:cNvSpPr>
          <p:nvPr/>
        </p:nvSpPr>
        <p:spPr bwMode="auto">
          <a:xfrm>
            <a:off x="4643438" y="188913"/>
            <a:ext cx="38893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u="none" dirty="0">
                <a:solidFill>
                  <a:srgbClr val="FFFF00"/>
                </a:solidFill>
              </a:rPr>
              <a:t>A műtéti terület (bal könyök)</a:t>
            </a:r>
          </a:p>
        </p:txBody>
      </p:sp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4103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85800" y="60198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400" u="none" dirty="0">
                <a:solidFill>
                  <a:srgbClr val="FFFF99"/>
                </a:solidFill>
              </a:rPr>
              <a:t>The most </a:t>
            </a:r>
            <a:r>
              <a:rPr lang="hu-HU" sz="2400" u="none" dirty="0" err="1">
                <a:solidFill>
                  <a:srgbClr val="FFFF99"/>
                </a:solidFill>
              </a:rPr>
              <a:t>frequent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primary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sites</a:t>
            </a:r>
            <a:r>
              <a:rPr lang="hu-HU" sz="2400" u="none" dirty="0">
                <a:solidFill>
                  <a:srgbClr val="FFFF99"/>
                </a:solidFill>
              </a:rPr>
              <a:t> of </a:t>
            </a:r>
            <a:r>
              <a:rPr lang="hu-HU" sz="2400" u="none" dirty="0" err="1">
                <a:solidFill>
                  <a:srgbClr val="FFFF99"/>
                </a:solidFill>
              </a:rPr>
              <a:t>the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metastatic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bone</a:t>
            </a:r>
            <a:r>
              <a:rPr lang="hu-HU" sz="2400" u="none" dirty="0">
                <a:solidFill>
                  <a:srgbClr val="FFFF99"/>
                </a:solidFill>
              </a:rPr>
              <a:t> </a:t>
            </a:r>
            <a:r>
              <a:rPr lang="hu-HU" sz="2400" u="none" dirty="0" err="1">
                <a:solidFill>
                  <a:srgbClr val="FFFF99"/>
                </a:solidFill>
              </a:rPr>
              <a:t>lesions</a:t>
            </a:r>
            <a:r>
              <a:rPr lang="hu-HU" sz="2400" u="none" dirty="0">
                <a:solidFill>
                  <a:srgbClr val="FFFF99"/>
                </a:solidFill>
              </a:rPr>
              <a:t>.</a:t>
            </a:r>
            <a:endParaRPr lang="en-US" sz="1800" u="none" dirty="0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539552" y="76200"/>
            <a:ext cx="8375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7C80"/>
                </a:solidFill>
              </a:rPr>
              <a:t>Secondary Bone Tumors (Metastatic Lesions of Bones)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pic>
        <p:nvPicPr>
          <p:cNvPr id="55301" name="Picture 5" descr="BONETU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62000"/>
            <a:ext cx="532447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2621707" y="1752600"/>
            <a:ext cx="68580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Lung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4679107" y="1752600"/>
            <a:ext cx="129540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Thyroid Gl.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4907707" y="2900363"/>
            <a:ext cx="838200" cy="3762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Breast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4907707" y="4114800"/>
            <a:ext cx="83820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Uterus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4907707" y="5334000"/>
            <a:ext cx="68580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Skin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2393107" y="5410200"/>
            <a:ext cx="106680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Prostate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2240707" y="4119563"/>
            <a:ext cx="990600" cy="3762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Kidney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2240707" y="2824163"/>
            <a:ext cx="1066800" cy="3762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u="none"/>
              <a:t>Stomach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6732240" y="1484313"/>
            <a:ext cx="1727993" cy="3046988"/>
          </a:xfrm>
          <a:prstGeom prst="rect">
            <a:avLst/>
          </a:prstGeom>
          <a:solidFill>
            <a:srgbClr val="081554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400" u="none" dirty="0">
                <a:solidFill>
                  <a:srgbClr val="FF0000"/>
                </a:solidFill>
                <a:latin typeface="+mn-lt"/>
                <a:cs typeface="+mn-cs"/>
              </a:rPr>
              <a:t>- </a:t>
            </a:r>
            <a:r>
              <a:rPr lang="hu-HU" sz="2400" u="none" dirty="0" err="1" smtClean="0">
                <a:solidFill>
                  <a:srgbClr val="FF0000"/>
                </a:solidFill>
                <a:latin typeface="+mn-lt"/>
                <a:cs typeface="+mn-cs"/>
              </a:rPr>
              <a:t>Lung</a:t>
            </a:r>
            <a:endParaRPr lang="hu-HU" sz="2400" u="none" dirty="0">
              <a:solidFill>
                <a:srgbClr val="FF0000"/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hu-HU" sz="2400" u="none" dirty="0">
                <a:solidFill>
                  <a:srgbClr val="FF0000"/>
                </a:solidFill>
                <a:latin typeface="+mn-lt"/>
                <a:cs typeface="+mn-cs"/>
              </a:rPr>
              <a:t>- </a:t>
            </a:r>
            <a:r>
              <a:rPr lang="hu-HU" sz="2400" u="none" dirty="0" err="1" smtClean="0">
                <a:solidFill>
                  <a:srgbClr val="FF0000"/>
                </a:solidFill>
                <a:latin typeface="+mn-lt"/>
                <a:cs typeface="+mn-cs"/>
              </a:rPr>
              <a:t>Kidney</a:t>
            </a:r>
            <a:endParaRPr lang="hu-HU" sz="2400" u="none" dirty="0">
              <a:solidFill>
                <a:srgbClr val="FF0000"/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hu-HU" sz="2400" u="none" dirty="0">
                <a:solidFill>
                  <a:srgbClr val="FF0000"/>
                </a:solidFill>
                <a:latin typeface="+mn-lt"/>
                <a:cs typeface="+mn-cs"/>
              </a:rPr>
              <a:t>- </a:t>
            </a:r>
            <a:r>
              <a:rPr lang="hu-HU" sz="2400" u="none" dirty="0" err="1" smtClean="0">
                <a:solidFill>
                  <a:srgbClr val="FF0000"/>
                </a:solidFill>
                <a:latin typeface="+mn-lt"/>
                <a:cs typeface="+mn-cs"/>
              </a:rPr>
              <a:t>Breast</a:t>
            </a:r>
            <a:endParaRPr lang="hu-HU" sz="2400" u="none" dirty="0">
              <a:solidFill>
                <a:srgbClr val="FF0000"/>
              </a:solidFill>
              <a:latin typeface="+mn-lt"/>
              <a:cs typeface="+mn-cs"/>
            </a:endParaRPr>
          </a:p>
          <a:p>
            <a:pPr>
              <a:buFontTx/>
              <a:buChar char="-"/>
              <a:defRPr/>
            </a:pPr>
            <a:r>
              <a:rPr lang="hu-HU" sz="2400" u="none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hu-HU" sz="2400" u="none" dirty="0" err="1" smtClean="0">
                <a:solidFill>
                  <a:srgbClr val="FF0000"/>
                </a:solidFill>
                <a:latin typeface="+mn-lt"/>
                <a:cs typeface="+mn-cs"/>
              </a:rPr>
              <a:t>Prostate</a:t>
            </a:r>
            <a:endParaRPr lang="hu-HU" sz="2400" u="none" dirty="0">
              <a:solidFill>
                <a:srgbClr val="FF0000"/>
              </a:solidFill>
              <a:latin typeface="+mn-lt"/>
              <a:cs typeface="+mn-cs"/>
            </a:endParaRPr>
          </a:p>
          <a:p>
            <a:pPr>
              <a:buFontTx/>
              <a:buChar char="-"/>
              <a:defRPr/>
            </a:pPr>
            <a:r>
              <a:rPr lang="hu-HU" sz="2400" u="none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  <a:r>
              <a:rPr lang="hu-HU" sz="2400" u="none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Myeloma</a:t>
            </a:r>
            <a:endParaRPr lang="hu-HU" sz="2400" u="none" dirty="0" smtClean="0">
              <a:solidFill>
                <a:schemeClr val="accent6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>
              <a:defRPr/>
            </a:pPr>
            <a:endParaRPr lang="hu-HU" sz="2400" u="none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hu-HU" sz="4800" u="none" dirty="0" smtClean="0">
                <a:solidFill>
                  <a:srgbClr val="FF0000"/>
                </a:solidFill>
                <a:latin typeface="+mn-lt"/>
                <a:cs typeface="+mn-cs"/>
              </a:rPr>
              <a:t>70%</a:t>
            </a:r>
            <a:endParaRPr lang="hu-HU" sz="4800" u="none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1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8572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2286000"/>
            <a:ext cx="7788275" cy="1143000"/>
          </a:xfrm>
        </p:spPr>
        <p:txBody>
          <a:bodyPr/>
          <a:lstStyle/>
          <a:p>
            <a:r>
              <a:rPr lang="hu-HU" smtClean="0"/>
              <a:t>     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5870" y="431800"/>
            <a:ext cx="7910586" cy="5876925"/>
          </a:xfrm>
        </p:spPr>
        <p:txBody>
          <a:bodyPr/>
          <a:lstStyle/>
          <a:p>
            <a:pPr>
              <a:defRPr/>
            </a:pPr>
            <a:r>
              <a:rPr lang="hu-H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Csontáttétekre jellemző</a:t>
            </a:r>
            <a:endParaRPr lang="hu-HU" sz="3600" dirty="0" smtClean="0">
              <a:solidFill>
                <a:srgbClr val="FF9900"/>
              </a:solidFill>
            </a:endParaRPr>
          </a:p>
          <a:p>
            <a:pPr algn="just">
              <a:defRPr/>
            </a:pPr>
            <a:endParaRPr lang="hu-HU" sz="1600" i="1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hu-HU" sz="2200" i="1" dirty="0" smtClean="0">
                <a:solidFill>
                  <a:srgbClr val="FFFF00"/>
                </a:solidFill>
              </a:rPr>
              <a:t> Lokalizáció:</a:t>
            </a:r>
            <a:r>
              <a:rPr lang="hu-HU" sz="2200" dirty="0" smtClean="0">
                <a:solidFill>
                  <a:srgbClr val="FFFF00"/>
                </a:solidFill>
              </a:rPr>
              <a:t>	80%-ban </a:t>
            </a:r>
            <a:r>
              <a:rPr lang="hu-HU" sz="2200" dirty="0" err="1" smtClean="0">
                <a:solidFill>
                  <a:srgbClr val="FFFF00"/>
                </a:solidFill>
              </a:rPr>
              <a:t>axialis</a:t>
            </a:r>
            <a:r>
              <a:rPr lang="hu-HU" sz="2200" dirty="0" smtClean="0">
                <a:solidFill>
                  <a:srgbClr val="FFFF00"/>
                </a:solidFill>
              </a:rPr>
              <a:t> (csigolya, medence),</a:t>
            </a:r>
          </a:p>
          <a:p>
            <a:pPr algn="just"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		20%-ban hosszú csöves csontok, </a:t>
            </a:r>
          </a:p>
          <a:p>
            <a:pPr algn="just"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		15-30%-ban </a:t>
            </a:r>
            <a:r>
              <a:rPr lang="hu-HU" sz="2200" dirty="0" err="1" smtClean="0">
                <a:solidFill>
                  <a:srgbClr val="FFFF00"/>
                </a:solidFill>
              </a:rPr>
              <a:t>solitaer</a:t>
            </a:r>
            <a:endParaRPr lang="hu-HU" sz="22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 </a:t>
            </a:r>
            <a:r>
              <a:rPr lang="hu-HU" sz="2200" i="1" dirty="0" smtClean="0">
                <a:solidFill>
                  <a:srgbClr val="FFFF00"/>
                </a:solidFill>
              </a:rPr>
              <a:t>A </a:t>
            </a:r>
            <a:r>
              <a:rPr lang="hu-HU" sz="2200" i="1" dirty="0" err="1" smtClean="0">
                <a:solidFill>
                  <a:srgbClr val="FFFF00"/>
                </a:solidFill>
              </a:rPr>
              <a:t>solitaer</a:t>
            </a:r>
            <a:r>
              <a:rPr lang="hu-HU" sz="2200" i="1" dirty="0" smtClean="0">
                <a:solidFill>
                  <a:srgbClr val="FFFF00"/>
                </a:solidFill>
              </a:rPr>
              <a:t> </a:t>
            </a:r>
            <a:r>
              <a:rPr lang="hu-HU" sz="2200" i="1" dirty="0" err="1" smtClean="0">
                <a:solidFill>
                  <a:srgbClr val="FFFF00"/>
                </a:solidFill>
              </a:rPr>
              <a:t>csontmetastasis</a:t>
            </a:r>
            <a:r>
              <a:rPr lang="hu-HU" sz="2200" i="1" dirty="0" smtClean="0">
                <a:solidFill>
                  <a:srgbClr val="FFFF00"/>
                </a:solidFill>
              </a:rPr>
              <a:t> átlagosan 2 év alatt multiplexé válik.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hu-HU" sz="2200" i="1" dirty="0" smtClean="0">
                <a:solidFill>
                  <a:srgbClr val="FFFF00"/>
                </a:solidFill>
              </a:rPr>
              <a:t> Radiológia:</a:t>
            </a:r>
            <a:r>
              <a:rPr lang="hu-HU" sz="2200" dirty="0" smtClean="0">
                <a:solidFill>
                  <a:srgbClr val="FFFF00"/>
                </a:solidFill>
              </a:rPr>
              <a:t> </a:t>
            </a:r>
            <a:r>
              <a:rPr lang="hu-HU" sz="2200" dirty="0" err="1" smtClean="0">
                <a:solidFill>
                  <a:srgbClr val="FFFF00"/>
                </a:solidFill>
              </a:rPr>
              <a:t>lyticus</a:t>
            </a:r>
            <a:r>
              <a:rPr lang="hu-HU" sz="2200" dirty="0" smtClean="0">
                <a:solidFill>
                  <a:srgbClr val="FFFF00"/>
                </a:solidFill>
              </a:rPr>
              <a:t>, </a:t>
            </a:r>
            <a:r>
              <a:rPr lang="hu-HU" sz="2200" dirty="0" err="1" smtClean="0">
                <a:solidFill>
                  <a:srgbClr val="FFFF00"/>
                </a:solidFill>
              </a:rPr>
              <a:t>scleroticus</a:t>
            </a:r>
            <a:r>
              <a:rPr lang="hu-HU" sz="2200" dirty="0" smtClean="0">
                <a:solidFill>
                  <a:srgbClr val="FFFF00"/>
                </a:solidFill>
              </a:rPr>
              <a:t>, kevert.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hu-HU" sz="2200" i="1" dirty="0" smtClean="0">
                <a:solidFill>
                  <a:srgbClr val="FFFF00"/>
                </a:solidFill>
              </a:rPr>
              <a:t> Radiológiai jellemzők:</a:t>
            </a:r>
            <a:r>
              <a:rPr lang="hu-HU" sz="2200" dirty="0" smtClean="0">
                <a:solidFill>
                  <a:srgbClr val="FFFF00"/>
                </a:solidFill>
              </a:rPr>
              <a:t>  az egynemű </a:t>
            </a:r>
            <a:r>
              <a:rPr lang="hu-HU" sz="2200" dirty="0" err="1" smtClean="0">
                <a:solidFill>
                  <a:srgbClr val="FFFF00"/>
                </a:solidFill>
              </a:rPr>
              <a:t>lyticus</a:t>
            </a:r>
            <a:r>
              <a:rPr lang="hu-HU" sz="2200" dirty="0" smtClean="0">
                <a:solidFill>
                  <a:srgbClr val="FFFF00"/>
                </a:solidFill>
              </a:rPr>
              <a:t> csontdestrukcióknál  		általában nincs </a:t>
            </a:r>
            <a:r>
              <a:rPr lang="hu-HU" sz="2200" dirty="0" err="1" smtClean="0">
                <a:solidFill>
                  <a:srgbClr val="FFFF00"/>
                </a:solidFill>
              </a:rPr>
              <a:t>periostealis</a:t>
            </a:r>
            <a:r>
              <a:rPr lang="hu-HU" sz="2200" dirty="0" smtClean="0">
                <a:solidFill>
                  <a:srgbClr val="FFFF00"/>
                </a:solidFill>
              </a:rPr>
              <a:t> reakció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hu-HU" sz="2200" i="1" dirty="0" smtClean="0">
                <a:solidFill>
                  <a:srgbClr val="FFFF00"/>
                </a:solidFill>
              </a:rPr>
              <a:t> </a:t>
            </a:r>
            <a:r>
              <a:rPr lang="hu-HU" sz="2200" i="1" dirty="0" err="1" smtClean="0">
                <a:solidFill>
                  <a:srgbClr val="FFFF00"/>
                </a:solidFill>
              </a:rPr>
              <a:t>Pathológiás</a:t>
            </a:r>
            <a:r>
              <a:rPr lang="hu-HU" sz="2200" i="1" dirty="0" smtClean="0">
                <a:solidFill>
                  <a:srgbClr val="FFFF00"/>
                </a:solidFill>
              </a:rPr>
              <a:t> törésveszély:</a:t>
            </a:r>
            <a:r>
              <a:rPr lang="hu-HU" sz="2200" dirty="0" smtClean="0">
                <a:solidFill>
                  <a:srgbClr val="FFFF00"/>
                </a:solidFill>
              </a:rPr>
              <a:t> </a:t>
            </a:r>
          </a:p>
          <a:p>
            <a:pPr algn="just"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		teherviselő csontokon 2-3 cm-t, ill. az átmérő 			50%-át meghaladó méret</a:t>
            </a:r>
          </a:p>
          <a:p>
            <a:pPr algn="just"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		</a:t>
            </a:r>
            <a:r>
              <a:rPr lang="hu-HU" sz="2200" dirty="0" err="1" smtClean="0">
                <a:solidFill>
                  <a:srgbClr val="FFFF00"/>
                </a:solidFill>
              </a:rPr>
              <a:t>corticalis</a:t>
            </a:r>
            <a:r>
              <a:rPr lang="hu-HU" sz="2200" dirty="0" smtClean="0">
                <a:solidFill>
                  <a:srgbClr val="FFFF00"/>
                </a:solidFill>
              </a:rPr>
              <a:t> érintettség</a:t>
            </a:r>
          </a:p>
          <a:p>
            <a:pPr algn="just">
              <a:defRPr/>
            </a:pPr>
            <a:r>
              <a:rPr lang="hu-HU" sz="2200" dirty="0" smtClean="0">
                <a:solidFill>
                  <a:srgbClr val="FFFF00"/>
                </a:solidFill>
              </a:rPr>
              <a:t>		</a:t>
            </a:r>
            <a:r>
              <a:rPr lang="hu-HU" sz="2200" dirty="0" err="1" smtClean="0">
                <a:solidFill>
                  <a:srgbClr val="FFFF00"/>
                </a:solidFill>
              </a:rPr>
              <a:t>Pathológiás</a:t>
            </a:r>
            <a:r>
              <a:rPr lang="hu-HU" sz="2200" dirty="0" smtClean="0">
                <a:solidFill>
                  <a:srgbClr val="FFFF00"/>
                </a:solidFill>
              </a:rPr>
              <a:t> törés az észleléskor az esetek 10% - 			</a:t>
            </a:r>
            <a:r>
              <a:rPr lang="hu-HU" sz="2200" dirty="0" err="1" smtClean="0">
                <a:solidFill>
                  <a:srgbClr val="FFFF00"/>
                </a:solidFill>
              </a:rPr>
              <a:t>ban</a:t>
            </a:r>
            <a:r>
              <a:rPr lang="hu-HU" sz="2200" dirty="0" smtClean="0">
                <a:solidFill>
                  <a:srgbClr val="FFFF00"/>
                </a:solidFill>
              </a:rPr>
              <a:t>.</a:t>
            </a:r>
          </a:p>
          <a:p>
            <a:pPr algn="just">
              <a:defRPr/>
            </a:pPr>
            <a:endParaRPr lang="hu-HU" sz="2400" b="1" dirty="0" smtClean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85720" y="626747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1143000"/>
          </a:xfrm>
        </p:spPr>
        <p:txBody>
          <a:bodyPr/>
          <a:lstStyle/>
          <a:p>
            <a:r>
              <a:rPr lang="hu-HU" sz="3600" dirty="0" smtClean="0">
                <a:solidFill>
                  <a:srgbClr val="FF9900"/>
                </a:solidFill>
              </a:rPr>
              <a:t>A sebészi kezelés indikációi </a:t>
            </a:r>
            <a:br>
              <a:rPr lang="hu-HU" sz="3600" dirty="0" smtClean="0">
                <a:solidFill>
                  <a:srgbClr val="FF9900"/>
                </a:solidFill>
              </a:rPr>
            </a:br>
            <a:r>
              <a:rPr lang="hu-HU" sz="3600" dirty="0" smtClean="0">
                <a:solidFill>
                  <a:srgbClr val="FF9900"/>
                </a:solidFill>
              </a:rPr>
              <a:t>áttéti </a:t>
            </a:r>
            <a:r>
              <a:rPr lang="hu-HU" sz="3600" dirty="0" err="1" smtClean="0">
                <a:solidFill>
                  <a:srgbClr val="FF9900"/>
                </a:solidFill>
              </a:rPr>
              <a:t>csonttumoroknál</a:t>
            </a:r>
            <a:endParaRPr lang="hu-HU" sz="3600" dirty="0" smtClean="0">
              <a:solidFill>
                <a:srgbClr val="FF9900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2417763"/>
            <a:ext cx="6626225" cy="281146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hu-HU" sz="2800" dirty="0" smtClean="0">
                <a:solidFill>
                  <a:srgbClr val="FFFF00"/>
                </a:solidFill>
              </a:rPr>
              <a:t>Patológiás törések / </a:t>
            </a:r>
            <a:r>
              <a:rPr lang="hu-HU" sz="2800" dirty="0" err="1" smtClean="0">
                <a:solidFill>
                  <a:srgbClr val="FFFF00"/>
                </a:solidFill>
              </a:rPr>
              <a:t>Prefracturás</a:t>
            </a:r>
            <a:r>
              <a:rPr lang="hu-HU" sz="2800" dirty="0" smtClean="0">
                <a:solidFill>
                  <a:srgbClr val="FFFF00"/>
                </a:solidFill>
              </a:rPr>
              <a:t> állapotok</a:t>
            </a:r>
          </a:p>
          <a:p>
            <a:pPr>
              <a:lnSpc>
                <a:spcPct val="110000"/>
              </a:lnSpc>
            </a:pPr>
            <a:r>
              <a:rPr lang="hu-HU" sz="2800" dirty="0" err="1" smtClean="0">
                <a:solidFill>
                  <a:srgbClr val="FFFF00"/>
                </a:solidFill>
              </a:rPr>
              <a:t>Soliter</a:t>
            </a:r>
            <a:r>
              <a:rPr lang="hu-HU" sz="2800" dirty="0" smtClean="0">
                <a:solidFill>
                  <a:srgbClr val="FFFF00"/>
                </a:solidFill>
              </a:rPr>
              <a:t> áttétek (</a:t>
            </a:r>
            <a:r>
              <a:rPr lang="hu-HU" sz="2800" dirty="0" err="1" smtClean="0">
                <a:solidFill>
                  <a:srgbClr val="FFFF00"/>
                </a:solidFill>
              </a:rPr>
              <a:t>kurativ</a:t>
            </a:r>
            <a:r>
              <a:rPr lang="hu-HU" sz="2800" dirty="0" smtClean="0">
                <a:solidFill>
                  <a:srgbClr val="FFFF00"/>
                </a:solidFill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hu-HU" sz="2800" dirty="0" smtClean="0">
                <a:solidFill>
                  <a:srgbClr val="FFFF00"/>
                </a:solidFill>
              </a:rPr>
              <a:t>Gerincvelői kompresszió</a:t>
            </a:r>
          </a:p>
          <a:p>
            <a:pPr>
              <a:lnSpc>
                <a:spcPct val="110000"/>
              </a:lnSpc>
            </a:pPr>
            <a:r>
              <a:rPr lang="hu-HU" sz="2800" dirty="0" smtClean="0">
                <a:solidFill>
                  <a:srgbClr val="FFFF00"/>
                </a:solidFill>
              </a:rPr>
              <a:t>Kezelhetetlen fájdalom, aszociális állapot</a:t>
            </a:r>
          </a:p>
          <a:p>
            <a:pPr>
              <a:lnSpc>
                <a:spcPct val="110000"/>
              </a:lnSpc>
            </a:pPr>
            <a:r>
              <a:rPr lang="hu-HU" sz="2800" dirty="0" err="1" smtClean="0">
                <a:solidFill>
                  <a:srgbClr val="FFFF00"/>
                </a:solidFill>
              </a:rPr>
              <a:t>Kemo-radioresistens</a:t>
            </a:r>
            <a:r>
              <a:rPr lang="hu-HU" sz="2800" dirty="0" smtClean="0">
                <a:solidFill>
                  <a:srgbClr val="FFFF00"/>
                </a:solidFill>
              </a:rPr>
              <a:t> tumorok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PatFractAlgorit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20688"/>
            <a:ext cx="8496945" cy="6071988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683568" y="11663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u="none" dirty="0" smtClean="0">
                <a:solidFill>
                  <a:srgbClr val="FF9900"/>
                </a:solidFill>
              </a:rPr>
              <a:t>A hosszú csontok </a:t>
            </a:r>
            <a:r>
              <a:rPr lang="hu-HU" sz="2400" u="none" dirty="0" err="1" smtClean="0">
                <a:solidFill>
                  <a:srgbClr val="FF9900"/>
                </a:solidFill>
              </a:rPr>
              <a:t>pathologiás</a:t>
            </a:r>
            <a:r>
              <a:rPr lang="hu-HU" sz="2400" u="none" dirty="0" smtClean="0">
                <a:solidFill>
                  <a:srgbClr val="FF9900"/>
                </a:solidFill>
              </a:rPr>
              <a:t> törése esetén javasolt eljárásrend</a:t>
            </a:r>
            <a:endParaRPr lang="hu-HU" sz="2400" u="none" dirty="0">
              <a:solidFill>
                <a:srgbClr val="FF9900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323528" y="620688"/>
            <a:ext cx="288032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u="none" dirty="0" smtClean="0"/>
              <a:t>Pietro Ruggieri, Andreas F. Mavrogenis, Roberto Casadei, Costantino Errani, Andrea Angelini,</a:t>
            </a:r>
            <a:r>
              <a:rPr lang="hu-HU" sz="1050" u="none" dirty="0" smtClean="0"/>
              <a:t> </a:t>
            </a:r>
            <a:r>
              <a:rPr lang="hu-HU" sz="1050" u="none" dirty="0" err="1" smtClean="0"/>
              <a:t>Teresa</a:t>
            </a:r>
            <a:r>
              <a:rPr lang="hu-HU" sz="1050" u="none" dirty="0" smtClean="0"/>
              <a:t> </a:t>
            </a:r>
            <a:r>
              <a:rPr lang="hu-HU" sz="1050" u="none" dirty="0" err="1" smtClean="0"/>
              <a:t>Calabro</a:t>
            </a:r>
            <a:r>
              <a:rPr lang="hu-HU" sz="1050" u="none" dirty="0" smtClean="0"/>
              <a:t>` , </a:t>
            </a:r>
            <a:r>
              <a:rPr lang="hu-HU" sz="1050" u="none" dirty="0" err="1" smtClean="0"/>
              <a:t>Elisa</a:t>
            </a:r>
            <a:r>
              <a:rPr lang="hu-HU" sz="1050" u="none" dirty="0" smtClean="0"/>
              <a:t> Pala, Mario </a:t>
            </a:r>
            <a:r>
              <a:rPr lang="hu-HU" sz="1050" u="none" dirty="0" err="1" smtClean="0"/>
              <a:t>Mercuri</a:t>
            </a:r>
            <a:endParaRPr lang="hu-HU" sz="1050" u="none" dirty="0" smtClean="0"/>
          </a:p>
          <a:p>
            <a:r>
              <a:rPr lang="hu-HU" sz="1050" i="1" u="none" dirty="0" err="1" smtClean="0"/>
              <a:t>Department</a:t>
            </a:r>
            <a:r>
              <a:rPr lang="hu-HU" sz="1050" i="1" u="none" dirty="0" smtClean="0"/>
              <a:t> of </a:t>
            </a:r>
            <a:r>
              <a:rPr lang="hu-HU" sz="1050" i="1" u="none" dirty="0" err="1" smtClean="0"/>
              <a:t>Orthopaedics</a:t>
            </a:r>
            <a:r>
              <a:rPr lang="hu-HU" sz="1050" i="1" u="none" dirty="0" smtClean="0"/>
              <a:t>, </a:t>
            </a:r>
            <a:r>
              <a:rPr lang="hu-HU" sz="1050" i="1" u="none" dirty="0" err="1" smtClean="0"/>
              <a:t>Istituto</a:t>
            </a:r>
            <a:r>
              <a:rPr lang="hu-HU" sz="1050" i="1" u="none" dirty="0" smtClean="0"/>
              <a:t> </a:t>
            </a:r>
            <a:r>
              <a:rPr lang="hu-HU" sz="1050" i="1" u="none" dirty="0" err="1" smtClean="0"/>
              <a:t>Ortopedico</a:t>
            </a:r>
            <a:r>
              <a:rPr lang="hu-HU" sz="1050" i="1" u="none" dirty="0" smtClean="0"/>
              <a:t> </a:t>
            </a:r>
            <a:r>
              <a:rPr lang="hu-HU" sz="1050" i="1" u="none" dirty="0" err="1" smtClean="0"/>
              <a:t>Rizzoli</a:t>
            </a:r>
            <a:r>
              <a:rPr lang="hu-HU" sz="1050" i="1" u="none" dirty="0" smtClean="0"/>
              <a:t>, University of Bologna, </a:t>
            </a:r>
            <a:r>
              <a:rPr lang="hu-HU" sz="1050" i="1" u="none" dirty="0" err="1" smtClean="0"/>
              <a:t>Bologna</a:t>
            </a:r>
            <a:r>
              <a:rPr lang="hu-HU" sz="1050" i="1" u="none" dirty="0" smtClean="0"/>
              <a:t>, </a:t>
            </a:r>
            <a:r>
              <a:rPr lang="hu-HU" sz="1050" i="1" u="none" dirty="0" err="1" smtClean="0"/>
              <a:t>Italy</a:t>
            </a:r>
            <a:r>
              <a:rPr lang="hu-HU" sz="1050" i="1" u="none" dirty="0" smtClean="0"/>
              <a:t> </a:t>
            </a:r>
            <a:endParaRPr lang="hu-HU" sz="1050" u="none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6300192" y="653787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none" dirty="0" smtClean="0"/>
              <a:t>Protocol of surgical treatment of long bone pathological fractures</a:t>
            </a:r>
            <a:r>
              <a:rPr lang="hu-HU" sz="1200" u="none" dirty="0" smtClean="0"/>
              <a:t>. </a:t>
            </a:r>
            <a:r>
              <a:rPr lang="en-US" sz="1200" u="none" dirty="0" smtClean="0"/>
              <a:t>Injury, Int. J. Care Injured 41 (2010) 1161–1167</a:t>
            </a:r>
            <a:endParaRPr lang="hu-HU" sz="1200" u="none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1406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scn12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5863" y="1308695"/>
            <a:ext cx="677227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Szövegdoboz 2"/>
          <p:cNvSpPr txBox="1">
            <a:spLocks noChangeArrowheads="1"/>
          </p:cNvSpPr>
          <p:nvPr/>
        </p:nvSpPr>
        <p:spPr bwMode="auto">
          <a:xfrm>
            <a:off x="755577" y="313492"/>
            <a:ext cx="79208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u="none" dirty="0">
                <a:solidFill>
                  <a:srgbClr val="FFFF00"/>
                </a:solidFill>
              </a:rPr>
              <a:t>63 y </a:t>
            </a:r>
            <a:r>
              <a:rPr lang="hu-HU" u="none" dirty="0" err="1">
                <a:solidFill>
                  <a:srgbClr val="FFFF00"/>
                </a:solidFill>
              </a:rPr>
              <a:t>fem</a:t>
            </a:r>
            <a:r>
              <a:rPr lang="hu-HU" u="none" dirty="0">
                <a:solidFill>
                  <a:srgbClr val="FFFF00"/>
                </a:solidFill>
              </a:rPr>
              <a:t>. </a:t>
            </a:r>
            <a:r>
              <a:rPr lang="hu-HU" u="none" dirty="0" err="1">
                <a:solidFill>
                  <a:srgbClr val="FFFF00"/>
                </a:solidFill>
              </a:rPr>
              <a:t>pat</a:t>
            </a:r>
            <a:r>
              <a:rPr lang="hu-HU" u="none" dirty="0">
                <a:solidFill>
                  <a:srgbClr val="FFFF00"/>
                </a:solidFill>
              </a:rPr>
              <a:t>. -  </a:t>
            </a:r>
            <a:r>
              <a:rPr lang="hu-HU" u="none" dirty="0" err="1">
                <a:solidFill>
                  <a:srgbClr val="FFFF00"/>
                </a:solidFill>
              </a:rPr>
              <a:t>hypernephroma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  <a:r>
              <a:rPr lang="hu-HU" u="none" dirty="0" err="1">
                <a:solidFill>
                  <a:srgbClr val="FFFF00"/>
                </a:solidFill>
              </a:rPr>
              <a:t>met</a:t>
            </a:r>
            <a:r>
              <a:rPr lang="hu-HU" u="none" dirty="0">
                <a:solidFill>
                  <a:srgbClr val="FFFF00"/>
                </a:solidFill>
              </a:rPr>
              <a:t>. </a:t>
            </a:r>
            <a:r>
              <a:rPr lang="hu-HU" u="none" dirty="0" err="1">
                <a:solidFill>
                  <a:srgbClr val="FFFF00"/>
                </a:solidFill>
              </a:rPr>
              <a:t>both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  <a:r>
              <a:rPr lang="hu-HU" u="none" dirty="0" err="1">
                <a:solidFill>
                  <a:srgbClr val="FFFF00"/>
                </a:solidFill>
              </a:rPr>
              <a:t>humerus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SCN12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3" y="1066800"/>
            <a:ext cx="328136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 descr="DSCN12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1447800"/>
            <a:ext cx="5214938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1693863" y="2895600"/>
            <a:ext cx="676275" cy="38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4267200" y="4267200"/>
            <a:ext cx="338138" cy="762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7" name="Szövegdoboz 2"/>
          <p:cNvSpPr txBox="1">
            <a:spLocks noChangeArrowheads="1"/>
          </p:cNvSpPr>
          <p:nvPr/>
        </p:nvSpPr>
        <p:spPr bwMode="auto">
          <a:xfrm>
            <a:off x="755577" y="313492"/>
            <a:ext cx="79208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u="none" dirty="0">
                <a:solidFill>
                  <a:srgbClr val="FFFF00"/>
                </a:solidFill>
              </a:rPr>
              <a:t>63 y </a:t>
            </a:r>
            <a:r>
              <a:rPr lang="hu-HU" u="none" dirty="0" err="1">
                <a:solidFill>
                  <a:srgbClr val="FFFF00"/>
                </a:solidFill>
              </a:rPr>
              <a:t>fem</a:t>
            </a:r>
            <a:r>
              <a:rPr lang="hu-HU" u="none" dirty="0">
                <a:solidFill>
                  <a:srgbClr val="FFFF00"/>
                </a:solidFill>
              </a:rPr>
              <a:t>. </a:t>
            </a:r>
            <a:r>
              <a:rPr lang="hu-HU" u="none" dirty="0" err="1">
                <a:solidFill>
                  <a:srgbClr val="FFFF00"/>
                </a:solidFill>
              </a:rPr>
              <a:t>pat</a:t>
            </a:r>
            <a:r>
              <a:rPr lang="hu-HU" u="none" dirty="0">
                <a:solidFill>
                  <a:srgbClr val="FFFF00"/>
                </a:solidFill>
              </a:rPr>
              <a:t>. -  </a:t>
            </a:r>
            <a:r>
              <a:rPr lang="hu-HU" u="none" dirty="0" err="1">
                <a:solidFill>
                  <a:srgbClr val="FFFF00"/>
                </a:solidFill>
              </a:rPr>
              <a:t>hypernephroma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  <a:r>
              <a:rPr lang="hu-HU" u="none" dirty="0" err="1">
                <a:solidFill>
                  <a:srgbClr val="FFFF00"/>
                </a:solidFill>
              </a:rPr>
              <a:t>met</a:t>
            </a:r>
            <a:r>
              <a:rPr lang="hu-HU" u="none" dirty="0">
                <a:solidFill>
                  <a:srgbClr val="FFFF00"/>
                </a:solidFill>
              </a:rPr>
              <a:t>. </a:t>
            </a:r>
            <a:r>
              <a:rPr lang="hu-HU" u="none" dirty="0" err="1">
                <a:solidFill>
                  <a:srgbClr val="FFFF00"/>
                </a:solidFill>
              </a:rPr>
              <a:t>both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  <a:r>
              <a:rPr lang="hu-HU" u="none" dirty="0" err="1">
                <a:solidFill>
                  <a:srgbClr val="FFFF00"/>
                </a:solidFill>
              </a:rPr>
              <a:t>humerus</a:t>
            </a:r>
            <a:r>
              <a:rPr lang="hu-HU" u="none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228600" y="1357298"/>
            <a:ext cx="3276600" cy="5105400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1585898"/>
            <a:ext cx="3205162" cy="426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2538" y="1662098"/>
            <a:ext cx="2600325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9200" y="1662098"/>
            <a:ext cx="26162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3657600" y="1357298"/>
            <a:ext cx="5418138" cy="5105400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533400" y="5943586"/>
            <a:ext cx="2776538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sz="1800" u="none">
                <a:solidFill>
                  <a:srgbClr val="FAFD00"/>
                </a:solidFill>
              </a:rPr>
              <a:t>Resection + Bone Allograft</a:t>
            </a:r>
            <a:endParaRPr lang="en-US" sz="1800" u="none"/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4419600" y="5913423"/>
            <a:ext cx="42243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sz="2000" u="none">
                <a:solidFill>
                  <a:srgbClr val="FAFD00"/>
                </a:solidFill>
              </a:rPr>
              <a:t>Resection + Tumor Endoprosthesis</a:t>
            </a:r>
            <a:endParaRPr lang="en-US" sz="2000" u="none"/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640"/>
            <a:ext cx="7772400" cy="1143000"/>
          </a:xfrm>
        </p:spPr>
        <p:txBody>
          <a:bodyPr/>
          <a:lstStyle/>
          <a:p>
            <a:r>
              <a:rPr lang="hu-HU" sz="3200" dirty="0" smtClean="0">
                <a:solidFill>
                  <a:srgbClr val="FF9900"/>
                </a:solidFill>
              </a:rPr>
              <a:t>A sebészi kezelés lehetőségei </a:t>
            </a:r>
            <a:br>
              <a:rPr lang="hu-HU" sz="3200" dirty="0" smtClean="0">
                <a:solidFill>
                  <a:srgbClr val="FF9900"/>
                </a:solidFill>
              </a:rPr>
            </a:br>
            <a:r>
              <a:rPr lang="hu-HU" sz="3200" dirty="0" smtClean="0">
                <a:solidFill>
                  <a:srgbClr val="FF9900"/>
                </a:solidFill>
              </a:rPr>
              <a:t>áttéti </a:t>
            </a:r>
            <a:r>
              <a:rPr lang="hu-HU" sz="3200" dirty="0" err="1" smtClean="0">
                <a:solidFill>
                  <a:srgbClr val="FF9900"/>
                </a:solidFill>
              </a:rPr>
              <a:t>csonttumoroknál</a:t>
            </a:r>
            <a:endParaRPr lang="hu-HU" sz="3200" dirty="0" smtClean="0">
              <a:solidFill>
                <a:srgbClr val="FF9900"/>
              </a:solidFill>
            </a:endParaRPr>
          </a:p>
        </p:txBody>
      </p:sp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5235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744538" y="1295400"/>
            <a:ext cx="7721600" cy="5257800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947738" y="5867400"/>
            <a:ext cx="745172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sz="1800" u="none">
                <a:solidFill>
                  <a:srgbClr val="FAFD00"/>
                </a:solidFill>
              </a:rPr>
              <a:t>Intramedullary nailing techniques (Ender, Gamma, Küntscher, Curettage, Cement+Plating, etc.)</a:t>
            </a:r>
            <a:endParaRPr lang="en-US" sz="1800" u="none"/>
          </a:p>
        </p:txBody>
      </p:sp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3" cstate="print">
            <a:lum bright="24000" contrast="-6000"/>
          </a:blip>
          <a:srcRect/>
          <a:stretch>
            <a:fillRect/>
          </a:stretch>
        </p:blipFill>
        <p:spPr bwMode="auto">
          <a:xfrm>
            <a:off x="1600200" y="1600200"/>
            <a:ext cx="2870200" cy="419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4" cstate="print">
            <a:lum contrast="-6000"/>
          </a:blip>
          <a:srcRect/>
          <a:stretch>
            <a:fillRect/>
          </a:stretch>
        </p:blipFill>
        <p:spPr bwMode="auto">
          <a:xfrm>
            <a:off x="5486400" y="1524000"/>
            <a:ext cx="2286000" cy="434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640"/>
            <a:ext cx="7772400" cy="1143000"/>
          </a:xfrm>
        </p:spPr>
        <p:txBody>
          <a:bodyPr/>
          <a:lstStyle/>
          <a:p>
            <a:r>
              <a:rPr lang="hu-HU" sz="3200" dirty="0" smtClean="0">
                <a:solidFill>
                  <a:srgbClr val="FF9900"/>
                </a:solidFill>
              </a:rPr>
              <a:t>A sebészi kezelés lehetőségei </a:t>
            </a:r>
            <a:br>
              <a:rPr lang="hu-HU" sz="3200" dirty="0" smtClean="0">
                <a:solidFill>
                  <a:srgbClr val="FF9900"/>
                </a:solidFill>
              </a:rPr>
            </a:br>
            <a:r>
              <a:rPr lang="hu-HU" sz="3200" dirty="0" smtClean="0">
                <a:solidFill>
                  <a:srgbClr val="FF9900"/>
                </a:solidFill>
              </a:rPr>
              <a:t>áttéti </a:t>
            </a:r>
            <a:r>
              <a:rPr lang="hu-HU" sz="3200" dirty="0" err="1" smtClean="0">
                <a:solidFill>
                  <a:srgbClr val="FF9900"/>
                </a:solidFill>
              </a:rPr>
              <a:t>csonttumoroknál</a:t>
            </a:r>
            <a:endParaRPr lang="hu-HU" sz="3200" dirty="0" smtClean="0">
              <a:solidFill>
                <a:srgbClr val="FF9900"/>
              </a:solidFill>
            </a:endParaRPr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76200"/>
            <a:ext cx="8680202" cy="838200"/>
          </a:xfrm>
          <a:noFill/>
        </p:spPr>
        <p:txBody>
          <a:bodyPr lIns="90488" tIns="44450" rIns="90488" bIns="44450"/>
          <a:lstStyle/>
          <a:p>
            <a:pPr algn="l"/>
            <a:r>
              <a:rPr lang="en-US" sz="2400" u="sng" dirty="0" smtClean="0">
                <a:solidFill>
                  <a:srgbClr val="FF9900"/>
                </a:solidFill>
              </a:rPr>
              <a:t>Survival according to the primary site of metastatic bone lesion</a:t>
            </a:r>
            <a:endParaRPr lang="en-US" sz="2400" b="1" u="sng" dirty="0" smtClean="0">
              <a:solidFill>
                <a:srgbClr val="FC0128"/>
              </a:solidFill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457200" y="914400"/>
          <a:ext cx="8305800" cy="4829175"/>
        </p:xfrm>
        <a:graphic>
          <a:graphicData uri="http://schemas.openxmlformats.org/presentationml/2006/ole">
            <p:oleObj spid="_x0000_s111618" name="STATISTICA Graph" r:id="rId4" imgW="4443480" imgH="2815560" progId="">
              <p:embed/>
            </p:oleObj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41338" y="5867400"/>
            <a:ext cx="812800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sz="2400" u="none" dirty="0">
                <a:solidFill>
                  <a:srgbClr val="FAFD00"/>
                </a:solidFill>
              </a:rPr>
              <a:t>Significantly increased survival for metastatic kidney and breast cancers.</a:t>
            </a:r>
            <a:endParaRPr lang="en-US" sz="2400" u="none" dirty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u="none">
                <a:solidFill>
                  <a:schemeClr val="folHlink"/>
                </a:solidFill>
              </a:rPr>
              <a:t>Tumors and Tumor-Like Lesions of Bones</a:t>
            </a:r>
            <a:endParaRPr lang="en-US" sz="1600" u="none">
              <a:solidFill>
                <a:schemeClr val="folHlink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örök_a_80_09_18_ch_blast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093809"/>
            <a:ext cx="360362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török_a_80_09_18_ch_blast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1111271"/>
            <a:ext cx="3933825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187450" y="228600"/>
            <a:ext cx="7037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9966"/>
                </a:solidFill>
                <a:latin typeface="Arial" panose="020B0604020202020204" pitchFamily="34" charset="0"/>
              </a:rPr>
              <a:t>Chondroblastoma: excochleation bone grafting</a:t>
            </a:r>
          </a:p>
        </p:txBody>
      </p:sp>
      <p:sp>
        <p:nvSpPr>
          <p:cNvPr id="315397" name="AutoShape 5"/>
          <p:cNvSpPr>
            <a:spLocks noChangeArrowheads="1"/>
          </p:cNvSpPr>
          <p:nvPr/>
        </p:nvSpPr>
        <p:spPr bwMode="auto">
          <a:xfrm rot="-3149852">
            <a:off x="1223169" y="3933031"/>
            <a:ext cx="533400" cy="134938"/>
          </a:xfrm>
          <a:prstGeom prst="rightArrow">
            <a:avLst>
              <a:gd name="adj1" fmla="val 50000"/>
              <a:gd name="adj2" fmla="val 98823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15398" name="AutoShape 6"/>
          <p:cNvSpPr>
            <a:spLocks noChangeArrowheads="1"/>
          </p:cNvSpPr>
          <p:nvPr/>
        </p:nvSpPr>
        <p:spPr bwMode="auto">
          <a:xfrm rot="-32309469">
            <a:off x="2913063" y="2590800"/>
            <a:ext cx="473075" cy="152400"/>
          </a:xfrm>
          <a:prstGeom prst="rightArrow">
            <a:avLst>
              <a:gd name="adj1" fmla="val 50000"/>
              <a:gd name="adj2" fmla="val 77604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315399" name="AutoShape 7"/>
          <p:cNvSpPr>
            <a:spLocks noChangeArrowheads="1"/>
          </p:cNvSpPr>
          <p:nvPr/>
        </p:nvSpPr>
        <p:spPr bwMode="auto">
          <a:xfrm rot="-11373608">
            <a:off x="2979738" y="3581400"/>
            <a:ext cx="474662" cy="152400"/>
          </a:xfrm>
          <a:prstGeom prst="rightArrow">
            <a:avLst>
              <a:gd name="adj1" fmla="val 50000"/>
              <a:gd name="adj2" fmla="val 77865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2286000"/>
            <a:ext cx="7788275" cy="11430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hu-HU" sz="2400" b="1" smtClean="0">
                <a:solidFill>
                  <a:srgbClr val="FFFF00"/>
                </a:solidFill>
              </a:rPr>
              <a:t>                                    </a:t>
            </a:r>
            <a:endParaRPr lang="hu-HU" smtClean="0">
              <a:solidFill>
                <a:schemeClr val="tx1"/>
              </a:solidFill>
              <a:latin typeface="Times New Roman CE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476672"/>
            <a:ext cx="7992888" cy="5472335"/>
          </a:xfrm>
        </p:spPr>
        <p:txBody>
          <a:bodyPr/>
          <a:lstStyle/>
          <a:p>
            <a:r>
              <a:rPr lang="hu-HU" dirty="0" smtClean="0">
                <a:solidFill>
                  <a:srgbClr val="FF9900"/>
                </a:solidFill>
              </a:rPr>
              <a:t>Áttéti </a:t>
            </a:r>
            <a:r>
              <a:rPr lang="hu-HU" dirty="0" err="1" smtClean="0">
                <a:solidFill>
                  <a:srgbClr val="FF9900"/>
                </a:solidFill>
              </a:rPr>
              <a:t>csonttumorok</a:t>
            </a:r>
            <a:r>
              <a:rPr lang="hu-HU" dirty="0" smtClean="0">
                <a:solidFill>
                  <a:srgbClr val="FF9900"/>
                </a:solidFill>
              </a:rPr>
              <a:t> kezelése - Összefoglalás</a:t>
            </a:r>
          </a:p>
          <a:p>
            <a:endParaRPr lang="hu-HU" sz="1200" dirty="0" smtClean="0">
              <a:solidFill>
                <a:srgbClr val="FFFF00"/>
              </a:solidFill>
            </a:endParaRPr>
          </a:p>
          <a:p>
            <a:endParaRPr lang="hu-HU" sz="1200" dirty="0" smtClean="0">
              <a:solidFill>
                <a:srgbClr val="FFFF00"/>
              </a:solidFill>
            </a:endParaRPr>
          </a:p>
          <a:p>
            <a:pPr algn="l">
              <a:buFontTx/>
              <a:buChar char="•"/>
            </a:pPr>
            <a:r>
              <a:rPr lang="hu-HU" sz="2800" dirty="0" smtClean="0">
                <a:solidFill>
                  <a:srgbClr val="FFFF00"/>
                </a:solidFill>
              </a:rPr>
              <a:t> </a:t>
            </a:r>
            <a:r>
              <a:rPr lang="hu-HU" sz="2400" dirty="0" smtClean="0">
                <a:solidFill>
                  <a:srgbClr val="FFFF00"/>
                </a:solidFill>
              </a:rPr>
              <a:t>Hatásos </a:t>
            </a:r>
            <a:r>
              <a:rPr lang="hu-HU" sz="2400" dirty="0" err="1" smtClean="0">
                <a:solidFill>
                  <a:srgbClr val="FFFF00"/>
                </a:solidFill>
              </a:rPr>
              <a:t>chemotherápia</a:t>
            </a:r>
            <a:r>
              <a:rPr lang="hu-HU" sz="2400" dirty="0" smtClean="0">
                <a:solidFill>
                  <a:srgbClr val="FFFF00"/>
                </a:solidFill>
              </a:rPr>
              <a:t>, radioterápia, </a:t>
            </a:r>
            <a:r>
              <a:rPr lang="hu-HU" sz="2400" dirty="0" err="1" smtClean="0">
                <a:solidFill>
                  <a:srgbClr val="FFFF00"/>
                </a:solidFill>
              </a:rPr>
              <a:t>adjuvans</a:t>
            </a:r>
            <a:r>
              <a:rPr lang="hu-HU" sz="2400" dirty="0" smtClean="0">
                <a:solidFill>
                  <a:srgbClr val="FFFF00"/>
                </a:solidFill>
              </a:rPr>
              <a:t> kezelés birtokában </a:t>
            </a:r>
            <a:r>
              <a:rPr lang="hu-HU" sz="2400" dirty="0" err="1" smtClean="0">
                <a:solidFill>
                  <a:srgbClr val="FFFF00"/>
                </a:solidFill>
              </a:rPr>
              <a:t>csontmetastasisoknál</a:t>
            </a:r>
            <a:r>
              <a:rPr lang="hu-HU" sz="2400" dirty="0" smtClean="0">
                <a:solidFill>
                  <a:srgbClr val="FFFF00"/>
                </a:solidFill>
              </a:rPr>
              <a:t> is aktívabb sebészi beavatkozásra van lehetőség.</a:t>
            </a:r>
          </a:p>
          <a:p>
            <a:pPr algn="l">
              <a:buFontTx/>
              <a:buChar char="•"/>
            </a:pPr>
            <a:endParaRPr lang="hu-HU" sz="700" dirty="0" smtClean="0">
              <a:solidFill>
                <a:srgbClr val="FFFF00"/>
              </a:solidFill>
            </a:endParaRPr>
          </a:p>
          <a:p>
            <a:pPr algn="l">
              <a:buFontTx/>
              <a:buChar char="•"/>
            </a:pPr>
            <a:r>
              <a:rPr lang="hu-HU" sz="2400" dirty="0" smtClean="0">
                <a:solidFill>
                  <a:srgbClr val="FFFF00"/>
                </a:solidFill>
              </a:rPr>
              <a:t> Csontáttéteknél törekedni kell a „</a:t>
            </a:r>
            <a:r>
              <a:rPr lang="hu-HU" sz="2400" u="sng" dirty="0" err="1" smtClean="0">
                <a:solidFill>
                  <a:srgbClr val="FFFF00"/>
                </a:solidFill>
              </a:rPr>
              <a:t>kuratív</a:t>
            </a:r>
            <a:r>
              <a:rPr lang="hu-HU" sz="2400" u="sng" dirty="0" smtClean="0">
                <a:solidFill>
                  <a:srgbClr val="FFFF00"/>
                </a:solidFill>
              </a:rPr>
              <a:t>” sebészi beavatkozásra</a:t>
            </a:r>
            <a:r>
              <a:rPr lang="hu-HU" sz="2400" dirty="0" smtClean="0">
                <a:solidFill>
                  <a:srgbClr val="FFFF00"/>
                </a:solidFill>
              </a:rPr>
              <a:t>, ha</a:t>
            </a:r>
          </a:p>
          <a:p>
            <a:pPr algn="l"/>
            <a:r>
              <a:rPr lang="hu-HU" sz="2400" dirty="0" smtClean="0">
                <a:solidFill>
                  <a:srgbClr val="FFFF00"/>
                </a:solidFill>
              </a:rPr>
              <a:t>- a </a:t>
            </a:r>
            <a:r>
              <a:rPr lang="hu-HU" sz="2400" dirty="0" err="1" smtClean="0">
                <a:solidFill>
                  <a:srgbClr val="FFFF00"/>
                </a:solidFill>
              </a:rPr>
              <a:t>metastasis</a:t>
            </a:r>
            <a:r>
              <a:rPr lang="hu-HU" sz="2400" dirty="0" smtClean="0">
                <a:solidFill>
                  <a:srgbClr val="FFFF00"/>
                </a:solidFill>
              </a:rPr>
              <a:t> hosszú csöves csontot érint</a:t>
            </a:r>
          </a:p>
          <a:p>
            <a:pPr algn="l"/>
            <a:r>
              <a:rPr lang="hu-HU" sz="2400" dirty="0" smtClean="0">
                <a:solidFill>
                  <a:srgbClr val="FFFF00"/>
                </a:solidFill>
              </a:rPr>
              <a:t>- </a:t>
            </a:r>
            <a:r>
              <a:rPr lang="hu-HU" sz="2400" dirty="0" err="1" smtClean="0">
                <a:solidFill>
                  <a:srgbClr val="FFFF00"/>
                </a:solidFill>
              </a:rPr>
              <a:t>solitaer</a:t>
            </a:r>
            <a:endParaRPr lang="hu-HU" sz="2400" dirty="0" smtClean="0">
              <a:solidFill>
                <a:srgbClr val="FFFF00"/>
              </a:solidFill>
            </a:endParaRPr>
          </a:p>
          <a:p>
            <a:pPr algn="l"/>
            <a:r>
              <a:rPr lang="hu-HU" sz="2400" dirty="0" smtClean="0">
                <a:solidFill>
                  <a:srgbClr val="FFFF00"/>
                </a:solidFill>
              </a:rPr>
              <a:t>- </a:t>
            </a:r>
            <a:r>
              <a:rPr lang="hu-HU" sz="2400" dirty="0" err="1" smtClean="0">
                <a:solidFill>
                  <a:srgbClr val="FFFF00"/>
                </a:solidFill>
              </a:rPr>
              <a:t>metachron</a:t>
            </a:r>
            <a:r>
              <a:rPr lang="hu-HU" sz="2400" dirty="0" smtClean="0">
                <a:solidFill>
                  <a:srgbClr val="FFFF00"/>
                </a:solidFill>
              </a:rPr>
              <a:t> megjelenésű (intervallum /</a:t>
            </a:r>
            <a:r>
              <a:rPr lang="hu-HU" sz="2400" dirty="0" err="1" smtClean="0">
                <a:solidFill>
                  <a:srgbClr val="FFFF00"/>
                </a:solidFill>
              </a:rPr>
              <a:t>tu-met</a:t>
            </a:r>
            <a:r>
              <a:rPr lang="hu-HU" sz="2400" dirty="0" smtClean="0">
                <a:solidFill>
                  <a:srgbClr val="FFFF00"/>
                </a:solidFill>
              </a:rPr>
              <a:t>: 2 év) </a:t>
            </a:r>
          </a:p>
          <a:p>
            <a:pPr algn="l"/>
            <a:r>
              <a:rPr lang="hu-HU" sz="2400" dirty="0" smtClean="0">
                <a:solidFill>
                  <a:srgbClr val="FFFF00"/>
                </a:solidFill>
              </a:rPr>
              <a:t>- megvannak a </a:t>
            </a:r>
            <a:r>
              <a:rPr lang="hu-HU" sz="2400" dirty="0" err="1" smtClean="0">
                <a:solidFill>
                  <a:srgbClr val="FFFF00"/>
                </a:solidFill>
              </a:rPr>
              <a:t>radikalitás</a:t>
            </a:r>
            <a:r>
              <a:rPr lang="hu-HU" sz="2400" dirty="0" smtClean="0">
                <a:solidFill>
                  <a:srgbClr val="FFFF00"/>
                </a:solidFill>
              </a:rPr>
              <a:t> feltételei</a:t>
            </a:r>
            <a:endParaRPr lang="hu-HU" sz="2400" b="1" dirty="0" smtClean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50825" y="928670"/>
            <a:ext cx="8642350" cy="541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hu-HU" altLang="hu-HU" sz="2400" u="none" dirty="0">
                <a:solidFill>
                  <a:srgbClr val="FFFF99"/>
                </a:solidFill>
              </a:rPr>
              <a:t>a </a:t>
            </a:r>
            <a:r>
              <a:rPr lang="hu-HU" altLang="hu-HU" sz="2400" b="1" u="none" dirty="0">
                <a:solidFill>
                  <a:srgbClr val="FFFF99"/>
                </a:solidFill>
              </a:rPr>
              <a:t>primer </a:t>
            </a:r>
            <a:r>
              <a:rPr lang="hu-HU" altLang="hu-HU" sz="2400" b="1" u="none" dirty="0" err="1">
                <a:solidFill>
                  <a:srgbClr val="FFFF99"/>
                </a:solidFill>
              </a:rPr>
              <a:t>csonttumorok</a:t>
            </a:r>
            <a:r>
              <a:rPr lang="hu-HU" altLang="hu-HU" sz="2400" b="1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>
                <a:solidFill>
                  <a:srgbClr val="FFFF99"/>
                </a:solidFill>
              </a:rPr>
              <a:t>relatíve ritkák 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hu-HU" altLang="hu-HU" sz="2400" u="none" dirty="0">
                <a:solidFill>
                  <a:srgbClr val="FFFF99"/>
                </a:solidFill>
              </a:rPr>
              <a:t>leggyakrabban gyermek és fiatal felnőtt korban 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fordulnak elő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Char char="-"/>
            </a:pPr>
            <a:r>
              <a:rPr lang="hu-HU" altLang="hu-HU" sz="2400" u="none" dirty="0" smtClean="0">
                <a:solidFill>
                  <a:srgbClr val="FFFF99"/>
                </a:solidFill>
              </a:rPr>
              <a:t> némely </a:t>
            </a:r>
            <a:r>
              <a:rPr lang="hu-HU" altLang="hu-HU" sz="2400" u="none" dirty="0">
                <a:solidFill>
                  <a:srgbClr val="FFFF99"/>
                </a:solidFill>
              </a:rPr>
              <a:t>közülük kifejezetten </a:t>
            </a:r>
            <a:r>
              <a:rPr lang="hu-HU" altLang="hu-HU" sz="2400" u="none" dirty="0" err="1" smtClean="0">
                <a:solidFill>
                  <a:srgbClr val="FFFF99"/>
                </a:solidFill>
              </a:rPr>
              <a:t>malignus</a:t>
            </a:r>
            <a:endParaRPr lang="hu-HU" altLang="hu-HU" sz="2400" u="none" dirty="0" smtClean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Char char="-"/>
            </a:pPr>
            <a:r>
              <a:rPr lang="hu-HU" altLang="hu-HU" sz="2400" u="none" dirty="0" smtClean="0">
                <a:solidFill>
                  <a:srgbClr val="FFFF99"/>
                </a:solidFill>
              </a:rPr>
              <a:t> idősebb korban inkább </a:t>
            </a:r>
            <a:r>
              <a:rPr lang="hu-HU" altLang="hu-HU" sz="2400" b="1" u="none" dirty="0" err="1" smtClean="0">
                <a:solidFill>
                  <a:srgbClr val="FFFF99"/>
                </a:solidFill>
              </a:rPr>
              <a:t>secundaer</a:t>
            </a:r>
            <a:r>
              <a:rPr lang="hu-HU" altLang="hu-HU" sz="2400" b="1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400" b="1" u="none" dirty="0" err="1" smtClean="0">
                <a:solidFill>
                  <a:srgbClr val="FFFF99"/>
                </a:solidFill>
              </a:rPr>
              <a:t>csonttumorok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, ill. 	</a:t>
            </a:r>
            <a:r>
              <a:rPr lang="hu-HU" altLang="hu-HU" sz="2400" u="none" dirty="0" err="1" smtClean="0">
                <a:solidFill>
                  <a:srgbClr val="FFFF99"/>
                </a:solidFill>
              </a:rPr>
              <a:t>chondrosarcomák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 fordulnak elő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hu-HU" altLang="hu-HU" sz="2400" u="none" dirty="0">
                <a:solidFill>
                  <a:srgbClr val="FFFF99"/>
                </a:solidFill>
              </a:rPr>
              <a:t>tartós, erős, mély „csont”fájdalom, főleg éjszaka</a:t>
            </a:r>
            <a:r>
              <a:rPr lang="en-GB" altLang="hu-HU" sz="2400" u="none" dirty="0">
                <a:solidFill>
                  <a:srgbClr val="FFFF99"/>
                </a:solidFill>
              </a:rPr>
              <a:t>!</a:t>
            </a: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 - </a:t>
            </a:r>
            <a:r>
              <a:rPr lang="hu-HU" altLang="hu-HU" sz="2400" b="1" i="1" dirty="0" smtClean="0">
                <a:solidFill>
                  <a:srgbClr val="FFFF99"/>
                </a:solidFill>
              </a:rPr>
              <a:t>2 </a:t>
            </a:r>
            <a:r>
              <a:rPr lang="hu-HU" altLang="hu-HU" sz="2400" b="1" i="1" dirty="0" err="1" smtClean="0">
                <a:solidFill>
                  <a:srgbClr val="FFFF99"/>
                </a:solidFill>
              </a:rPr>
              <a:t>ir</a:t>
            </a:r>
            <a:r>
              <a:rPr lang="hu-HU" altLang="hu-HU" sz="2400" b="1" i="1" dirty="0" smtClean="0">
                <a:solidFill>
                  <a:srgbClr val="FFFF99"/>
                </a:solidFill>
              </a:rPr>
              <a:t>. </a:t>
            </a:r>
            <a:r>
              <a:rPr lang="hu-HU" altLang="hu-HU" sz="2400" b="1" i="1" dirty="0">
                <a:solidFill>
                  <a:srgbClr val="FFFF99"/>
                </a:solidFill>
              </a:rPr>
              <a:t>normál </a:t>
            </a:r>
            <a:r>
              <a:rPr lang="hu-HU" altLang="hu-HU" sz="2400" b="1" i="1" dirty="0" err="1">
                <a:solidFill>
                  <a:srgbClr val="FFFF99"/>
                </a:solidFill>
              </a:rPr>
              <a:t>rtg</a:t>
            </a:r>
            <a:r>
              <a:rPr lang="hu-HU" altLang="hu-HU" sz="2400" b="1" i="1" dirty="0">
                <a:solidFill>
                  <a:srgbClr val="FFFF99"/>
                </a:solidFill>
              </a:rPr>
              <a:t> képen</a:t>
            </a:r>
            <a:r>
              <a:rPr lang="hu-HU" altLang="hu-HU" sz="2400" b="1" i="1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>
                <a:solidFill>
                  <a:srgbClr val="FFFF99"/>
                </a:solidFill>
              </a:rPr>
              <a:t>már korai stádiumban </a:t>
            </a:r>
            <a:r>
              <a:rPr lang="en-GB" altLang="hu-HU" sz="2400" u="none" dirty="0">
                <a:solidFill>
                  <a:srgbClr val="FFFF99"/>
                </a:solidFill>
              </a:rPr>
              <a:t>d</a:t>
            </a:r>
            <a:r>
              <a:rPr lang="hu-HU" altLang="hu-HU" sz="2400" u="none" dirty="0" err="1">
                <a:solidFill>
                  <a:srgbClr val="FFFF99"/>
                </a:solidFill>
              </a:rPr>
              <a:t>iagnosztizálni</a:t>
            </a:r>
            <a:r>
              <a:rPr lang="hu-HU" altLang="hu-HU" sz="2400" u="none" dirty="0">
                <a:solidFill>
                  <a:srgbClr val="FFFF99"/>
                </a:solidFill>
              </a:rPr>
              <a:t> lehet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hu-HU" altLang="hu-HU" sz="2400" u="none" dirty="0">
                <a:solidFill>
                  <a:srgbClr val="FFFF99"/>
                </a:solidFill>
              </a:rPr>
              <a:t>korai d</a:t>
            </a:r>
            <a:r>
              <a:rPr lang="en-GB" altLang="hu-HU" sz="2400" u="none" dirty="0" err="1">
                <a:solidFill>
                  <a:srgbClr val="FFFF99"/>
                </a:solidFill>
              </a:rPr>
              <a:t>iagn</a:t>
            </a:r>
            <a:r>
              <a:rPr lang="hu-HU" altLang="hu-HU" sz="2400" u="none" dirty="0" err="1">
                <a:solidFill>
                  <a:srgbClr val="FFFF99"/>
                </a:solidFill>
              </a:rPr>
              <a:t>ózis</a:t>
            </a:r>
            <a:r>
              <a:rPr lang="en-GB" altLang="hu-HU" sz="2400" u="none" dirty="0">
                <a:solidFill>
                  <a:srgbClr val="FFFF99"/>
                </a:solidFill>
              </a:rPr>
              <a:t> &gt;&gt; </a:t>
            </a:r>
            <a:r>
              <a:rPr lang="hu-HU" altLang="hu-HU" sz="2400" u="none" dirty="0">
                <a:solidFill>
                  <a:srgbClr val="FFFF99"/>
                </a:solidFill>
              </a:rPr>
              <a:t>korai kezelés</a:t>
            </a:r>
            <a:r>
              <a:rPr lang="en-GB" altLang="hu-HU" sz="2400" u="none" dirty="0">
                <a:solidFill>
                  <a:srgbClr val="FFFF99"/>
                </a:solidFill>
              </a:rPr>
              <a:t> &gt;&gt; </a:t>
            </a:r>
            <a:r>
              <a:rPr lang="hu-HU" altLang="hu-HU" sz="2400" u="none" dirty="0">
                <a:solidFill>
                  <a:srgbClr val="FFFF99"/>
                </a:solidFill>
              </a:rPr>
              <a:t>nagyobb esély a gyógyulásra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  </a:t>
            </a:r>
            <a:r>
              <a:rPr lang="hu-HU" altLang="hu-HU" sz="2400" u="none" dirty="0">
                <a:solidFill>
                  <a:srgbClr val="FFFF99"/>
                </a:solidFill>
              </a:rPr>
              <a:t>Korai diagnózis </a:t>
            </a:r>
            <a:r>
              <a:rPr lang="en-GB" altLang="hu-HU" sz="2400" u="none" dirty="0">
                <a:solidFill>
                  <a:srgbClr val="FFFF99"/>
                </a:solidFill>
              </a:rPr>
              <a:t>&gt;&gt; </a:t>
            </a:r>
            <a:r>
              <a:rPr lang="hu-HU" altLang="hu-HU" sz="2400" u="none" dirty="0">
                <a:solidFill>
                  <a:srgbClr val="FFFF99"/>
                </a:solidFill>
              </a:rPr>
              <a:t>nagyobb esély a végtagmegtartó műtétre </a:t>
            </a:r>
            <a:r>
              <a:rPr lang="en-GB" altLang="hu-HU" sz="2400" u="none" dirty="0">
                <a:solidFill>
                  <a:srgbClr val="FFFF99"/>
                </a:solidFill>
              </a:rPr>
              <a:t>!!!</a:t>
            </a:r>
          </a:p>
        </p:txBody>
      </p:sp>
      <p:sp>
        <p:nvSpPr>
          <p:cNvPr id="86019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86020" name="Text Box 5"/>
          <p:cNvSpPr txBox="1">
            <a:spLocks noChangeArrowheads="1"/>
          </p:cNvSpPr>
          <p:nvPr/>
        </p:nvSpPr>
        <p:spPr bwMode="auto">
          <a:xfrm>
            <a:off x="323528" y="142852"/>
            <a:ext cx="84249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hu-HU" u="none" dirty="0" smtClean="0">
                <a:solidFill>
                  <a:srgbClr val="FF9900"/>
                </a:solidFill>
              </a:rPr>
              <a:t>Összefoglalás I.</a:t>
            </a:r>
            <a:endParaRPr lang="en-US" altLang="hu-HU" b="1" u="none" dirty="0">
              <a:solidFill>
                <a:srgbClr val="FF7C80"/>
              </a:solidFill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428596" y="857232"/>
            <a:ext cx="8281987" cy="557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hu-HU" altLang="hu-HU" sz="2400" u="none" dirty="0">
                <a:solidFill>
                  <a:srgbClr val="FFFF99"/>
                </a:solidFill>
              </a:rPr>
              <a:t>Az 5 éves túlélés esélyei korán diagnosztizált és megfelelő kezelésben részesített primer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malignus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 smtClean="0">
                <a:solidFill>
                  <a:srgbClr val="FFFF99"/>
                </a:solidFill>
              </a:rPr>
              <a:t>csonttumorok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hu-HU" altLang="hu-HU" sz="2400" u="none" dirty="0">
                <a:solidFill>
                  <a:srgbClr val="FFFF99"/>
                </a:solidFill>
              </a:rPr>
              <a:t>esetén: </a:t>
            </a:r>
            <a:endParaRPr lang="en-GB" altLang="hu-HU" sz="2400" u="none" dirty="0">
              <a:solidFill>
                <a:srgbClr val="FFFF99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en-GB" altLang="hu-HU" sz="1400" u="none" dirty="0">
              <a:solidFill>
                <a:srgbClr val="FFFF99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en-GB" altLang="hu-HU" sz="2400" dirty="0">
                <a:solidFill>
                  <a:srgbClr val="FFFF99"/>
                </a:solidFill>
              </a:rPr>
              <a:t>low </a:t>
            </a:r>
            <a:r>
              <a:rPr lang="en-GB" altLang="hu-HU" sz="2400" dirty="0" err="1">
                <a:solidFill>
                  <a:srgbClr val="FFFF99"/>
                </a:solidFill>
              </a:rPr>
              <a:t>garde</a:t>
            </a:r>
            <a:r>
              <a:rPr lang="en-GB" altLang="hu-HU" sz="2400" dirty="0">
                <a:solidFill>
                  <a:srgbClr val="FFFF99"/>
                </a:solidFill>
              </a:rPr>
              <a:t> </a:t>
            </a:r>
            <a:r>
              <a:rPr lang="en-GB" altLang="hu-HU" sz="2400" dirty="0" err="1">
                <a:solidFill>
                  <a:srgbClr val="FFFF99"/>
                </a:solidFill>
              </a:rPr>
              <a:t>tu</a:t>
            </a:r>
            <a:r>
              <a:rPr lang="hu-HU" altLang="hu-HU" sz="2400" dirty="0" err="1">
                <a:solidFill>
                  <a:srgbClr val="FFFF99"/>
                </a:solidFill>
              </a:rPr>
              <a:t>morok</a:t>
            </a:r>
            <a:r>
              <a:rPr lang="en-GB" altLang="hu-HU" sz="2400" dirty="0">
                <a:solidFill>
                  <a:srgbClr val="FFFF99"/>
                </a:solidFill>
              </a:rPr>
              <a:t>:</a:t>
            </a:r>
            <a:r>
              <a:rPr lang="en-GB" altLang="hu-HU" sz="2400" u="none" dirty="0">
                <a:solidFill>
                  <a:srgbClr val="FFFF99"/>
                </a:solidFill>
              </a:rPr>
              <a:t> 	 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>
                <a:solidFill>
                  <a:srgbClr val="00CCFF"/>
                </a:solidFill>
              </a:rPr>
              <a:t>parosteal</a:t>
            </a:r>
            <a:r>
              <a:rPr lang="hu-HU" altLang="hu-HU" sz="2400" u="none" dirty="0">
                <a:solidFill>
                  <a:srgbClr val="00CCFF"/>
                </a:solidFill>
              </a:rPr>
              <a:t>is</a:t>
            </a:r>
            <a:r>
              <a:rPr lang="en-GB" altLang="hu-HU" sz="2400" u="none" dirty="0">
                <a:solidFill>
                  <a:srgbClr val="00CCFF"/>
                </a:solidFill>
              </a:rPr>
              <a:t>  </a:t>
            </a:r>
            <a:r>
              <a:rPr lang="en-GB" altLang="hu-HU" sz="2400" u="none" dirty="0" err="1">
                <a:solidFill>
                  <a:srgbClr val="00CCFF"/>
                </a:solidFill>
              </a:rPr>
              <a:t>osteosarcoma</a:t>
            </a:r>
            <a:r>
              <a:rPr lang="en-GB" altLang="hu-HU" sz="2400" u="none" dirty="0">
                <a:solidFill>
                  <a:srgbClr val="00CCFF"/>
                </a:solidFill>
              </a:rPr>
              <a:t> : </a:t>
            </a:r>
            <a:r>
              <a:rPr lang="hu-HU" altLang="hu-HU" sz="2400" u="none" dirty="0">
                <a:solidFill>
                  <a:srgbClr val="00CCFF"/>
                </a:solidFill>
              </a:rPr>
              <a:t> </a:t>
            </a:r>
            <a:r>
              <a:rPr lang="hu-HU" altLang="hu-HU" sz="2400" dirty="0">
                <a:solidFill>
                  <a:srgbClr val="00CCFF"/>
                </a:solidFill>
              </a:rPr>
              <a:t>kb.</a:t>
            </a:r>
            <a:r>
              <a:rPr lang="en-GB" altLang="hu-HU" sz="2400" dirty="0">
                <a:solidFill>
                  <a:srgbClr val="00CCFF"/>
                </a:solidFill>
              </a:rPr>
              <a:t> </a:t>
            </a:r>
            <a:r>
              <a:rPr lang="hu-HU" altLang="hu-HU" sz="2400" dirty="0">
                <a:solidFill>
                  <a:srgbClr val="00CCFF"/>
                </a:solidFill>
              </a:rPr>
              <a:t> </a:t>
            </a:r>
            <a:r>
              <a:rPr lang="en-GB" altLang="hu-HU" sz="2400" dirty="0">
                <a:solidFill>
                  <a:srgbClr val="00CCFF"/>
                </a:solidFill>
              </a:rPr>
              <a:t>90 % !!</a:t>
            </a:r>
            <a:endParaRPr lang="en-GB" altLang="hu-HU" sz="2400" u="none" dirty="0">
              <a:solidFill>
                <a:srgbClr val="00CCFF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en-GB" altLang="hu-HU" sz="1200" u="none" dirty="0">
              <a:solidFill>
                <a:srgbClr val="00CCFF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FF99"/>
                </a:solidFill>
              </a:rPr>
              <a:t>- </a:t>
            </a:r>
            <a:r>
              <a:rPr lang="en-GB" altLang="hu-HU" sz="2400" dirty="0">
                <a:solidFill>
                  <a:srgbClr val="FFFF99"/>
                </a:solidFill>
              </a:rPr>
              <a:t>high grade </a:t>
            </a:r>
            <a:r>
              <a:rPr lang="en-GB" altLang="hu-HU" sz="2400" dirty="0" err="1">
                <a:solidFill>
                  <a:srgbClr val="FFFF99"/>
                </a:solidFill>
              </a:rPr>
              <a:t>tu</a:t>
            </a:r>
            <a:r>
              <a:rPr lang="hu-HU" altLang="hu-HU" sz="2400" dirty="0" err="1">
                <a:solidFill>
                  <a:srgbClr val="FFFF99"/>
                </a:solidFill>
              </a:rPr>
              <a:t>morok</a:t>
            </a:r>
            <a:r>
              <a:rPr lang="en-GB" altLang="hu-HU" sz="2400" dirty="0">
                <a:solidFill>
                  <a:srgbClr val="FFFF99"/>
                </a:solidFill>
              </a:rPr>
              <a:t>:</a:t>
            </a:r>
            <a:r>
              <a:rPr lang="en-GB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>
                <a:solidFill>
                  <a:srgbClr val="FFFF99"/>
                </a:solidFill>
              </a:rPr>
              <a:t>  </a:t>
            </a:r>
            <a:r>
              <a:rPr lang="en-GB" altLang="hu-HU" sz="2400" u="none" dirty="0">
                <a:solidFill>
                  <a:srgbClr val="FF9900"/>
                </a:solidFill>
              </a:rPr>
              <a:t>central</a:t>
            </a:r>
            <a:r>
              <a:rPr lang="hu-HU" altLang="hu-HU" sz="2400" u="none" dirty="0">
                <a:solidFill>
                  <a:srgbClr val="FF9900"/>
                </a:solidFill>
              </a:rPr>
              <a:t>is</a:t>
            </a:r>
            <a:r>
              <a:rPr lang="en-GB" altLang="hu-HU" sz="2400" u="none" dirty="0">
                <a:solidFill>
                  <a:srgbClr val="FF9900"/>
                </a:solidFill>
              </a:rPr>
              <a:t> </a:t>
            </a:r>
            <a:r>
              <a:rPr lang="en-GB" altLang="hu-HU" sz="2400" u="none" dirty="0" err="1">
                <a:solidFill>
                  <a:srgbClr val="FF9900"/>
                </a:solidFill>
              </a:rPr>
              <a:t>osteosarcoma</a:t>
            </a:r>
            <a:r>
              <a:rPr lang="en-GB" altLang="hu-HU" sz="2400" u="none" dirty="0">
                <a:solidFill>
                  <a:srgbClr val="FF9900"/>
                </a:solidFill>
              </a:rPr>
              <a:t> : </a:t>
            </a:r>
            <a:r>
              <a:rPr lang="en-GB" altLang="hu-HU" sz="2400" dirty="0">
                <a:solidFill>
                  <a:srgbClr val="FF9900"/>
                </a:solidFill>
              </a:rPr>
              <a:t>70-7</a:t>
            </a:r>
            <a:r>
              <a:rPr lang="hu-HU" altLang="hu-HU" sz="2400" dirty="0">
                <a:solidFill>
                  <a:srgbClr val="FF9900"/>
                </a:solidFill>
              </a:rPr>
              <a:t>5</a:t>
            </a:r>
            <a:r>
              <a:rPr lang="en-GB" altLang="hu-HU" sz="2400" dirty="0">
                <a:solidFill>
                  <a:srgbClr val="FF9900"/>
                </a:solidFill>
              </a:rPr>
              <a:t>% !!</a:t>
            </a:r>
            <a:endParaRPr lang="en-GB" altLang="hu-HU" sz="2400" u="none" dirty="0">
              <a:solidFill>
                <a:srgbClr val="FF9900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hu-HU" sz="2400" u="none" dirty="0">
                <a:solidFill>
                  <a:srgbClr val="FF9900"/>
                </a:solidFill>
              </a:rPr>
              <a:t>			 </a:t>
            </a:r>
            <a:r>
              <a:rPr lang="hu-HU" altLang="hu-HU" sz="2400" u="none" dirty="0">
                <a:solidFill>
                  <a:srgbClr val="FF9900"/>
                </a:solidFill>
              </a:rPr>
              <a:t> E</a:t>
            </a:r>
            <a:r>
              <a:rPr lang="en-GB" altLang="hu-HU" sz="2400" u="none" dirty="0">
                <a:solidFill>
                  <a:srgbClr val="FF9900"/>
                </a:solidFill>
              </a:rPr>
              <a:t>wing's sarcoma : </a:t>
            </a:r>
            <a:r>
              <a:rPr lang="hu-HU" altLang="hu-HU" sz="2400" u="none" dirty="0">
                <a:solidFill>
                  <a:srgbClr val="FF9900"/>
                </a:solidFill>
              </a:rPr>
              <a:t>        </a:t>
            </a:r>
            <a:r>
              <a:rPr lang="hu-HU" altLang="hu-HU" sz="2400" dirty="0" smtClean="0">
                <a:solidFill>
                  <a:srgbClr val="FF9900"/>
                </a:solidFill>
              </a:rPr>
              <a:t>30 </a:t>
            </a:r>
            <a:r>
              <a:rPr lang="hu-HU" altLang="hu-HU" sz="2400" dirty="0">
                <a:solidFill>
                  <a:srgbClr val="FF9900"/>
                </a:solidFill>
              </a:rPr>
              <a:t>- </a:t>
            </a:r>
            <a:r>
              <a:rPr lang="en-GB" altLang="hu-HU" sz="2400" dirty="0">
                <a:solidFill>
                  <a:srgbClr val="FF9900"/>
                </a:solidFill>
              </a:rPr>
              <a:t>50 % </a:t>
            </a:r>
            <a:r>
              <a:rPr lang="en-GB" altLang="hu-HU" sz="2400" dirty="0" smtClean="0">
                <a:solidFill>
                  <a:srgbClr val="FF9900"/>
                </a:solidFill>
              </a:rPr>
              <a:t>!</a:t>
            </a:r>
            <a:endParaRPr lang="hu-HU" altLang="hu-HU" sz="2400" dirty="0" smtClean="0">
              <a:solidFill>
                <a:srgbClr val="FF9900"/>
              </a:solidFill>
            </a:endParaRP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2400" u="none" dirty="0" smtClean="0">
                <a:solidFill>
                  <a:srgbClr val="FF9900"/>
                </a:solidFill>
              </a:rPr>
              <a:t>A beteg gyógyítása a tumor időben történő felismerésével kezdődik, ami nem ortopédiai-onkológiai, hanem általános (család-, sport-, üzem,- …) orvosi feladat. A diagnosztika késedelmét a korszerű, megfelelő helyen végzett kezelés sem tudja kompenzálni !</a:t>
            </a:r>
            <a:endParaRPr lang="en-GB" altLang="hu-HU" sz="2400" u="none" dirty="0">
              <a:solidFill>
                <a:srgbClr val="FF9900"/>
              </a:solidFill>
            </a:endParaRPr>
          </a:p>
        </p:txBody>
      </p:sp>
      <p:sp>
        <p:nvSpPr>
          <p:cNvPr id="87043" name="Text Box 5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142852"/>
            <a:ext cx="84249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hu-HU" u="none" dirty="0" smtClean="0">
                <a:solidFill>
                  <a:srgbClr val="FF9900"/>
                </a:solidFill>
              </a:rPr>
              <a:t>Összefoglalás I.</a:t>
            </a:r>
            <a:endParaRPr lang="en-US" altLang="hu-HU" b="1" u="none" dirty="0">
              <a:solidFill>
                <a:srgbClr val="FF7C80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2142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2209800" y="5410200"/>
            <a:ext cx="487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3600" u="none" dirty="0" smtClean="0">
                <a:solidFill>
                  <a:srgbClr val="FAFD00"/>
                </a:solidFill>
              </a:rPr>
              <a:t>Köszönjük </a:t>
            </a:r>
            <a:r>
              <a:rPr lang="hu-HU" altLang="hu-HU" sz="3600" u="none" dirty="0">
                <a:solidFill>
                  <a:srgbClr val="FAFD00"/>
                </a:solidFill>
              </a:rPr>
              <a:t>a figyelmet !</a:t>
            </a:r>
          </a:p>
        </p:txBody>
      </p:sp>
      <p:pic>
        <p:nvPicPr>
          <p:cNvPr id="88067" name="Picture 4" descr="nemzetimod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11213"/>
            <a:ext cx="8763000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3" name="Rögzített hang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4" name="Rögzített hang"/>
          </p:nvPr>
        </p:nvPicPr>
        <p:blipFill>
          <a:blip r:embed="rId9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2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arozsi_92_08_18_ch_blast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4" y="1196752"/>
            <a:ext cx="3672152" cy="501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marozsi_92_08_18_csipo_chondroblasto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747" y="836712"/>
            <a:ext cx="4657725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084263" y="260648"/>
            <a:ext cx="44765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b="1" u="none" dirty="0" err="1">
                <a:solidFill>
                  <a:srgbClr val="FF9966"/>
                </a:solidFill>
                <a:latin typeface="Arial" panose="020B0604020202020204" pitchFamily="34" charset="0"/>
              </a:rPr>
              <a:t>Chondroblastoma</a:t>
            </a:r>
            <a:r>
              <a:rPr lang="hu-HU" altLang="hu-HU" sz="2400" b="1" u="none" dirty="0">
                <a:solidFill>
                  <a:srgbClr val="FF9966"/>
                </a:solidFill>
                <a:latin typeface="Arial" panose="020B0604020202020204" pitchFamily="34" charset="0"/>
              </a:rPr>
              <a:t>: </a:t>
            </a:r>
            <a:r>
              <a:rPr lang="hu-HU" altLang="hu-HU" sz="2400" b="1" u="none" dirty="0" err="1" smtClean="0">
                <a:solidFill>
                  <a:srgbClr val="FF9966"/>
                </a:solidFill>
                <a:latin typeface="Arial" panose="020B0604020202020204" pitchFamily="34" charset="0"/>
              </a:rPr>
              <a:t>Treatment</a:t>
            </a:r>
            <a:endParaRPr lang="hu-HU" altLang="hu-HU" sz="2400" b="1" u="none" dirty="0">
              <a:solidFill>
                <a:srgbClr val="FF9966"/>
              </a:solidFill>
              <a:latin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211960" y="4941168"/>
            <a:ext cx="47525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hu-HU" sz="1400" b="1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400" b="1" u="none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xtended</a:t>
            </a:r>
            <a:r>
              <a:rPr lang="en-US" sz="1400" b="1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u="none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intralesional</a:t>
            </a:r>
            <a:r>
              <a:rPr lang="en-US" sz="1400" b="1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curettage and bone grafting</a:t>
            </a:r>
            <a:r>
              <a:rPr lang="en-US" sz="14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  </a:t>
            </a:r>
            <a:endParaRPr lang="hu-HU" sz="1400" u="none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hu-HU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standard of treatment in symptomatic </a:t>
            </a:r>
            <a:r>
              <a:rPr lang="hu-HU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individuals</a:t>
            </a:r>
            <a:endParaRPr lang="hu-HU" sz="1200" u="none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hu-HU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may do local adjuvant treatment with phenol </a:t>
            </a:r>
            <a:r>
              <a:rPr lang="hu-HU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1200" u="none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cryotherapy</a:t>
            </a:r>
            <a:r>
              <a:rPr lang="en-US" sz="12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to decrease local recurrence</a:t>
            </a:r>
            <a:endParaRPr lang="hu-HU" sz="1200" u="none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hu-HU" sz="1400" b="1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u="none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urgical</a:t>
            </a:r>
            <a:r>
              <a:rPr lang="en-US" sz="1400" b="1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resection </a:t>
            </a:r>
            <a:endParaRPr lang="hu-HU" sz="1400" u="none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zis 6"/>
          <p:cNvSpPr/>
          <p:nvPr/>
        </p:nvSpPr>
        <p:spPr bwMode="auto">
          <a:xfrm rot="2110745">
            <a:off x="1687647" y="1663794"/>
            <a:ext cx="1145782" cy="793200"/>
          </a:xfrm>
          <a:prstGeom prst="ellipse">
            <a:avLst/>
          </a:prstGeom>
          <a:noFill/>
          <a:ln w="12700" cap="flat" cmpd="sng" algn="ctr">
            <a:solidFill>
              <a:srgbClr val="FFE2C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8572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1014A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2141538" cy="3124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9" name="Picture 4" descr="1014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91000"/>
            <a:ext cx="3581400" cy="24114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4403725" y="1543050"/>
            <a:ext cx="4564063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b="1" u="none">
                <a:solidFill>
                  <a:srgbClr val="FFFF99"/>
                </a:solidFill>
              </a:rPr>
              <a:t> </a:t>
            </a:r>
            <a:r>
              <a:rPr lang="hu-HU" altLang="hu-HU" sz="2000" u="none">
                <a:solidFill>
                  <a:srgbClr val="FFFF99"/>
                </a:solidFill>
              </a:rPr>
              <a:t>Benign tumor composed of mature hyaline cartilage without any sign of histological malignity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</a:t>
            </a:r>
            <a:r>
              <a:rPr lang="hu-HU" altLang="hu-HU" sz="2000" b="1">
                <a:solidFill>
                  <a:srgbClr val="00B0F0"/>
                </a:solidFill>
              </a:rPr>
              <a:t>20% of all benign BT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Incidence 2-4. Decade of life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X-ray: lytic lesion, „snowflake-like” calcification,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000" u="none">
                <a:solidFill>
                  <a:srgbClr val="FFFF99"/>
                </a:solidFill>
              </a:rPr>
              <a:t>  expanded marrow-cavity, thin cortex, patholgic fracture can occure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malignisation extremely rare 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often accidental finding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2000" u="none">
                <a:solidFill>
                  <a:srgbClr val="FFFF99"/>
                </a:solidFill>
              </a:rPr>
              <a:t> Th.: excochleation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000" b="1" u="none">
                <a:solidFill>
                  <a:srgbClr val="FFFF99"/>
                </a:solidFill>
              </a:rPr>
              <a:t>   </a:t>
            </a:r>
          </a:p>
        </p:txBody>
      </p:sp>
      <p:sp>
        <p:nvSpPr>
          <p:cNvPr id="60421" name="Text Box 6"/>
          <p:cNvSpPr txBox="1">
            <a:spLocks noChangeArrowheads="1"/>
          </p:cNvSpPr>
          <p:nvPr/>
        </p:nvSpPr>
        <p:spPr bwMode="auto">
          <a:xfrm>
            <a:off x="1447800" y="152400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Cartilage Forming Tumors - ENCHONDROMA </a:t>
            </a: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4419600" y="9144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3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 descr="1016A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838200"/>
            <a:ext cx="4183062" cy="57150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3" name="Text Box 6"/>
          <p:cNvSpPr txBox="1">
            <a:spLocks noChangeArrowheads="1"/>
          </p:cNvSpPr>
          <p:nvPr/>
        </p:nvSpPr>
        <p:spPr bwMode="auto">
          <a:xfrm>
            <a:off x="4800600" y="1717675"/>
            <a:ext cx="3962400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Multiple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manifestation</a:t>
            </a:r>
            <a:r>
              <a:rPr lang="hu-HU" altLang="hu-HU" sz="1800" u="none" dirty="0">
                <a:solidFill>
                  <a:srgbClr val="FFFF99"/>
                </a:solidFill>
              </a:rPr>
              <a:t> 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enchondromas</a:t>
            </a:r>
            <a:r>
              <a:rPr lang="hu-HU" altLang="hu-HU" sz="1800" u="none" dirty="0">
                <a:solidFill>
                  <a:srgbClr val="FFFF99"/>
                </a:solidFill>
              </a:rPr>
              <a:t> -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heterotopic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proliferation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of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the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epiphyseal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chondroblasts</a:t>
            </a:r>
            <a:endParaRPr lang="hu-HU" altLang="hu-HU" sz="1800" u="none" dirty="0">
              <a:solidFill>
                <a:srgbClr val="FFFF99"/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In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the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small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bones</a:t>
            </a:r>
            <a:r>
              <a:rPr lang="hu-HU" altLang="hu-HU" sz="1800" u="none" dirty="0">
                <a:solidFill>
                  <a:srgbClr val="FFFF99"/>
                </a:solidFill>
              </a:rPr>
              <a:t> 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hand</a:t>
            </a:r>
            <a:r>
              <a:rPr lang="hu-HU" altLang="hu-HU" sz="1800" u="none" dirty="0">
                <a:solidFill>
                  <a:srgbClr val="FFFF99"/>
                </a:solidFill>
              </a:rPr>
              <a:t> and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foot</a:t>
            </a:r>
            <a:endParaRPr lang="hu-HU" altLang="hu-HU" sz="1800" u="none" dirty="0">
              <a:solidFill>
                <a:srgbClr val="FFFF99"/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chemeClr val="hlink"/>
                </a:solidFill>
              </a:rPr>
              <a:t>Ollier’s</a:t>
            </a:r>
            <a:r>
              <a:rPr lang="hu-HU" altLang="hu-HU" sz="1800" u="none" dirty="0">
                <a:solidFill>
                  <a:schemeClr val="hlink"/>
                </a:solidFill>
              </a:rPr>
              <a:t> </a:t>
            </a:r>
            <a:r>
              <a:rPr lang="hu-HU" altLang="hu-HU" sz="1800" u="none" dirty="0" err="1">
                <a:solidFill>
                  <a:schemeClr val="hlink"/>
                </a:solidFill>
              </a:rPr>
              <a:t>disease</a:t>
            </a:r>
            <a:r>
              <a:rPr lang="hu-HU" altLang="hu-HU" sz="1800" u="none" dirty="0">
                <a:solidFill>
                  <a:schemeClr val="hlink"/>
                </a:solidFill>
              </a:rPr>
              <a:t> (1900)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1800" u="none" dirty="0">
                <a:solidFill>
                  <a:schemeClr val="hlink"/>
                </a:solidFill>
              </a:rPr>
              <a:t>   **</a:t>
            </a:r>
            <a:r>
              <a:rPr lang="hu-HU" altLang="hu-HU" sz="1800" u="none" dirty="0" err="1">
                <a:solidFill>
                  <a:schemeClr val="hlink"/>
                </a:solidFill>
              </a:rPr>
              <a:t>always</a:t>
            </a:r>
            <a:r>
              <a:rPr lang="hu-HU" altLang="hu-HU" sz="1800" u="none" dirty="0">
                <a:solidFill>
                  <a:schemeClr val="hlink"/>
                </a:solidFill>
              </a:rPr>
              <a:t> </a:t>
            </a:r>
            <a:r>
              <a:rPr lang="hu-HU" altLang="hu-HU" sz="1800" u="none" dirty="0" err="1">
                <a:solidFill>
                  <a:schemeClr val="hlink"/>
                </a:solidFill>
              </a:rPr>
              <a:t>unilateral</a:t>
            </a:r>
            <a:r>
              <a:rPr lang="hu-HU" altLang="hu-HU" sz="1800" u="none" dirty="0">
                <a:solidFill>
                  <a:schemeClr val="hlink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Mafucci’s</a:t>
            </a:r>
            <a:r>
              <a:rPr lang="hu-HU" altLang="hu-HU" sz="1800" u="none" dirty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disease</a:t>
            </a:r>
            <a:r>
              <a:rPr lang="hu-HU" altLang="hu-HU" sz="1800" u="none" dirty="0">
                <a:solidFill>
                  <a:srgbClr val="FF9966"/>
                </a:solidFill>
              </a:rPr>
              <a:t> (1881)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1800" u="none" dirty="0">
                <a:solidFill>
                  <a:srgbClr val="FF9966"/>
                </a:solidFill>
              </a:rPr>
              <a:t>   **</a:t>
            </a:r>
            <a:r>
              <a:rPr lang="hu-HU" altLang="hu-HU" sz="1800" u="none" dirty="0" err="1">
                <a:solidFill>
                  <a:srgbClr val="FF9966"/>
                </a:solidFill>
              </a:rPr>
              <a:t>enchondromatosis</a:t>
            </a:r>
            <a:r>
              <a:rPr lang="hu-HU" altLang="hu-HU" sz="1800" u="none" dirty="0">
                <a:solidFill>
                  <a:srgbClr val="FF9966"/>
                </a:solidFill>
              </a:rPr>
              <a:t> +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haemangiomatosis</a:t>
            </a:r>
            <a:r>
              <a:rPr lang="hu-HU" altLang="hu-HU" sz="1800" u="none" dirty="0">
                <a:solidFill>
                  <a:srgbClr val="FF9966"/>
                </a:solidFill>
              </a:rPr>
              <a:t> of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the</a:t>
            </a:r>
            <a:r>
              <a:rPr lang="hu-HU" altLang="hu-HU" sz="1800" u="none" dirty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soft</a:t>
            </a:r>
            <a:r>
              <a:rPr lang="hu-HU" altLang="hu-HU" sz="1800" u="none" dirty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tissues</a:t>
            </a:r>
            <a:r>
              <a:rPr lang="hu-HU" altLang="hu-HU" sz="1800" u="none" dirty="0">
                <a:solidFill>
                  <a:srgbClr val="FF9966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1800" u="none" dirty="0">
                <a:solidFill>
                  <a:srgbClr val="FF9966"/>
                </a:solidFill>
              </a:rPr>
              <a:t>   (</a:t>
            </a:r>
            <a:r>
              <a:rPr lang="hu-HU" altLang="hu-HU" sz="1800" u="none" dirty="0" err="1">
                <a:solidFill>
                  <a:srgbClr val="FF9966"/>
                </a:solidFill>
              </a:rPr>
              <a:t>subcutaneously</a:t>
            </a:r>
            <a:r>
              <a:rPr lang="hu-HU" altLang="hu-HU" sz="1800" u="none" dirty="0">
                <a:solidFill>
                  <a:srgbClr val="FF9966"/>
                </a:solidFill>
              </a:rPr>
              <a:t> 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localised</a:t>
            </a:r>
            <a:r>
              <a:rPr lang="hu-HU" altLang="hu-HU" sz="1800" u="none" dirty="0">
                <a:solidFill>
                  <a:srgbClr val="FF9966"/>
                </a:solidFill>
              </a:rPr>
              <a:t> </a:t>
            </a:r>
            <a:r>
              <a:rPr lang="hu-HU" altLang="hu-HU" sz="1800" u="none" dirty="0" err="1">
                <a:solidFill>
                  <a:srgbClr val="FF9966"/>
                </a:solidFill>
              </a:rPr>
              <a:t>phlebolits</a:t>
            </a:r>
            <a:r>
              <a:rPr lang="hu-HU" altLang="hu-HU" sz="1800" u="none" dirty="0">
                <a:solidFill>
                  <a:srgbClr val="FF9966"/>
                </a:solidFill>
              </a:rPr>
              <a:t>)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hu-HU" altLang="hu-HU" sz="1800" u="none" dirty="0">
                <a:solidFill>
                  <a:srgbClr val="FFFF99"/>
                </a:solidFill>
              </a:rPr>
              <a:t> 10-30%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risk</a:t>
            </a:r>
            <a:r>
              <a:rPr lang="hu-HU" altLang="hu-HU" sz="1800" u="none" dirty="0">
                <a:solidFill>
                  <a:srgbClr val="FFFF99"/>
                </a:solidFill>
              </a:rPr>
              <a:t> of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malignant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transformation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into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secondary</a:t>
            </a:r>
            <a:r>
              <a:rPr lang="hu-HU" altLang="hu-HU" sz="1800" u="none" dirty="0">
                <a:solidFill>
                  <a:srgbClr val="FFFF99"/>
                </a:solidFill>
              </a:rPr>
              <a:t> </a:t>
            </a:r>
            <a:r>
              <a:rPr lang="hu-HU" altLang="hu-HU" sz="1800" u="none" dirty="0" err="1">
                <a:solidFill>
                  <a:srgbClr val="FFFF99"/>
                </a:solidFill>
              </a:rPr>
              <a:t>chondrosarcoma</a:t>
            </a:r>
            <a:endParaRPr lang="hu-HU" altLang="hu-HU" sz="1800" u="none" dirty="0">
              <a:solidFill>
                <a:srgbClr val="FFFF99"/>
              </a:solidFill>
            </a:endParaRPr>
          </a:p>
        </p:txBody>
      </p:sp>
      <p:sp>
        <p:nvSpPr>
          <p:cNvPr id="61444" name="Text Box 8"/>
          <p:cNvSpPr txBox="1">
            <a:spLocks noChangeArrowheads="1"/>
          </p:cNvSpPr>
          <p:nvPr/>
        </p:nvSpPr>
        <p:spPr bwMode="auto">
          <a:xfrm>
            <a:off x="4876800" y="8382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sp>
        <p:nvSpPr>
          <p:cNvPr id="61445" name="Text Box 9"/>
          <p:cNvSpPr txBox="1">
            <a:spLocks noChangeArrowheads="1"/>
          </p:cNvSpPr>
          <p:nvPr/>
        </p:nvSpPr>
        <p:spPr bwMode="auto">
          <a:xfrm>
            <a:off x="1219200" y="1524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Cartilage Forming Tumors - ENCHONDROMATOSIS </a:t>
            </a:r>
          </a:p>
        </p:txBody>
      </p:sp>
      <p:sp>
        <p:nvSpPr>
          <p:cNvPr id="221194" name="AutoShape 10"/>
          <p:cNvSpPr>
            <a:spLocks noChangeArrowheads="1"/>
          </p:cNvSpPr>
          <p:nvPr/>
        </p:nvSpPr>
        <p:spPr bwMode="auto">
          <a:xfrm>
            <a:off x="1524000" y="2209800"/>
            <a:ext cx="533400" cy="762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FF00"/>
          </a:solidFill>
          <a:ln w="2857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1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026"/>
          <p:cNvSpPr txBox="1">
            <a:spLocks noChangeArrowheads="1"/>
          </p:cNvSpPr>
          <p:nvPr/>
        </p:nvSpPr>
        <p:spPr bwMode="auto">
          <a:xfrm>
            <a:off x="2474913" y="228600"/>
            <a:ext cx="4264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4000" b="1" u="none">
                <a:solidFill>
                  <a:srgbClr val="FF9966"/>
                </a:solidFill>
              </a:rPr>
              <a:t>Mafucci syndroma</a:t>
            </a:r>
          </a:p>
        </p:txBody>
      </p:sp>
      <p:pic>
        <p:nvPicPr>
          <p:cNvPr id="62467" name="Picture 1027" descr="DSCN83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22375"/>
            <a:ext cx="15779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1028" descr="DSCN839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1212850"/>
            <a:ext cx="21463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-18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6038</TotalTime>
  <Words>1985</Words>
  <Application>Microsoft Office PowerPoint</Application>
  <PresentationFormat>Diavetítés a képernyőre (4:3 oldalarány)</PresentationFormat>
  <Paragraphs>320</Paragraphs>
  <Slides>53</Slides>
  <Notes>1</Notes>
  <HiddenSlides>0</HiddenSlides>
  <MMClips>56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53</vt:i4>
      </vt:variant>
    </vt:vector>
  </HeadingPairs>
  <TitlesOfParts>
    <vt:vector size="56" baseType="lpstr">
      <vt:lpstr>Alapértelmezett terv</vt:lpstr>
      <vt:lpstr>Dia</vt:lpstr>
      <vt:lpstr>STATISTICA Graph</vt:lpstr>
      <vt:lpstr>1. dia</vt:lpstr>
      <vt:lpstr>Chondroblastoma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  <vt:lpstr>22. dia</vt:lpstr>
      <vt:lpstr>23. dia</vt:lpstr>
      <vt:lpstr>24. dia</vt:lpstr>
      <vt:lpstr>25. dia</vt:lpstr>
      <vt:lpstr> Ewings sarcoma – differential diagnosis  </vt:lpstr>
      <vt:lpstr>27. dia</vt:lpstr>
      <vt:lpstr>28. dia</vt:lpstr>
      <vt:lpstr>29. dia</vt:lpstr>
      <vt:lpstr>30. dia</vt:lpstr>
      <vt:lpstr>31. dia</vt:lpstr>
      <vt:lpstr>32. dia</vt:lpstr>
      <vt:lpstr>33. dia</vt:lpstr>
      <vt:lpstr>34. dia</vt:lpstr>
      <vt:lpstr>35. dia</vt:lpstr>
      <vt:lpstr>36. dia</vt:lpstr>
      <vt:lpstr>37. dia</vt:lpstr>
      <vt:lpstr>38. dia</vt:lpstr>
      <vt:lpstr>39. dia</vt:lpstr>
      <vt:lpstr>40. dia</vt:lpstr>
      <vt:lpstr>41. dia</vt:lpstr>
      <vt:lpstr>     </vt:lpstr>
      <vt:lpstr>A sebészi kezelés indikációi  áttéti csonttumoroknál</vt:lpstr>
      <vt:lpstr>44. dia</vt:lpstr>
      <vt:lpstr>45. dia</vt:lpstr>
      <vt:lpstr>46. dia</vt:lpstr>
      <vt:lpstr>A sebészi kezelés lehetőségei  áttéti csonttumoroknál</vt:lpstr>
      <vt:lpstr>A sebészi kezelés lehetőségei  áttéti csonttumoroknál</vt:lpstr>
      <vt:lpstr>Survival according to the primary site of metastatic bone lesion</vt:lpstr>
      <vt:lpstr>                                    </vt:lpstr>
      <vt:lpstr>51. dia</vt:lpstr>
      <vt:lpstr>52. dia</vt:lpstr>
      <vt:lpstr>53. dia</vt:lpstr>
    </vt:vector>
  </TitlesOfParts>
  <Company>Orthop. Department - Budapest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Dr. Antal Imre</dc:creator>
  <cp:lastModifiedBy>Admin</cp:lastModifiedBy>
  <cp:revision>895</cp:revision>
  <cp:lastPrinted>2000-03-19T19:50:17Z</cp:lastPrinted>
  <dcterms:created xsi:type="dcterms:W3CDTF">2000-03-05T17:10:48Z</dcterms:created>
  <dcterms:modified xsi:type="dcterms:W3CDTF">2020-03-26T23:02:38Z</dcterms:modified>
</cp:coreProperties>
</file>