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306" r:id="rId2"/>
    <p:sldId id="257" r:id="rId3"/>
    <p:sldId id="258" r:id="rId4"/>
    <p:sldId id="259" r:id="rId5"/>
    <p:sldId id="260" r:id="rId6"/>
    <p:sldId id="262" r:id="rId7"/>
    <p:sldId id="261" r:id="rId8"/>
    <p:sldId id="307" r:id="rId9"/>
    <p:sldId id="264" r:id="rId10"/>
    <p:sldId id="319" r:id="rId11"/>
    <p:sldId id="303" r:id="rId12"/>
    <p:sldId id="267" r:id="rId13"/>
    <p:sldId id="304" r:id="rId14"/>
    <p:sldId id="305" r:id="rId15"/>
    <p:sldId id="309" r:id="rId16"/>
    <p:sldId id="265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6" r:id="rId34"/>
    <p:sldId id="296" r:id="rId35"/>
    <p:sldId id="297" r:id="rId36"/>
    <p:sldId id="298" r:id="rId37"/>
    <p:sldId id="288" r:id="rId38"/>
    <p:sldId id="289" r:id="rId39"/>
    <p:sldId id="290" r:id="rId40"/>
    <p:sldId id="285" r:id="rId41"/>
    <p:sldId id="291" r:id="rId42"/>
    <p:sldId id="292" r:id="rId43"/>
    <p:sldId id="294" r:id="rId44"/>
    <p:sldId id="295" r:id="rId45"/>
    <p:sldId id="300" r:id="rId46"/>
    <p:sldId id="301" r:id="rId47"/>
    <p:sldId id="310" r:id="rId4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2208" autoAdjust="0"/>
  </p:normalViewPr>
  <p:slideViewPr>
    <p:cSldViewPr snapToGrid="0">
      <p:cViewPr varScale="1">
        <p:scale>
          <a:sx n="66" d="100"/>
          <a:sy n="66" d="100"/>
        </p:scale>
        <p:origin x="9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33DF3-028D-4A5A-8C85-349D955F521A}" type="datetimeFigureOut">
              <a:rPr lang="hu-HU" smtClean="0"/>
              <a:t>2020. 04. 16.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2EC3B5-7975-4871-9A17-7D8C200D50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3799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EC3B5-7975-4871-9A17-7D8C200D500B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5479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EC3B5-7975-4871-9A17-7D8C200D500B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34546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D081711-2C48-426B-954F-D739E2E03DB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EA51E08-9068-4CD0-8EEE-212A8B8D4DCB}" type="slidenum">
              <a:rPr lang="hu-HU" altLang="hu-HU"/>
              <a:pPr/>
              <a:t>12</a:t>
            </a:fld>
            <a:endParaRPr lang="hu-HU" altLang="hu-HU"/>
          </a:p>
        </p:txBody>
      </p:sp>
      <p:sp>
        <p:nvSpPr>
          <p:cNvPr id="32769" name="Rectangle 1">
            <a:extLst>
              <a:ext uri="{FF2B5EF4-FFF2-40B4-BE49-F238E27FC236}">
                <a16:creationId xmlns:a16="http://schemas.microsoft.com/office/drawing/2014/main" id="{6BBABD61-D84F-4904-B212-D8F01F8B775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B065E28E-D136-43AD-B8A7-1B95D1C0F89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kalceotika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az ortopéd cipőkkel foglalkozó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ortetika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Talpbetéteket elsősorban lúdtalp kezelésére rendelünk. Ezek készülhetnek parafából, műanyagból esetleg fémből. Súlyosabb deformitás esetén célszerű a beteg lábáról mintázni, széria betét helyett.  Az ortopédcipők fő indikációja végtagrövidülés- és lábdeformitások korrekciója. </a:t>
            </a:r>
          </a:p>
          <a:p>
            <a:endParaRPr lang="hu-HU" altLang="hu-H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EC3B5-7975-4871-9A17-7D8C200D500B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08515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EC3B5-7975-4871-9A17-7D8C200D500B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4950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8B81BBD-EB99-426B-87B1-8DCF374AC79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AE794D4-B5AB-48A4-ABE3-4FFCADD71B7C}" type="slidenum">
              <a:rPr lang="hu-HU" altLang="hu-HU"/>
              <a:pPr/>
              <a:t>15</a:t>
            </a:fld>
            <a:endParaRPr lang="hu-HU" altLang="hu-HU"/>
          </a:p>
        </p:txBody>
      </p:sp>
      <p:sp>
        <p:nvSpPr>
          <p:cNvPr id="33793" name="Rectangle 1">
            <a:extLst>
              <a:ext uri="{FF2B5EF4-FFF2-40B4-BE49-F238E27FC236}">
                <a16:creationId xmlns:a16="http://schemas.microsoft.com/office/drawing/2014/main" id="{D9C9A09B-C8D0-4CD8-BD09-4D7A4C7A62A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E298B6B0-4607-4C64-B798-5248D491B73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EC3B5-7975-4871-9A17-7D8C200D500B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844200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EC3B5-7975-4871-9A17-7D8C200D500B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68163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EC3B5-7975-4871-9A17-7D8C200D500B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97472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EC3B5-7975-4871-9A17-7D8C200D500B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66050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EC3B5-7975-4871-9A17-7D8C200D500B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58663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D7E9A05-FA1E-4859-919E-0DEA49C7D1F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1806077-B407-4154-93FB-D53B666B46FC}" type="slidenum">
              <a:rPr lang="hu-HU" altLang="hu-HU"/>
              <a:pPr/>
              <a:t>2</a:t>
            </a:fld>
            <a:endParaRPr lang="hu-HU" altLang="hu-HU"/>
          </a:p>
        </p:txBody>
      </p:sp>
      <p:sp>
        <p:nvSpPr>
          <p:cNvPr id="22529" name="Rectangle 1">
            <a:extLst>
              <a:ext uri="{FF2B5EF4-FFF2-40B4-BE49-F238E27FC236}">
                <a16:creationId xmlns:a16="http://schemas.microsoft.com/office/drawing/2014/main" id="{1DB960CB-8363-4D9B-AE7E-73F25FC09AD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4A2B2E7B-399F-4D0D-823C-205D61D5D38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EC3B5-7975-4871-9A17-7D8C200D500B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76283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EC3B5-7975-4871-9A17-7D8C200D500B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621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EC3B5-7975-4871-9A17-7D8C200D500B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11458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EC3B5-7975-4871-9A17-7D8C200D500B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71710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EC3B5-7975-4871-9A17-7D8C200D500B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35542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EC3B5-7975-4871-9A17-7D8C200D500B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91853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EC3B5-7975-4871-9A17-7D8C200D500B}" type="slidenum">
              <a:rPr lang="hu-HU" smtClean="0"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37617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EC3B5-7975-4871-9A17-7D8C200D500B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09392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EC3B5-7975-4871-9A17-7D8C200D500B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57799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EC3B5-7975-4871-9A17-7D8C200D500B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2683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FC374AF-EC00-4D42-B437-B7B9EF8C0FC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19D5B15-776D-4DDC-8133-D4736B41C42F}" type="slidenum">
              <a:rPr lang="hu-HU" altLang="hu-HU"/>
              <a:pPr/>
              <a:t>3</a:t>
            </a:fld>
            <a:endParaRPr lang="hu-HU" altLang="hu-HU"/>
          </a:p>
        </p:txBody>
      </p:sp>
      <p:sp>
        <p:nvSpPr>
          <p:cNvPr id="23553" name="Rectangle 1">
            <a:extLst>
              <a:ext uri="{FF2B5EF4-FFF2-40B4-BE49-F238E27FC236}">
                <a16:creationId xmlns:a16="http://schemas.microsoft.com/office/drawing/2014/main" id="{CC3EC4FA-0D61-437F-B56D-70CEF1C557D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C4506254-47F1-49F5-A391-C028245E77B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EC3B5-7975-4871-9A17-7D8C200D500B}" type="slidenum">
              <a:rPr lang="hu-HU" smtClean="0"/>
              <a:t>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68247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EC3B5-7975-4871-9A17-7D8C200D500B}" type="slidenum">
              <a:rPr lang="hu-HU" smtClean="0"/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38333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EC3B5-7975-4871-9A17-7D8C200D500B}" type="slidenum">
              <a:rPr lang="hu-HU" smtClean="0"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03561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EC3B5-7975-4871-9A17-7D8C200D500B}" type="slidenum">
              <a:rPr lang="hu-HU" smtClean="0"/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3484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EC3B5-7975-4871-9A17-7D8C200D500B}" type="slidenum">
              <a:rPr lang="hu-HU" smtClean="0"/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43147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EC3B5-7975-4871-9A17-7D8C200D500B}" type="slidenum">
              <a:rPr lang="hu-HU" smtClean="0"/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8799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EC3B5-7975-4871-9A17-7D8C200D500B}" type="slidenum">
              <a:rPr lang="hu-HU" smtClean="0"/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1907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EC3B5-7975-4871-9A17-7D8C200D500B}" type="slidenum">
              <a:rPr lang="hu-HU" smtClean="0"/>
              <a:t>39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43662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EC3B5-7975-4871-9A17-7D8C200D500B}" type="slidenum">
              <a:rPr lang="hu-HU" smtClean="0"/>
              <a:t>40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27960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EC3B5-7975-4871-9A17-7D8C200D500B}" type="slidenum">
              <a:rPr lang="hu-HU" smtClean="0"/>
              <a:t>41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3976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4CE0704-6947-4E90-9BAF-BDC1A62E28E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C4B4CE0-9694-4386-A2D6-B66A896E5CFF}" type="slidenum">
              <a:rPr lang="hu-HU" altLang="hu-HU"/>
              <a:pPr/>
              <a:t>4</a:t>
            </a:fld>
            <a:endParaRPr lang="hu-HU" altLang="hu-HU"/>
          </a:p>
        </p:txBody>
      </p:sp>
      <p:sp>
        <p:nvSpPr>
          <p:cNvPr id="24577" name="Rectangle 1">
            <a:extLst>
              <a:ext uri="{FF2B5EF4-FFF2-40B4-BE49-F238E27FC236}">
                <a16:creationId xmlns:a16="http://schemas.microsoft.com/office/drawing/2014/main" id="{CF1A8512-2598-47A8-84E5-00C45E94DCB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CF5E239E-8DFD-4445-8ECB-A02C5243716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EC3B5-7975-4871-9A17-7D8C200D500B}" type="slidenum">
              <a:rPr lang="hu-HU" smtClean="0"/>
              <a:t>42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46002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EC3B5-7975-4871-9A17-7D8C200D500B}" type="slidenum">
              <a:rPr lang="hu-HU" smtClean="0"/>
              <a:t>43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47448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EC3B5-7975-4871-9A17-7D8C200D500B}" type="slidenum">
              <a:rPr lang="hu-HU" smtClean="0"/>
              <a:t>44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62758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EC3B5-7975-4871-9A17-7D8C200D500B}" type="slidenum">
              <a:rPr lang="hu-HU" smtClean="0"/>
              <a:t>45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49750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EC3B5-7975-4871-9A17-7D8C200D500B}" type="slidenum">
              <a:rPr lang="hu-HU" smtClean="0"/>
              <a:t>46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337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2E80BB1-9AB6-4B59-8730-12C241F280F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857A91-0F68-4E3F-88FD-40E80C5B1DA5}" type="slidenum">
              <a:rPr lang="hu-HU" altLang="hu-HU"/>
              <a:pPr/>
              <a:t>5</a:t>
            </a:fld>
            <a:endParaRPr lang="hu-HU" altLang="hu-HU"/>
          </a:p>
        </p:txBody>
      </p:sp>
      <p:sp>
        <p:nvSpPr>
          <p:cNvPr id="25601" name="Rectangle 1">
            <a:extLst>
              <a:ext uri="{FF2B5EF4-FFF2-40B4-BE49-F238E27FC236}">
                <a16:creationId xmlns:a16="http://schemas.microsoft.com/office/drawing/2014/main" id="{D1E30820-58DE-41A3-B454-389DD588D5B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7A235B72-12C1-44C5-BD41-AFAF8B856EF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8B9D45F-D90E-4FE0-BEA4-623247B519D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579C1FD-31D6-407C-94EE-A303E6A2A886}" type="slidenum">
              <a:rPr lang="hu-HU" altLang="hu-HU"/>
              <a:pPr/>
              <a:t>6</a:t>
            </a:fld>
            <a:endParaRPr lang="hu-HU" altLang="hu-HU"/>
          </a:p>
        </p:txBody>
      </p:sp>
      <p:sp>
        <p:nvSpPr>
          <p:cNvPr id="27649" name="Rectangle 1">
            <a:extLst>
              <a:ext uri="{FF2B5EF4-FFF2-40B4-BE49-F238E27FC236}">
                <a16:creationId xmlns:a16="http://schemas.microsoft.com/office/drawing/2014/main" id="{2B57AF33-A3E7-4E4C-81E3-D2E294B1E51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D98F0056-6431-4F11-8F6A-6394732C354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8A29CC0-F896-40B3-99E5-8E6E1A7F5BF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4C84BA6-24A8-426C-B532-8C9E0641EC86}" type="slidenum">
              <a:rPr lang="hu-HU" altLang="hu-HU"/>
              <a:pPr/>
              <a:t>7</a:t>
            </a:fld>
            <a:endParaRPr lang="hu-HU" altLang="hu-HU"/>
          </a:p>
        </p:txBody>
      </p:sp>
      <p:sp>
        <p:nvSpPr>
          <p:cNvPr id="26625" name="Rectangle 1">
            <a:extLst>
              <a:ext uri="{FF2B5EF4-FFF2-40B4-BE49-F238E27FC236}">
                <a16:creationId xmlns:a16="http://schemas.microsoft.com/office/drawing/2014/main" id="{4356928B-D133-4BF4-BE6F-5F012D071C0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5E38E3C2-07D7-4ACC-B096-E35E961F934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32FEC24-3535-456E-ADCF-5090D817822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7DB621A-C368-4445-AE07-03713E65860D}" type="slidenum">
              <a:rPr lang="hu-HU" altLang="hu-HU"/>
              <a:pPr/>
              <a:t>9</a:t>
            </a:fld>
            <a:endParaRPr lang="hu-HU" altLang="hu-HU"/>
          </a:p>
        </p:txBody>
      </p:sp>
      <p:sp>
        <p:nvSpPr>
          <p:cNvPr id="29697" name="Rectangle 1">
            <a:extLst>
              <a:ext uri="{FF2B5EF4-FFF2-40B4-BE49-F238E27FC236}">
                <a16:creationId xmlns:a16="http://schemas.microsoft.com/office/drawing/2014/main" id="{8795DA4B-D14D-4643-AA1C-7582A484D79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E89F405E-FB0A-4CB9-B142-181D93961E9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D80C929-1FC3-4774-9884-BC75AAF67C5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DCF9E7-0027-4561-9C53-D6C6D96175DC}" type="slidenum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721" name="Rectangle 1">
            <a:extLst>
              <a:ext uri="{FF2B5EF4-FFF2-40B4-BE49-F238E27FC236}">
                <a16:creationId xmlns:a16="http://schemas.microsoft.com/office/drawing/2014/main" id="{B84790A4-2CED-4E00-94C9-FB6303EE667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CE779E14-95E9-43B7-9C3F-30EAA06727B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Átellenes sarkain kerekített téglalap 6"/>
          <p:cNvSpPr/>
          <p:nvPr/>
        </p:nvSpPr>
        <p:spPr>
          <a:xfrm>
            <a:off x="219456" y="146304"/>
            <a:ext cx="11753088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Cím 7"/>
          <p:cNvSpPr>
            <a:spLocks noGrp="1"/>
          </p:cNvSpPr>
          <p:nvPr>
            <p:ph type="ctrTitle"/>
          </p:nvPr>
        </p:nvSpPr>
        <p:spPr>
          <a:xfrm>
            <a:off x="618979" y="381001"/>
            <a:ext cx="109728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2844800" y="2819400"/>
            <a:ext cx="8746979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hu-HU"/>
              <a:t>Alcím mintájának szerkesztése</a:t>
            </a:r>
            <a:endParaRPr kumimoji="0" lang="en-US"/>
          </a:p>
        </p:txBody>
      </p:sp>
      <p:sp>
        <p:nvSpPr>
          <p:cNvPr id="10" name="Dátum helye 9"/>
          <p:cNvSpPr>
            <a:spLocks noGrp="1"/>
          </p:cNvSpPr>
          <p:nvPr>
            <p:ph type="dt" sz="half" idx="10"/>
          </p:nvPr>
        </p:nvSpPr>
        <p:spPr>
          <a:xfrm>
            <a:off x="7416800" y="6509004"/>
            <a:ext cx="4003040" cy="274320"/>
          </a:xfrm>
        </p:spPr>
        <p:txBody>
          <a:bodyPr vert="horz" rtlCol="0"/>
          <a:lstStyle/>
          <a:p>
            <a:fld id="{0A580A2C-45B9-4242-AF56-6E3C5D30C5E3}" type="datetimeFigureOut">
              <a:rPr lang="hu-HU" smtClean="0"/>
              <a:pPr/>
              <a:t>2020. 04. 16.</a:t>
            </a:fld>
            <a:endParaRPr lang="hu-HU"/>
          </a:p>
        </p:txBody>
      </p:sp>
      <p:sp>
        <p:nvSpPr>
          <p:cNvPr id="11" name="Dia számának helye 10"/>
          <p:cNvSpPr>
            <a:spLocks noGrp="1"/>
          </p:cNvSpPr>
          <p:nvPr>
            <p:ph type="sldNum" sz="quarter" idx="11"/>
          </p:nvPr>
        </p:nvSpPr>
        <p:spPr>
          <a:xfrm>
            <a:off x="11518603" y="6509004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F1D5F20-549F-402C-872B-B1FC13EE6A13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2" name="Élőláb helye 11"/>
          <p:cNvSpPr>
            <a:spLocks noGrp="1"/>
          </p:cNvSpPr>
          <p:nvPr>
            <p:ph type="ftr" sz="quarter" idx="12"/>
          </p:nvPr>
        </p:nvSpPr>
        <p:spPr>
          <a:xfrm>
            <a:off x="2133600" y="6509004"/>
            <a:ext cx="5209952" cy="274320"/>
          </a:xfrm>
        </p:spPr>
        <p:txBody>
          <a:bodyPr vert="horz" rtlCol="0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0368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80A2C-45B9-4242-AF56-6E3C5D30C5E3}" type="datetimeFigureOut">
              <a:rPr lang="hu-HU" smtClean="0"/>
              <a:pPr/>
              <a:t>2020. 04. 16.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D5F20-549F-402C-872B-B1FC13EE6A1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7122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80A2C-45B9-4242-AF56-6E3C5D30C5E3}" type="datetimeFigureOut">
              <a:rPr lang="hu-HU" smtClean="0"/>
              <a:pPr/>
              <a:t>2020. 04. 16.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D5F20-549F-402C-872B-B1FC13EE6A1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8357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Dátum helye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EAB95012-43EA-4CF3-B745-4FEFD758CA63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813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784523" y="1424588"/>
            <a:ext cx="10668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80A2C-45B9-4242-AF56-6E3C5D30C5E3}" type="datetimeFigureOut">
              <a:rPr lang="hu-HU" smtClean="0"/>
              <a:pPr/>
              <a:t>2020. 04. 16.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D5F20-549F-402C-872B-B1FC13EE6A1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1062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1333504" y="3267456"/>
            <a:ext cx="98755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168" y="498230"/>
            <a:ext cx="103632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3287713"/>
            <a:ext cx="103632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8" name="Dátum helye 7"/>
          <p:cNvSpPr>
            <a:spLocks noGrp="1"/>
          </p:cNvSpPr>
          <p:nvPr>
            <p:ph type="dt" sz="half" idx="10"/>
          </p:nvPr>
        </p:nvSpPr>
        <p:spPr>
          <a:xfrm>
            <a:off x="7416800" y="6513670"/>
            <a:ext cx="4003040" cy="274320"/>
          </a:xfrm>
        </p:spPr>
        <p:txBody>
          <a:bodyPr vert="horz" rtlCol="0"/>
          <a:lstStyle/>
          <a:p>
            <a:fld id="{0A580A2C-45B9-4242-AF56-6E3C5D30C5E3}" type="datetimeFigureOut">
              <a:rPr lang="hu-HU" smtClean="0"/>
              <a:pPr/>
              <a:t>2020. 04. 16.</a:t>
            </a:fld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1"/>
          </p:nvPr>
        </p:nvSpPr>
        <p:spPr>
          <a:xfrm>
            <a:off x="11518603" y="6513670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F1D5F20-549F-402C-872B-B1FC13EE6A13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12"/>
          </p:nvPr>
        </p:nvSpPr>
        <p:spPr>
          <a:xfrm>
            <a:off x="2133600" y="6513670"/>
            <a:ext cx="5209952" cy="274320"/>
          </a:xfrm>
        </p:spPr>
        <p:txBody>
          <a:bodyPr vert="horz" rtlCol="0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0086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45920"/>
            <a:ext cx="53848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45920"/>
            <a:ext cx="53848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80A2C-45B9-4242-AF56-6E3C5D30C5E3}" type="datetimeFigureOut">
              <a:rPr lang="hu-HU" smtClean="0"/>
              <a:pPr/>
              <a:t>2020. 04. 16.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11521440" y="6514568"/>
            <a:ext cx="619051" cy="274320"/>
          </a:xfrm>
        </p:spPr>
        <p:txBody>
          <a:bodyPr/>
          <a:lstStyle/>
          <a:p>
            <a:fld id="{5F1D5F20-549F-402C-872B-B1FC13EE6A13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784523" y="1424588"/>
            <a:ext cx="10668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913167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/>
          <p:cNvSpPr/>
          <p:nvPr/>
        </p:nvSpPr>
        <p:spPr>
          <a:xfrm>
            <a:off x="822325" y="2165216"/>
            <a:ext cx="49987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Téglalap 10"/>
          <p:cNvSpPr/>
          <p:nvPr/>
        </p:nvSpPr>
        <p:spPr>
          <a:xfrm>
            <a:off x="6400800" y="2165216"/>
            <a:ext cx="49987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51948"/>
            <a:ext cx="109728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80A2C-45B9-4242-AF56-6E3C5D30C5E3}" type="datetimeFigureOut">
              <a:rPr lang="hu-HU" smtClean="0"/>
              <a:pPr/>
              <a:t>2020. 04. 16.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>
          <a:xfrm>
            <a:off x="11521440" y="6514568"/>
            <a:ext cx="619051" cy="274320"/>
          </a:xfrm>
        </p:spPr>
        <p:txBody>
          <a:bodyPr/>
          <a:lstStyle/>
          <a:p>
            <a:fld id="{5F1D5F20-549F-402C-872B-B1FC13EE6A1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7025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53218"/>
            <a:ext cx="10972800" cy="1143000"/>
          </a:xfrm>
        </p:spPr>
        <p:txBody>
          <a:bodyPr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80A2C-45B9-4242-AF56-6E3C5D30C5E3}" type="datetimeFigureOut">
              <a:rPr lang="hu-HU" smtClean="0"/>
              <a:pPr/>
              <a:t>2020. 04. 16.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D5F20-549F-402C-872B-B1FC13EE6A13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784523" y="1424588"/>
            <a:ext cx="10668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3565328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80A2C-45B9-4242-AF56-6E3C5D30C5E3}" type="datetimeFigureOut">
              <a:rPr lang="hu-HU" smtClean="0"/>
              <a:pPr/>
              <a:t>2020. 04. 16.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D5F20-549F-402C-872B-B1FC13EE6A1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5669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6743403" y="1057656"/>
            <a:ext cx="49987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17515" y="304800"/>
            <a:ext cx="524256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6617515" y="1107560"/>
            <a:ext cx="524256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304800" y="2209800"/>
            <a:ext cx="11555275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9" name="Dátum helye 8"/>
          <p:cNvSpPr>
            <a:spLocks noGrp="1"/>
          </p:cNvSpPr>
          <p:nvPr>
            <p:ph type="dt" sz="half" idx="10"/>
          </p:nvPr>
        </p:nvSpPr>
        <p:spPr>
          <a:xfrm>
            <a:off x="7416800" y="6513670"/>
            <a:ext cx="4003040" cy="274320"/>
          </a:xfrm>
        </p:spPr>
        <p:txBody>
          <a:bodyPr vert="horz" rtlCol="0"/>
          <a:lstStyle/>
          <a:p>
            <a:fld id="{0A580A2C-45B9-4242-AF56-6E3C5D30C5E3}" type="datetimeFigureOut">
              <a:rPr lang="hu-HU" smtClean="0"/>
              <a:pPr/>
              <a:t>2020. 04. 16.</a:t>
            </a:fld>
            <a:endParaRPr lang="hu-HU"/>
          </a:p>
        </p:txBody>
      </p:sp>
      <p:sp>
        <p:nvSpPr>
          <p:cNvPr id="10" name="Dia számának helye 9"/>
          <p:cNvSpPr>
            <a:spLocks noGrp="1"/>
          </p:cNvSpPr>
          <p:nvPr>
            <p:ph type="sldNum" sz="quarter" idx="11"/>
          </p:nvPr>
        </p:nvSpPr>
        <p:spPr>
          <a:xfrm>
            <a:off x="11518603" y="6513670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F1D5F20-549F-402C-872B-B1FC13EE6A13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1" name="Élőláb helye 10"/>
          <p:cNvSpPr>
            <a:spLocks noGrp="1"/>
          </p:cNvSpPr>
          <p:nvPr>
            <p:ph type="ftr" sz="quarter" idx="12"/>
          </p:nvPr>
        </p:nvSpPr>
        <p:spPr>
          <a:xfrm>
            <a:off x="2133600" y="6513670"/>
            <a:ext cx="5209952" cy="274320"/>
          </a:xfrm>
        </p:spPr>
        <p:txBody>
          <a:bodyPr vert="horz" rtlCol="0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7866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053924" y="4724400"/>
            <a:ext cx="73152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053924" y="5388937"/>
            <a:ext cx="73152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13" name="Kép helye 12"/>
          <p:cNvSpPr>
            <a:spLocks noGrp="1"/>
          </p:cNvSpPr>
          <p:nvPr>
            <p:ph type="pic" idx="1"/>
          </p:nvPr>
        </p:nvSpPr>
        <p:spPr>
          <a:xfrm>
            <a:off x="406400" y="249864"/>
            <a:ext cx="113792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hu-HU">
                <a:solidFill>
                  <a:schemeClr val="lt1"/>
                </a:solidFill>
                <a:latin typeface="+mn-lt"/>
                <a:ea typeface="+mn-ea"/>
                <a:cs typeface="+mn-cs"/>
              </a:rPr>
              <a:t>Kép beszúrásához kattintson az ikonra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átum helye 7"/>
          <p:cNvSpPr>
            <a:spLocks noGrp="1"/>
          </p:cNvSpPr>
          <p:nvPr>
            <p:ph type="dt" sz="half" idx="10"/>
          </p:nvPr>
        </p:nvSpPr>
        <p:spPr>
          <a:xfrm>
            <a:off x="7416800" y="6509004"/>
            <a:ext cx="4003040" cy="274320"/>
          </a:xfrm>
        </p:spPr>
        <p:txBody>
          <a:bodyPr vert="horz" rtlCol="0"/>
          <a:lstStyle/>
          <a:p>
            <a:fld id="{0A580A2C-45B9-4242-AF56-6E3C5D30C5E3}" type="datetimeFigureOut">
              <a:rPr lang="hu-HU" smtClean="0"/>
              <a:pPr/>
              <a:t>2020. 04. 16.</a:t>
            </a:fld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1"/>
          </p:nvPr>
        </p:nvSpPr>
        <p:spPr>
          <a:xfrm>
            <a:off x="11518603" y="6509004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F1D5F20-549F-402C-872B-B1FC13EE6A13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12"/>
          </p:nvPr>
        </p:nvSpPr>
        <p:spPr>
          <a:xfrm>
            <a:off x="2133600" y="6509004"/>
            <a:ext cx="5209952" cy="274320"/>
          </a:xfrm>
        </p:spPr>
        <p:txBody>
          <a:bodyPr vert="horz" rtlCol="0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6004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Átellenes sarkain kerekített téglalap 6"/>
          <p:cNvSpPr/>
          <p:nvPr/>
        </p:nvSpPr>
        <p:spPr>
          <a:xfrm>
            <a:off x="219456" y="147085"/>
            <a:ext cx="11747795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3"/>
          </p:nvPr>
        </p:nvSpPr>
        <p:spPr>
          <a:xfrm>
            <a:off x="1727200" y="6400800"/>
            <a:ext cx="5616352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14" name="Dátum helye 13"/>
          <p:cNvSpPr>
            <a:spLocks noGrp="1"/>
          </p:cNvSpPr>
          <p:nvPr>
            <p:ph type="dt" sz="half" idx="2"/>
          </p:nvPr>
        </p:nvSpPr>
        <p:spPr>
          <a:xfrm>
            <a:off x="7416800" y="6400800"/>
            <a:ext cx="400304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0A580A2C-45B9-4242-AF56-6E3C5D30C5E3}" type="datetimeFigureOut">
              <a:rPr lang="hu-HU" smtClean="0"/>
              <a:pPr/>
              <a:t>2020. 04. 16.</a:t>
            </a:fld>
            <a:endParaRPr lang="hu-HU"/>
          </a:p>
        </p:txBody>
      </p:sp>
      <p:sp>
        <p:nvSpPr>
          <p:cNvPr id="23" name="Dia számának helye 22"/>
          <p:cNvSpPr>
            <a:spLocks noGrp="1"/>
          </p:cNvSpPr>
          <p:nvPr>
            <p:ph type="sldNum" sz="quarter" idx="4"/>
          </p:nvPr>
        </p:nvSpPr>
        <p:spPr>
          <a:xfrm>
            <a:off x="11518603" y="6514568"/>
            <a:ext cx="619051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5F1D5F20-549F-402C-872B-B1FC13EE6A13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22" name="Cím helye 21"/>
          <p:cNvSpPr>
            <a:spLocks noGrp="1"/>
          </p:cNvSpPr>
          <p:nvPr>
            <p:ph type="title"/>
          </p:nvPr>
        </p:nvSpPr>
        <p:spPr>
          <a:xfrm>
            <a:off x="609600" y="253536"/>
            <a:ext cx="109728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13" name="Szöveg helye 12"/>
          <p:cNvSpPr>
            <a:spLocks noGrp="1"/>
          </p:cNvSpPr>
          <p:nvPr>
            <p:ph type="body" idx="1"/>
          </p:nvPr>
        </p:nvSpPr>
        <p:spPr>
          <a:xfrm>
            <a:off x="609600" y="1646237"/>
            <a:ext cx="109728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hu-HU"/>
              <a:t>Mintaszöveg szerkesztése</a:t>
            </a:r>
          </a:p>
          <a:p>
            <a:pPr lvl="1" eaLnBrk="1" latinLnBrk="0" hangingPunct="1"/>
            <a:r>
              <a:rPr kumimoji="0" lang="hu-HU"/>
              <a:t>Második szint</a:t>
            </a:r>
          </a:p>
          <a:p>
            <a:pPr lvl="2" eaLnBrk="1" latinLnBrk="0" hangingPunct="1"/>
            <a:r>
              <a:rPr kumimoji="0" lang="hu-HU"/>
              <a:t>Harmadik szint</a:t>
            </a:r>
          </a:p>
          <a:p>
            <a:pPr lvl="3" eaLnBrk="1" latinLnBrk="0" hangingPunct="1"/>
            <a:r>
              <a:rPr kumimoji="0" lang="hu-HU"/>
              <a:t>Negyedik szint</a:t>
            </a:r>
          </a:p>
          <a:p>
            <a:pPr lvl="4" eaLnBrk="1" latinLnBrk="0" hangingPunct="1"/>
            <a:r>
              <a:rPr kumimoji="0" lang="hu-HU"/>
              <a:t>Ötödik szint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245560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7.png"/><Relationship Id="rId11" Type="http://schemas.openxmlformats.org/officeDocument/2006/relationships/image" Target="../media/image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5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51.jpe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53.jpe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54.jpe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55.jpe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56.jpe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57.jpe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58.jpe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59.jpe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openxmlformats.org/officeDocument/2006/relationships/image" Target="../media/image60.jpeg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png"/><Relationship Id="rId5" Type="http://schemas.openxmlformats.org/officeDocument/2006/relationships/image" Target="../media/image61.jpeg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.png"/><Relationship Id="rId5" Type="http://schemas.openxmlformats.org/officeDocument/2006/relationships/image" Target="../media/image62.jpeg"/><Relationship Id="rId4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.png"/><Relationship Id="rId5" Type="http://schemas.openxmlformats.org/officeDocument/2006/relationships/image" Target="../media/image63.jpeg"/><Relationship Id="rId4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.png"/><Relationship Id="rId5" Type="http://schemas.openxmlformats.org/officeDocument/2006/relationships/image" Target="../media/image64.jpeg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.png"/><Relationship Id="rId5" Type="http://schemas.openxmlformats.org/officeDocument/2006/relationships/image" Target="../media/image65.jpeg"/><Relationship Id="rId4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.png"/><Relationship Id="rId5" Type="http://schemas.openxmlformats.org/officeDocument/2006/relationships/image" Target="../media/image66.jpeg"/><Relationship Id="rId4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.png"/><Relationship Id="rId5" Type="http://schemas.openxmlformats.org/officeDocument/2006/relationships/image" Target="../media/image67.jpeg"/><Relationship Id="rId4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2.png"/><Relationship Id="rId5" Type="http://schemas.openxmlformats.org/officeDocument/2006/relationships/image" Target="../media/image68.jpeg"/><Relationship Id="rId4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2.png"/><Relationship Id="rId5" Type="http://schemas.openxmlformats.org/officeDocument/2006/relationships/image" Target="../media/image69.jpeg"/><Relationship Id="rId4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2.png"/><Relationship Id="rId5" Type="http://schemas.openxmlformats.org/officeDocument/2006/relationships/image" Target="../media/image70.jpeg"/><Relationship Id="rId4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2.png"/><Relationship Id="rId5" Type="http://schemas.openxmlformats.org/officeDocument/2006/relationships/image" Target="../media/image71.jpeg"/><Relationship Id="rId4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2.png"/><Relationship Id="rId5" Type="http://schemas.openxmlformats.org/officeDocument/2006/relationships/image" Target="../media/image72.jpeg"/><Relationship Id="rId4" Type="http://schemas.openxmlformats.org/officeDocument/2006/relationships/notesSlide" Target="../notesSlides/notesSlide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2.png"/><Relationship Id="rId5" Type="http://schemas.openxmlformats.org/officeDocument/2006/relationships/image" Target="../media/image73.jpeg"/><Relationship Id="rId4" Type="http://schemas.openxmlformats.org/officeDocument/2006/relationships/notesSlide" Target="../notesSlides/notesSlide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2.png"/><Relationship Id="rId5" Type="http://schemas.openxmlformats.org/officeDocument/2006/relationships/image" Target="../media/image74.jpeg"/><Relationship Id="rId4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2.png"/><Relationship Id="rId5" Type="http://schemas.openxmlformats.org/officeDocument/2006/relationships/image" Target="../media/image75.jpeg"/><Relationship Id="rId4" Type="http://schemas.openxmlformats.org/officeDocument/2006/relationships/notesSlide" Target="../notesSlides/notesSlide3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2.png"/><Relationship Id="rId5" Type="http://schemas.openxmlformats.org/officeDocument/2006/relationships/image" Target="../media/image76.jpeg"/><Relationship Id="rId4" Type="http://schemas.openxmlformats.org/officeDocument/2006/relationships/notesSlide" Target="../notesSlides/notesSlide3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2.png"/><Relationship Id="rId5" Type="http://schemas.openxmlformats.org/officeDocument/2006/relationships/image" Target="../media/image77.jpeg"/><Relationship Id="rId4" Type="http://schemas.openxmlformats.org/officeDocument/2006/relationships/notesSlide" Target="../notesSlides/notesSlide4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2.png"/><Relationship Id="rId5" Type="http://schemas.openxmlformats.org/officeDocument/2006/relationships/image" Target="../media/image78.jpeg"/><Relationship Id="rId4" Type="http://schemas.openxmlformats.org/officeDocument/2006/relationships/notesSlide" Target="../notesSlides/notesSlide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notesSlide" Target="../notesSlides/notesSlide4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2.png"/><Relationship Id="rId5" Type="http://schemas.openxmlformats.org/officeDocument/2006/relationships/image" Target="../media/image81.jpeg"/><Relationship Id="rId4" Type="http://schemas.openxmlformats.org/officeDocument/2006/relationships/notesSlide" Target="../notesSlides/notesSlide4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2.png"/><Relationship Id="rId5" Type="http://schemas.openxmlformats.org/officeDocument/2006/relationships/image" Target="../media/image82.jpeg"/><Relationship Id="rId4" Type="http://schemas.openxmlformats.org/officeDocument/2006/relationships/notesSlide" Target="../notesSlides/notesSlide4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1813C54-1B01-4B47-9B91-D9F7DF0431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8800" dirty="0" err="1"/>
              <a:t>Protézisek,ortézisek</a:t>
            </a:r>
            <a:endParaRPr lang="hu-HU" sz="88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9599736-E495-46F2-A0C3-E3907AC240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50817" y="4267200"/>
            <a:ext cx="8746979" cy="1752600"/>
          </a:xfrm>
        </p:spPr>
        <p:txBody>
          <a:bodyPr>
            <a:normAutofit lnSpcReduction="10000"/>
          </a:bodyPr>
          <a:lstStyle/>
          <a:p>
            <a:r>
              <a:rPr lang="hu-HU" sz="4000" dirty="0"/>
              <a:t>Dr. Kiss Sándor, Dr. Bejek Zoltán</a:t>
            </a:r>
          </a:p>
          <a:p>
            <a:r>
              <a:rPr lang="hu-HU" sz="4000" dirty="0"/>
              <a:t>Semmelweis Egyetem </a:t>
            </a:r>
          </a:p>
          <a:p>
            <a:r>
              <a:rPr lang="hu-HU" sz="4000" dirty="0"/>
              <a:t>ÁOK Ortopédiai Klinika</a:t>
            </a:r>
          </a:p>
          <a:p>
            <a:endParaRPr lang="hu-HU" dirty="0"/>
          </a:p>
        </p:txBody>
      </p:sp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7D9CD22A-66E5-4629-AEA3-6D08DFFB70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3736" y="33101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>
            <a:extLst>
              <a:ext uri="{FF2B5EF4-FFF2-40B4-BE49-F238E27FC236}">
                <a16:creationId xmlns:a16="http://schemas.microsoft.com/office/drawing/2014/main" id="{29A03B3D-3190-4BC6-90F8-F3777981E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64" y="489651"/>
            <a:ext cx="3116299" cy="2746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D3B7D9F7-B315-4547-ABB8-E2F046EAF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607" y="487221"/>
            <a:ext cx="2441115" cy="252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1" name="Picture 3">
            <a:extLst>
              <a:ext uri="{FF2B5EF4-FFF2-40B4-BE49-F238E27FC236}">
                <a16:creationId xmlns:a16="http://schemas.microsoft.com/office/drawing/2014/main" id="{380A262F-E66E-4EC4-B87E-6203912E9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847" y="3587963"/>
            <a:ext cx="1944204" cy="2905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EB1CAEC3-89B9-4785-AAFC-4D26094FE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42" y="3704010"/>
            <a:ext cx="2648498" cy="2648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3" name="Picture 5">
            <a:extLst>
              <a:ext uri="{FF2B5EF4-FFF2-40B4-BE49-F238E27FC236}">
                <a16:creationId xmlns:a16="http://schemas.microsoft.com/office/drawing/2014/main" id="{2C062F25-7D78-48FE-B656-8386CA753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548" y="936099"/>
            <a:ext cx="2290964" cy="2067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4" name="Picture 6">
            <a:extLst>
              <a:ext uri="{FF2B5EF4-FFF2-40B4-BE49-F238E27FC236}">
                <a16:creationId xmlns:a16="http://schemas.microsoft.com/office/drawing/2014/main" id="{4B9D5D70-5E55-415C-BF67-7F3AB3DEB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45204"/>
            <a:ext cx="2648498" cy="2648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5" name="Picture 7">
            <a:extLst>
              <a:ext uri="{FF2B5EF4-FFF2-40B4-BE49-F238E27FC236}">
                <a16:creationId xmlns:a16="http://schemas.microsoft.com/office/drawing/2014/main" id="{C5DE613B-7BEA-45E3-8090-3C29E4238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955" y="4251327"/>
            <a:ext cx="1780027" cy="2117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6CF8CDE8-A18F-4B97-8136-8937A1274532}"/>
              </a:ext>
            </a:extLst>
          </p:cNvPr>
          <p:cNvSpPr txBox="1"/>
          <p:nvPr/>
        </p:nvSpPr>
        <p:spPr>
          <a:xfrm>
            <a:off x="731335" y="487221"/>
            <a:ext cx="43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1.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C4D0E2BF-2280-46D6-8EC4-1FCDA7582DC4}"/>
              </a:ext>
            </a:extLst>
          </p:cNvPr>
          <p:cNvSpPr txBox="1"/>
          <p:nvPr/>
        </p:nvSpPr>
        <p:spPr>
          <a:xfrm>
            <a:off x="5012716" y="487221"/>
            <a:ext cx="43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2.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41F93595-0BDF-41E6-AA37-F98C01143791}"/>
              </a:ext>
            </a:extLst>
          </p:cNvPr>
          <p:cNvSpPr txBox="1"/>
          <p:nvPr/>
        </p:nvSpPr>
        <p:spPr>
          <a:xfrm>
            <a:off x="7617285" y="627325"/>
            <a:ext cx="43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3.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B26B731D-236D-4114-933C-3EA1452C7A32}"/>
              </a:ext>
            </a:extLst>
          </p:cNvPr>
          <p:cNvSpPr txBox="1"/>
          <p:nvPr/>
        </p:nvSpPr>
        <p:spPr>
          <a:xfrm>
            <a:off x="586166" y="3834696"/>
            <a:ext cx="43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4.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584849D4-A2FF-4026-83BE-35085C89A403}"/>
              </a:ext>
            </a:extLst>
          </p:cNvPr>
          <p:cNvSpPr txBox="1"/>
          <p:nvPr/>
        </p:nvSpPr>
        <p:spPr>
          <a:xfrm>
            <a:off x="4398655" y="3834696"/>
            <a:ext cx="43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5.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7C0B1C35-A7DF-4D7C-AB36-53A66FE63216}"/>
              </a:ext>
            </a:extLst>
          </p:cNvPr>
          <p:cNvSpPr txBox="1"/>
          <p:nvPr/>
        </p:nvSpPr>
        <p:spPr>
          <a:xfrm>
            <a:off x="6096000" y="3442893"/>
            <a:ext cx="43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6.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DDC6BBDC-02A5-4C91-8A6F-06ACD6AD56A8}"/>
              </a:ext>
            </a:extLst>
          </p:cNvPr>
          <p:cNvSpPr txBox="1"/>
          <p:nvPr/>
        </p:nvSpPr>
        <p:spPr>
          <a:xfrm>
            <a:off x="8924516" y="3519344"/>
            <a:ext cx="43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7.</a:t>
            </a:r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30D65094-5EC3-450B-B710-3451CA129F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33044" y="136034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Ortézisek</a:t>
            </a:r>
            <a:endParaRPr lang="hu-HU" dirty="0"/>
          </a:p>
        </p:txBody>
      </p:sp>
      <p:sp>
        <p:nvSpPr>
          <p:cNvPr id="7" name="Tartalom helye 6"/>
          <p:cNvSpPr>
            <a:spLocks noGrp="1"/>
          </p:cNvSpPr>
          <p:nvPr>
            <p:ph idx="1"/>
          </p:nvPr>
        </p:nvSpPr>
        <p:spPr>
          <a:xfrm>
            <a:off x="1991544" y="1916833"/>
            <a:ext cx="8229600" cy="3726979"/>
          </a:xfrm>
        </p:spPr>
        <p:txBody>
          <a:bodyPr/>
          <a:lstStyle/>
          <a:p>
            <a:r>
              <a:rPr lang="hu-HU" dirty="0"/>
              <a:t>A mozgató szervrendszer külsőleg alkalmazott segédeszközei</a:t>
            </a:r>
          </a:p>
          <a:p>
            <a:pPr lvl="1"/>
            <a:r>
              <a:rPr lang="hu-HU" dirty="0"/>
              <a:t>hosszkülönbség kiegyenlítése (cipő)</a:t>
            </a:r>
          </a:p>
          <a:p>
            <a:pPr lvl="1"/>
            <a:r>
              <a:rPr lang="hu-HU" dirty="0"/>
              <a:t>ízület, végtagrészlet rögzítése (sínek)</a:t>
            </a:r>
          </a:p>
          <a:p>
            <a:pPr lvl="1"/>
            <a:r>
              <a:rPr lang="hu-HU" dirty="0"/>
              <a:t>deformitás korrekció (fűző)</a:t>
            </a:r>
          </a:p>
          <a:p>
            <a:pPr lvl="1"/>
            <a:r>
              <a:rPr lang="hu-HU" dirty="0"/>
              <a:t>tehermentesítés (járógép)</a:t>
            </a:r>
          </a:p>
          <a:p>
            <a:pPr lvl="1"/>
            <a:r>
              <a:rPr lang="hu-HU" dirty="0"/>
              <a:t>hiányzó izomerő pótlása (peroneus emelő)</a:t>
            </a:r>
          </a:p>
        </p:txBody>
      </p:sp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10CB6440-2758-477B-AA24-971C8F86E0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6726" y="3429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>
            <a:extLst>
              <a:ext uri="{FF2B5EF4-FFF2-40B4-BE49-F238E27FC236}">
                <a16:creationId xmlns:a16="http://schemas.microsoft.com/office/drawing/2014/main" id="{7EE1E84F-E233-4807-B3CC-4E83B97E4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160" y="717195"/>
            <a:ext cx="3370724" cy="2459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8885CA7B-19AA-4E1D-94E3-E477F59D5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658" y="2623283"/>
            <a:ext cx="2659960" cy="1992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9" name="Picture 3">
            <a:extLst>
              <a:ext uri="{FF2B5EF4-FFF2-40B4-BE49-F238E27FC236}">
                <a16:creationId xmlns:a16="http://schemas.microsoft.com/office/drawing/2014/main" id="{51CE2702-F5B8-48C3-BA05-C9D02B5E7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783" y="4434227"/>
            <a:ext cx="2449697" cy="2041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50ACF211-8A00-4C8C-84C5-0789EF5AF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870" y="4735218"/>
            <a:ext cx="2449697" cy="1795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1" name="Picture 5">
            <a:extLst>
              <a:ext uri="{FF2B5EF4-FFF2-40B4-BE49-F238E27FC236}">
                <a16:creationId xmlns:a16="http://schemas.microsoft.com/office/drawing/2014/main" id="{C8A03E95-8420-4C58-B097-0A26C7168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783" y="4082829"/>
            <a:ext cx="3544125" cy="2392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2" name="Picture 6">
            <a:extLst>
              <a:ext uri="{FF2B5EF4-FFF2-40B4-BE49-F238E27FC236}">
                <a16:creationId xmlns:a16="http://schemas.microsoft.com/office/drawing/2014/main" id="{B9902515-A4BC-4E92-ADD6-9632F8C67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690" y="812989"/>
            <a:ext cx="3734979" cy="1600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3" name="Text Box 7">
            <a:extLst>
              <a:ext uri="{FF2B5EF4-FFF2-40B4-BE49-F238E27FC236}">
                <a16:creationId xmlns:a16="http://schemas.microsoft.com/office/drawing/2014/main" id="{C21F8814-27AF-45C8-8B97-70E6D5097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139" y="2932869"/>
            <a:ext cx="2776612" cy="491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59112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</a:pPr>
            <a:r>
              <a:rPr lang="hu-HU" altLang="hu-HU" sz="2903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kalceotika</a:t>
            </a:r>
            <a:endParaRPr lang="hu-HU" altLang="hu-HU" sz="2903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CCADB903-F7D8-4A4C-B274-CA8852D770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2145" y="133740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400" dirty="0" err="1"/>
              <a:t>Ortézisek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599" y="1645920"/>
            <a:ext cx="6361043" cy="4526280"/>
          </a:xfrm>
        </p:spPr>
        <p:txBody>
          <a:bodyPr>
            <a:normAutofit/>
          </a:bodyPr>
          <a:lstStyle/>
          <a:p>
            <a:r>
              <a:rPr lang="hu-HU" sz="3200" dirty="0"/>
              <a:t>Pavlik-kengyel (ízület rögzítés)</a:t>
            </a:r>
          </a:p>
          <a:p>
            <a:pPr lvl="1"/>
            <a:r>
              <a:rPr lang="hu-HU" sz="2800" dirty="0"/>
              <a:t>csípőficam, </a:t>
            </a:r>
            <a:r>
              <a:rPr lang="hu-HU" sz="2800" dirty="0" err="1"/>
              <a:t>dysplasia</a:t>
            </a:r>
            <a:endParaRPr lang="hu-HU" sz="2800" dirty="0"/>
          </a:p>
        </p:txBody>
      </p:sp>
      <p:pic>
        <p:nvPicPr>
          <p:cNvPr id="5" name="Tartalom helye 4" descr="Pavlik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7114350" y="1645920"/>
            <a:ext cx="3824075" cy="4525962"/>
          </a:xfrm>
        </p:spPr>
      </p:pic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1B0A582E-3817-4786-9722-39B8BCDF25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75661" y="40231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400" dirty="0" err="1"/>
              <a:t>Ortézisek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u-HU" dirty="0"/>
              <a:t>Korrekciós fűző (deformitás korrekció)</a:t>
            </a:r>
          </a:p>
          <a:p>
            <a:pPr lvl="1"/>
            <a:r>
              <a:rPr lang="hu-HU" dirty="0" err="1"/>
              <a:t>scoliosis</a:t>
            </a:r>
            <a:endParaRPr lang="hu-HU" dirty="0"/>
          </a:p>
          <a:p>
            <a:pPr lvl="2"/>
            <a:r>
              <a:rPr lang="hu-HU" dirty="0" err="1"/>
              <a:t>Cheneau-korzett</a:t>
            </a:r>
            <a:endParaRPr lang="hu-HU" dirty="0"/>
          </a:p>
        </p:txBody>
      </p:sp>
      <p:pic>
        <p:nvPicPr>
          <p:cNvPr id="5" name="Tartalom helye 4" descr="DSC_8263m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7104113" y="1556792"/>
            <a:ext cx="3222073" cy="4851212"/>
          </a:xfrm>
        </p:spPr>
      </p:pic>
      <p:pic>
        <p:nvPicPr>
          <p:cNvPr id="6" name="Tartalom helye 4" descr="DSC_826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67272" y="3519939"/>
            <a:ext cx="2405929" cy="3084525"/>
          </a:xfrm>
          <a:prstGeom prst="rect">
            <a:avLst/>
          </a:prstGeom>
        </p:spPr>
      </p:pic>
      <p:pic>
        <p:nvPicPr>
          <p:cNvPr id="7" name="Tartalom helye 5" descr="DSC_827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32446" y="3519939"/>
            <a:ext cx="2412421" cy="3107007"/>
          </a:xfrm>
          <a:prstGeom prst="rect">
            <a:avLst/>
          </a:prstGeom>
        </p:spPr>
      </p:pic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3092E5BE-06AB-427A-9BA4-C0D829E6A4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2816" y="44526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>
            <a:extLst>
              <a:ext uri="{FF2B5EF4-FFF2-40B4-BE49-F238E27FC236}">
                <a16:creationId xmlns:a16="http://schemas.microsoft.com/office/drawing/2014/main" id="{93B1DC09-8171-415E-9849-7244DC1AC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258" y="653829"/>
            <a:ext cx="4572480" cy="3102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2" name="Picture 2">
            <a:extLst>
              <a:ext uri="{FF2B5EF4-FFF2-40B4-BE49-F238E27FC236}">
                <a16:creationId xmlns:a16="http://schemas.microsoft.com/office/drawing/2014/main" id="{CA48F14E-DED9-4B21-9FB6-9501CA222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78" y="3911385"/>
            <a:ext cx="2939348" cy="261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3" name="Picture 3">
            <a:extLst>
              <a:ext uri="{FF2B5EF4-FFF2-40B4-BE49-F238E27FC236}">
                <a16:creationId xmlns:a16="http://schemas.microsoft.com/office/drawing/2014/main" id="{DCCD7AAA-1795-44F3-9CA5-B13026DB4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2" y="1306218"/>
            <a:ext cx="4408302" cy="2122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4" name="Text Box 4">
            <a:extLst>
              <a:ext uri="{FF2B5EF4-FFF2-40B4-BE49-F238E27FC236}">
                <a16:creationId xmlns:a16="http://schemas.microsoft.com/office/drawing/2014/main" id="{7310216E-95C0-409D-ACF0-1F0CE8310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3702" y="408283"/>
            <a:ext cx="2939348" cy="491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59112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</a:pPr>
            <a:r>
              <a:rPr lang="hu-HU" altLang="hu-HU" sz="2903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adjunatika</a:t>
            </a:r>
            <a:endParaRPr lang="hu-HU" altLang="hu-HU" sz="2903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98C8E9D-D126-4A41-ADF5-86AD90741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510" y="3911385"/>
            <a:ext cx="3356628" cy="2538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3ABCCC0A-3839-46FB-B433-A80A8CBD6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573" y="3463119"/>
            <a:ext cx="3060700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F06B307C-1D75-463E-8819-F263E2DECB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6494" y="146882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Korrekciós sín készítés</a:t>
            </a:r>
          </a:p>
        </p:txBody>
      </p:sp>
      <p:pic>
        <p:nvPicPr>
          <p:cNvPr id="6" name="Tartalom helye 5" descr="DSC_7988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687896" y="1646238"/>
            <a:ext cx="6816208" cy="4525962"/>
          </a:xfrm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5E5B61A9-126C-4C18-94D0-3923959237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238" y="257850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Harisnya felhelyezés</a:t>
            </a:r>
          </a:p>
        </p:txBody>
      </p:sp>
      <p:pic>
        <p:nvPicPr>
          <p:cNvPr id="4" name="Tartalom helye 3" descr="DSC_799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687896" y="1646238"/>
            <a:ext cx="6816208" cy="4525962"/>
          </a:xfrm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9AD7DAA0-FA99-4661-B96F-655071E858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464" y="259325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 gipsz felvágásához szükséges kötél elhelyezése</a:t>
            </a:r>
          </a:p>
        </p:txBody>
      </p:sp>
      <p:pic>
        <p:nvPicPr>
          <p:cNvPr id="4" name="Tartalom helye 3" descr="DSC_7994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687896" y="1646238"/>
            <a:ext cx="6816208" cy="4525962"/>
          </a:xfrm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4333DBD8-CEC0-436B-9F2B-3277BF1570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9704" y="225404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Gipszelés</a:t>
            </a:r>
          </a:p>
        </p:txBody>
      </p:sp>
      <p:pic>
        <p:nvPicPr>
          <p:cNvPr id="4" name="Tartalom helye 3" descr="DSC_7997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687896" y="1646238"/>
            <a:ext cx="6816208" cy="4525962"/>
          </a:xfrm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C32618B0-FF72-42C0-AA7E-E4934F7913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51936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>
            <a:extLst>
              <a:ext uri="{FF2B5EF4-FFF2-40B4-BE49-F238E27FC236}">
                <a16:creationId xmlns:a16="http://schemas.microsoft.com/office/drawing/2014/main" id="{08F1C636-BCD1-4900-8AF0-934603D8D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087" y="2122784"/>
            <a:ext cx="2939348" cy="1795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8" name="Text Box 2">
            <a:extLst>
              <a:ext uri="{FF2B5EF4-FFF2-40B4-BE49-F238E27FC236}">
                <a16:creationId xmlns:a16="http://schemas.microsoft.com/office/drawing/2014/main" id="{EA30ED7C-A218-4F3F-BB0B-C01092947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5753" y="325474"/>
            <a:ext cx="7511829" cy="1831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59112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</a:pPr>
            <a:r>
              <a:rPr lang="hu-HU" altLang="hu-HU" sz="4800" b="1" dirty="0">
                <a:solidFill>
                  <a:schemeClr val="tx2"/>
                </a:solidFill>
                <a:latin typeface="Rockwell" panose="02060603020205020403" pitchFamily="18" charset="0"/>
              </a:rPr>
              <a:t>Protézis:</a:t>
            </a:r>
          </a:p>
          <a:p>
            <a:pPr>
              <a:lnSpc>
                <a:spcPct val="95000"/>
              </a:lnSpc>
              <a:buClrTx/>
              <a:buFontTx/>
              <a:buNone/>
            </a:pPr>
            <a:r>
              <a:rPr lang="hu-HU" altLang="hu-HU" sz="3600" dirty="0">
                <a:solidFill>
                  <a:schemeClr val="tx2"/>
                </a:solidFill>
                <a:latin typeface="Rockwell" panose="02060603020205020403" pitchFamily="18" charset="0"/>
              </a:rPr>
              <a:t>Hiányzó testrészt pótol</a:t>
            </a:r>
          </a:p>
          <a:p>
            <a:pPr>
              <a:buClrTx/>
              <a:buFontTx/>
              <a:buNone/>
            </a:pPr>
            <a:endParaRPr lang="hu-HU" altLang="hu-HU" sz="1633" dirty="0"/>
          </a:p>
          <a:p>
            <a:pPr>
              <a:buClrTx/>
              <a:buFontTx/>
              <a:buNone/>
            </a:pPr>
            <a:endParaRPr lang="hu-HU" altLang="hu-HU" sz="1633" dirty="0"/>
          </a:p>
          <a:p>
            <a:pPr>
              <a:buClrTx/>
              <a:buFontTx/>
              <a:buNone/>
            </a:pPr>
            <a:endParaRPr lang="hu-HU" altLang="hu-HU" sz="1633" dirty="0"/>
          </a:p>
          <a:p>
            <a:pPr>
              <a:buClrTx/>
              <a:buFontTx/>
              <a:buNone/>
            </a:pPr>
            <a:endParaRPr lang="hu-HU" altLang="hu-HU" sz="1633" dirty="0"/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1891829E-68DA-4BBC-A8EC-6BFCB7F11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290" y="3374775"/>
            <a:ext cx="4752499" cy="3145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79C87427-B2D2-4C96-A44B-5A5024FDB0E4}"/>
              </a:ext>
            </a:extLst>
          </p:cNvPr>
          <p:cNvSpPr/>
          <p:nvPr/>
        </p:nvSpPr>
        <p:spPr>
          <a:xfrm>
            <a:off x="5623560" y="2599492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000" b="1" dirty="0" err="1"/>
              <a:t>Ancient</a:t>
            </a:r>
            <a:r>
              <a:rPr lang="hu-HU" sz="2000" b="1" dirty="0"/>
              <a:t> </a:t>
            </a:r>
            <a:r>
              <a:rPr lang="hu-HU" sz="2000" b="1" dirty="0" err="1"/>
              <a:t>Egyptian</a:t>
            </a:r>
            <a:r>
              <a:rPr lang="hu-HU" sz="2000" b="1" dirty="0"/>
              <a:t> </a:t>
            </a:r>
            <a:r>
              <a:rPr lang="hu-HU" sz="2000" b="1" dirty="0" err="1"/>
              <a:t>prosthesis</a:t>
            </a:r>
            <a:r>
              <a:rPr lang="hu-HU" sz="2000" b="1" dirty="0"/>
              <a:t> of </a:t>
            </a:r>
            <a:r>
              <a:rPr lang="hu-HU" sz="2000" b="1" dirty="0" err="1"/>
              <a:t>the</a:t>
            </a:r>
            <a:r>
              <a:rPr lang="hu-HU" sz="2000" b="1" dirty="0"/>
              <a:t> </a:t>
            </a:r>
            <a:r>
              <a:rPr lang="hu-HU" sz="2000" b="1" dirty="0" err="1"/>
              <a:t>big</a:t>
            </a:r>
            <a:r>
              <a:rPr lang="hu-HU" sz="2000" b="1" dirty="0"/>
              <a:t> </a:t>
            </a:r>
            <a:r>
              <a:rPr lang="hu-HU" sz="2000" b="1" dirty="0" err="1"/>
              <a:t>toe</a:t>
            </a:r>
            <a:r>
              <a:rPr lang="hu-HU" sz="2000" b="1" dirty="0"/>
              <a:t>.</a:t>
            </a:r>
          </a:p>
          <a:p>
            <a:r>
              <a:rPr lang="hu-HU" dirty="0" err="1"/>
              <a:t>Nerlich</a:t>
            </a:r>
            <a:r>
              <a:rPr lang="hu-HU" dirty="0"/>
              <a:t> AG </a:t>
            </a:r>
            <a:r>
              <a:rPr lang="hu-HU" dirty="0" err="1"/>
              <a:t>et</a:t>
            </a:r>
            <a:r>
              <a:rPr lang="hu-HU" dirty="0"/>
              <a:t> </a:t>
            </a:r>
            <a:r>
              <a:rPr lang="hu-HU" dirty="0" err="1"/>
              <a:t>al</a:t>
            </a:r>
            <a:r>
              <a:rPr lang="hu-HU" dirty="0"/>
              <a:t>, </a:t>
            </a:r>
            <a:r>
              <a:rPr lang="hu-HU" i="1" dirty="0" err="1"/>
              <a:t>Lancet</a:t>
            </a:r>
            <a:r>
              <a:rPr lang="hu-HU" dirty="0"/>
              <a:t> 2000; 356: 2176–79.</a:t>
            </a:r>
          </a:p>
        </p:txBody>
      </p:sp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09DEE66F-0FF5-46EB-B25D-ABE34FC3D7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0487" y="4800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Gipszelés</a:t>
            </a:r>
          </a:p>
        </p:txBody>
      </p:sp>
      <p:pic>
        <p:nvPicPr>
          <p:cNvPr id="4" name="Tartalom helye 3" descr="DSC_7999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687896" y="1646238"/>
            <a:ext cx="6816208" cy="4525962"/>
          </a:xfrm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6C3F8A88-840A-4139-A7DC-95D8AA46B0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0709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Gipszelés</a:t>
            </a:r>
          </a:p>
        </p:txBody>
      </p:sp>
      <p:pic>
        <p:nvPicPr>
          <p:cNvPr id="4" name="Tartalom helye 3" descr="DSC_8003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687896" y="1646238"/>
            <a:ext cx="6816208" cy="4525962"/>
          </a:xfrm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71A0D90C-4B24-456D-AD8B-95BDF78AEE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2941" y="296196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A jelölések elhelyezése a gipszre</a:t>
            </a:r>
          </a:p>
        </p:txBody>
      </p:sp>
      <p:pic>
        <p:nvPicPr>
          <p:cNvPr id="4" name="Tartalom helye 3" descr="DSC_8006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687896" y="1646238"/>
            <a:ext cx="6816208" cy="4525962"/>
          </a:xfrm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E872464E-6A72-4405-B210-9CF423A4C5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8194" y="282677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Gipsz felvágása</a:t>
            </a:r>
          </a:p>
        </p:txBody>
      </p:sp>
      <p:pic>
        <p:nvPicPr>
          <p:cNvPr id="4" name="Tartalom helye 3" descr="DSC_8009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687896" y="1646238"/>
            <a:ext cx="6816208" cy="4525962"/>
          </a:xfrm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0DA95D0D-6FB5-45D7-BFBE-84477D8AF2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0207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Gipsz felvágása</a:t>
            </a:r>
          </a:p>
        </p:txBody>
      </p:sp>
      <p:pic>
        <p:nvPicPr>
          <p:cNvPr id="4" name="Tartalom helye 3" descr="DSC_8014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687896" y="1646238"/>
            <a:ext cx="6816208" cy="4525962"/>
          </a:xfrm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DDDA5B7E-087A-41EE-84E6-DF565F150D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4954" y="229829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gipszminta eltávolítása</a:t>
            </a:r>
          </a:p>
        </p:txBody>
      </p:sp>
      <p:pic>
        <p:nvPicPr>
          <p:cNvPr id="4" name="Tartalom helye 3" descr="DSC_8015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687896" y="1646238"/>
            <a:ext cx="6816208" cy="4525962"/>
          </a:xfrm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61C1AC22-B6E6-4C74-AF8E-96673EAB9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8697" y="256376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levett minta</a:t>
            </a:r>
          </a:p>
        </p:txBody>
      </p:sp>
      <p:pic>
        <p:nvPicPr>
          <p:cNvPr id="8" name="Tartalom helye 7" descr="DSC_8018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687896" y="1646238"/>
            <a:ext cx="6816208" cy="4525962"/>
          </a:xfrm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C99B547C-1797-4923-89D1-F5064C48AA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2942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Harisnya eltávolítása</a:t>
            </a:r>
          </a:p>
        </p:txBody>
      </p:sp>
      <p:pic>
        <p:nvPicPr>
          <p:cNvPr id="4" name="Tartalom helye 3" descr="DSC_8020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687896" y="1646238"/>
            <a:ext cx="6816208" cy="4525962"/>
          </a:xfrm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722F2908-FD1D-4F4D-A1D4-A667546C0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2722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kész minta</a:t>
            </a:r>
          </a:p>
        </p:txBody>
      </p:sp>
      <p:pic>
        <p:nvPicPr>
          <p:cNvPr id="4" name="Tartalom helye 3" descr="DSC_8022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4593381" y="1646238"/>
            <a:ext cx="3005239" cy="4525962"/>
          </a:xfrm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2F615B69-DBCE-44A9-9FA4-AB384B34BA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7406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A gipszminta pozitívjának tartórúdja</a:t>
            </a:r>
          </a:p>
        </p:txBody>
      </p:sp>
      <p:pic>
        <p:nvPicPr>
          <p:cNvPr id="4" name="Tartalom helye 3" descr="DSC_0592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679664" y="1646238"/>
            <a:ext cx="6832672" cy="4525962"/>
          </a:xfrm>
        </p:spPr>
      </p:pic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0415FB55-082C-4884-B9FE-1C380E47A5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2942" y="246052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>
            <a:extLst>
              <a:ext uri="{FF2B5EF4-FFF2-40B4-BE49-F238E27FC236}">
                <a16:creationId xmlns:a16="http://schemas.microsoft.com/office/drawing/2014/main" id="{DD6A0111-A746-408B-A7C1-3710374CF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839" y="2828473"/>
            <a:ext cx="2449697" cy="375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445FBA32-348B-4DCC-B629-8A6701C99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974" y="1662545"/>
            <a:ext cx="3266263" cy="4752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6E8B0971-E739-4260-9FC7-D526B77FE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784" y="457585"/>
            <a:ext cx="3248981" cy="2033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8BF57F97-03EA-40BC-BF95-0B9F41A96176}"/>
              </a:ext>
            </a:extLst>
          </p:cNvPr>
          <p:cNvSpPr/>
          <p:nvPr/>
        </p:nvSpPr>
        <p:spPr>
          <a:xfrm>
            <a:off x="445052" y="923343"/>
            <a:ext cx="24418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72A376"/>
              </a:buClr>
              <a:buSzPct val="70000"/>
            </a:pPr>
            <a:r>
              <a:rPr lang="hu-HU" sz="2800" dirty="0">
                <a:solidFill>
                  <a:prstClr val="white"/>
                </a:solidFill>
              </a:rPr>
              <a:t>Kozmetikus műkéz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2207784F-8E8C-4239-AEE6-EED630BAB842}"/>
              </a:ext>
            </a:extLst>
          </p:cNvPr>
          <p:cNvSpPr/>
          <p:nvPr/>
        </p:nvSpPr>
        <p:spPr>
          <a:xfrm>
            <a:off x="381791" y="3429000"/>
            <a:ext cx="33790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72A376"/>
              </a:buClr>
              <a:buSzPct val="70000"/>
            </a:pPr>
            <a:r>
              <a:rPr lang="hu-HU" sz="2800" dirty="0">
                <a:solidFill>
                  <a:prstClr val="white"/>
                </a:solidFill>
              </a:rPr>
              <a:t>Fatokos lábszárprotézis,  ízületes oldalsínnel, bőr combrésszel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5FCE52AA-03F8-4501-B355-FD8640A6CD74}"/>
              </a:ext>
            </a:extLst>
          </p:cNvPr>
          <p:cNvSpPr/>
          <p:nvPr/>
        </p:nvSpPr>
        <p:spPr>
          <a:xfrm>
            <a:off x="7972975" y="277550"/>
            <a:ext cx="37362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72A376"/>
              </a:buClr>
              <a:buSzPct val="70000"/>
            </a:pPr>
            <a:r>
              <a:rPr lang="hu-HU" sz="2800" dirty="0">
                <a:solidFill>
                  <a:prstClr val="white"/>
                </a:solidFill>
              </a:rPr>
              <a:t>Csővázas protézis hosszú lábszárcsonkra</a:t>
            </a:r>
          </a:p>
        </p:txBody>
      </p:sp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5670F7D4-CE07-4EC5-959D-29312FA57E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6434" y="253975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A rúd elhelyezése a negatív mintában</a:t>
            </a:r>
          </a:p>
        </p:txBody>
      </p:sp>
      <p:pic>
        <p:nvPicPr>
          <p:cNvPr id="4" name="Tartalom helye 3" descr="DSC_0593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679664" y="1646238"/>
            <a:ext cx="6832672" cy="4525962"/>
          </a:xfrm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C1DE3074-F9C0-4E52-B52F-D9A4F8FBA9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219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 gipsznegatív elülső lezárása gipszsínnel</a:t>
            </a:r>
          </a:p>
        </p:txBody>
      </p:sp>
      <p:pic>
        <p:nvPicPr>
          <p:cNvPr id="4" name="Tartalom helye 3" descr="DSC_0598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679664" y="1646238"/>
            <a:ext cx="6832672" cy="4525962"/>
          </a:xfrm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6EAC8126-B729-49C1-A799-071BA6BFE2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0206" y="253426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„negatív” kiöntése gipsszel</a:t>
            </a:r>
          </a:p>
        </p:txBody>
      </p:sp>
      <p:pic>
        <p:nvPicPr>
          <p:cNvPr id="6" name="Tartalom helye 5" descr="DSC_0607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679664" y="1646238"/>
            <a:ext cx="6832672" cy="4525962"/>
          </a:xfrm>
        </p:spPr>
      </p:pic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C353FCB4-01D6-4976-8409-E9681A44B4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4955" y="276778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gipsszel kiöntött „negatív”</a:t>
            </a:r>
          </a:p>
        </p:txBody>
      </p:sp>
      <p:pic>
        <p:nvPicPr>
          <p:cNvPr id="4" name="Tartalom helye 3" descr="DSC_0563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679664" y="1646238"/>
            <a:ext cx="6832672" cy="4525962"/>
          </a:xfrm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0F991CF4-849F-4AEB-BEF5-5E32BF3EA4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962" y="257850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 „negatív” leválasztása a „pozitív” mintáról</a:t>
            </a:r>
          </a:p>
        </p:txBody>
      </p:sp>
      <p:pic>
        <p:nvPicPr>
          <p:cNvPr id="4" name="Tartalom helye 3" descr="DSC_0654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679664" y="1646238"/>
            <a:ext cx="6832672" cy="4525962"/>
          </a:xfrm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FD52D800-BAA2-4539-9B89-87C795827D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219" y="225404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 „negatív” leválasztása a „pozitív” mintáról</a:t>
            </a:r>
          </a:p>
        </p:txBody>
      </p:sp>
      <p:pic>
        <p:nvPicPr>
          <p:cNvPr id="4" name="Tartalom helye 3" descr="DSC_0655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679664" y="1646238"/>
            <a:ext cx="6832672" cy="4525962"/>
          </a:xfrm>
        </p:spPr>
      </p:pic>
      <p:pic>
        <p:nvPicPr>
          <p:cNvPr id="7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183075E8-3A82-4139-AF55-3B1502C3AD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6210" y="276128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„pozitív” sorjázása</a:t>
            </a:r>
          </a:p>
        </p:txBody>
      </p:sp>
      <p:pic>
        <p:nvPicPr>
          <p:cNvPr id="4" name="Tartalom helye 3" descr="DSC_0657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679664" y="1646238"/>
            <a:ext cx="6832672" cy="4525962"/>
          </a:xfrm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A8201EC4-8FA8-42BC-A5B2-66EB52DDD7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4452" y="234253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A nyers, hőre lágyuló műanyag lap</a:t>
            </a:r>
          </a:p>
        </p:txBody>
      </p:sp>
      <p:pic>
        <p:nvPicPr>
          <p:cNvPr id="4" name="Tartalom helye 3" descr="DSC_0610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679664" y="1646238"/>
            <a:ext cx="6832672" cy="4525962"/>
          </a:xfrm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D139AA71-DCC1-4AB4-8387-8ED4EE9AAB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3445" y="222454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 nyers műanyag lapra mintás fólia kerül</a:t>
            </a:r>
          </a:p>
        </p:txBody>
      </p:sp>
      <p:pic>
        <p:nvPicPr>
          <p:cNvPr id="4" name="Tartalom helye 3" descr="DSC_0612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679664" y="1646238"/>
            <a:ext cx="6832672" cy="4525962"/>
          </a:xfrm>
        </p:spPr>
      </p:pic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5208BCC1-6B37-44C3-ADF6-C9CDE7881B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2223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 nyers műanyag lapra mintás fólia kerül</a:t>
            </a:r>
          </a:p>
        </p:txBody>
      </p:sp>
      <p:pic>
        <p:nvPicPr>
          <p:cNvPr id="4" name="Tartalom helye 3" descr="DSC_0616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 rot="5400000">
            <a:off x="3534397" y="2390204"/>
            <a:ext cx="4937273" cy="3270450"/>
          </a:xfrm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3E4B6E8D-DCBB-44C2-BA1E-B698363C39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4671" y="234253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>
            <a:extLst>
              <a:ext uri="{FF2B5EF4-FFF2-40B4-BE49-F238E27FC236}">
                <a16:creationId xmlns:a16="http://schemas.microsoft.com/office/drawing/2014/main" id="{A1635CC5-2571-4AEF-8EE9-D6077921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435" y="326915"/>
            <a:ext cx="3790478" cy="277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7C996FF2-D16E-42CD-99D5-B69F07732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303" y="326916"/>
            <a:ext cx="2776612" cy="359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5B53DC1D-8D55-4D2A-9693-31B87ED37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738" y="3591738"/>
            <a:ext cx="1795868" cy="2939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87F1E444-0041-40EE-897A-18812DFEF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824" y="4082830"/>
            <a:ext cx="3868246" cy="261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2B969546-8281-42D5-997C-00A99C3535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0490" y="377803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 műanyag lapot a gipsz pozitívra ványolják</a:t>
            </a:r>
          </a:p>
        </p:txBody>
      </p:sp>
      <p:pic>
        <p:nvPicPr>
          <p:cNvPr id="4" name="Tartalom helye 3" descr="DSC_0617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679664" y="1646238"/>
            <a:ext cx="6832672" cy="4525962"/>
          </a:xfrm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ABB820E1-D201-4720-BCED-F004934AA7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7187" y="22245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 műanyag lapot a gipsz pozitívra ványolják</a:t>
            </a:r>
          </a:p>
        </p:txBody>
      </p:sp>
      <p:pic>
        <p:nvPicPr>
          <p:cNvPr id="4" name="Tartalom helye 3" descr="DSC_0623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679664" y="1646238"/>
            <a:ext cx="6832672" cy="4525962"/>
          </a:xfrm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61BF6B42-42D5-4242-8807-0276EE05B4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7974" y="241627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A felesleges műanyag eltávolítása</a:t>
            </a:r>
          </a:p>
        </p:txBody>
      </p:sp>
      <p:pic>
        <p:nvPicPr>
          <p:cNvPr id="4" name="Tartalom helye 3" descr="DSC_0625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679664" y="1646238"/>
            <a:ext cx="6832672" cy="4525962"/>
          </a:xfrm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5353DD4B-E554-4276-A192-B2B6F7F9ED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1716" y="241627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A kész, de még zárt műanyag „sín”</a:t>
            </a:r>
          </a:p>
        </p:txBody>
      </p:sp>
      <p:pic>
        <p:nvPicPr>
          <p:cNvPr id="4" name="Tartalom helye 3" descr="DSC_0633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679664" y="1646238"/>
            <a:ext cx="6832672" cy="4525962"/>
          </a:xfrm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9C775EB8-B04D-490B-9FF1-83B9BE3996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3948" y="234253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 sín vályú formára kivágása és sorjázása</a:t>
            </a:r>
          </a:p>
        </p:txBody>
      </p:sp>
      <p:pic>
        <p:nvPicPr>
          <p:cNvPr id="4" name="Tartalom helye 3" descr="DSC_0578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567609" y="1628800"/>
            <a:ext cx="2997997" cy="4525962"/>
          </a:xfrm>
        </p:spPr>
      </p:pic>
      <p:pic>
        <p:nvPicPr>
          <p:cNvPr id="5" name="Tartalom helye 3" descr="DSC_058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40017" y="1628800"/>
            <a:ext cx="2997997" cy="4525962"/>
          </a:xfrm>
          <a:prstGeom prst="rect">
            <a:avLst/>
          </a:prstGeom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4C44EAD8-BBAD-4176-9DF8-EEEC15DE48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239" y="226879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A kész sín, tépőzáras rögzítővel</a:t>
            </a:r>
          </a:p>
        </p:txBody>
      </p:sp>
      <p:pic>
        <p:nvPicPr>
          <p:cNvPr id="6" name="Tartalom helye 5" descr="DSC_0712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679664" y="1646238"/>
            <a:ext cx="6832672" cy="4525962"/>
          </a:xfrm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92E0DB37-AC6E-439C-9A5F-995E052B77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220" y="23720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A kész sín, tépőzáras rögzítővel</a:t>
            </a:r>
          </a:p>
        </p:txBody>
      </p:sp>
      <p:pic>
        <p:nvPicPr>
          <p:cNvPr id="4" name="Tartalom helye 3" descr="DSC_0717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679664" y="1646238"/>
            <a:ext cx="6832672" cy="4525962"/>
          </a:xfrm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80B209A8-6D19-4C93-AF8B-4EA11FEAD0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8478" y="228354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83ED8E6-193B-42E6-AD91-45F4FA98D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20" y="2286000"/>
            <a:ext cx="8498238" cy="1143000"/>
          </a:xfrm>
        </p:spPr>
        <p:txBody>
          <a:bodyPr/>
          <a:lstStyle/>
          <a:p>
            <a:r>
              <a:rPr lang="hu-HU" dirty="0"/>
              <a:t>Köszönöm a figyelmet!</a:t>
            </a:r>
          </a:p>
        </p:txBody>
      </p:sp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8CEA35E5-943F-4D09-BA8B-FA7497FF51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10014" y="41005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6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>
            <a:extLst>
              <a:ext uri="{FF2B5EF4-FFF2-40B4-BE49-F238E27FC236}">
                <a16:creationId xmlns:a16="http://schemas.microsoft.com/office/drawing/2014/main" id="{E8D268B7-6A6A-48E9-BD58-9C0F0F639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258" y="194422"/>
            <a:ext cx="3591737" cy="258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1A8E28FB-599D-4AD8-933B-4C9FAA921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606" y="1960047"/>
            <a:ext cx="3429000" cy="261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1" name="Picture 3">
            <a:extLst>
              <a:ext uri="{FF2B5EF4-FFF2-40B4-BE49-F238E27FC236}">
                <a16:creationId xmlns:a16="http://schemas.microsoft.com/office/drawing/2014/main" id="{9C2481C8-CA73-4105-BE17-7AC2C1D4C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218" y="4245566"/>
            <a:ext cx="2939349" cy="2311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B888DE6E-4DC5-4542-8128-3544A41CC8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7239" y="349632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>
            <a:extLst>
              <a:ext uri="{FF2B5EF4-FFF2-40B4-BE49-F238E27FC236}">
                <a16:creationId xmlns:a16="http://schemas.microsoft.com/office/drawing/2014/main" id="{BAA2A106-6C8D-499F-A0C9-C54E78E8C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258" y="162738"/>
            <a:ext cx="2160227" cy="2160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5F92BA46-1B4A-48F5-89F4-EB19CC5E9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349" y="2449698"/>
            <a:ext cx="1666255" cy="2122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911BE402-6D70-4772-92C7-D9F23F6EF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589" y="2776612"/>
            <a:ext cx="2592272" cy="190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1E0277C1-2B97-4CE0-8F2F-B5BB40E38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870" y="2834218"/>
            <a:ext cx="2875981" cy="173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85BA3AF4-4CAB-4C73-8BAE-340AD3304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336" y="532856"/>
            <a:ext cx="2358968" cy="1589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51955DE0-3AC4-4B0A-B0E0-84DD472AB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589" y="322594"/>
            <a:ext cx="1529441" cy="245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3" name="Picture 7">
            <a:extLst>
              <a:ext uri="{FF2B5EF4-FFF2-40B4-BE49-F238E27FC236}">
                <a16:creationId xmlns:a16="http://schemas.microsoft.com/office/drawing/2014/main" id="{CD3ABF04-08CE-44F8-A356-19E1B0B94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655" y="4751060"/>
            <a:ext cx="1935563" cy="1944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CFCF5023-A248-45B2-B3F3-AAE671ED5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809" y="4677612"/>
            <a:ext cx="1284615" cy="1960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E4F3A189-28C4-49E5-8DD5-F207584326AA}"/>
              </a:ext>
            </a:extLst>
          </p:cNvPr>
          <p:cNvSpPr/>
          <p:nvPr/>
        </p:nvSpPr>
        <p:spPr>
          <a:xfrm>
            <a:off x="594380" y="420865"/>
            <a:ext cx="588751" cy="6083174"/>
          </a:xfrm>
          <a:prstGeom prst="rect">
            <a:avLst/>
          </a:prstGeom>
        </p:spPr>
        <p:txBody>
          <a:bodyPr vert="wordArtVert" wrap="square">
            <a:spAutoFit/>
          </a:bodyPr>
          <a:lstStyle/>
          <a:p>
            <a:r>
              <a:rPr lang="hu-HU" sz="2300" dirty="0" err="1"/>
              <a:t>Endoporotézisek</a:t>
            </a:r>
            <a:endParaRPr lang="hu-HU" sz="2300" dirty="0"/>
          </a:p>
        </p:txBody>
      </p:sp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77F99D3B-9B4B-4632-9A08-DE3AC33C02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86400" y="541836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>
            <a:extLst>
              <a:ext uri="{FF2B5EF4-FFF2-40B4-BE49-F238E27FC236}">
                <a16:creationId xmlns:a16="http://schemas.microsoft.com/office/drawing/2014/main" id="{8F6D91CB-5487-48FA-8EC6-18332356B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937" y="326916"/>
            <a:ext cx="4694893" cy="3102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13DE98B1-8359-4538-A35C-C0752A444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824" y="3755915"/>
            <a:ext cx="4405422" cy="277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04DF9224-856E-4E7B-9793-F870CBFB50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0137" y="453462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936FF7-0702-4F54-8693-637F00B27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5400" dirty="0" err="1"/>
              <a:t>Ortézisek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C3A2CE5-4092-4616-80E5-D5187FC50D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3600" dirty="0" err="1"/>
              <a:t>Ortézisnek</a:t>
            </a:r>
            <a:r>
              <a:rPr lang="hu-HU" sz="3600" dirty="0"/>
              <a:t> nevezzük a mozgásszervrendszer struktúráját és funkcióját támogató külsőleg alkalmazott segédeszközöket. </a:t>
            </a:r>
          </a:p>
        </p:txBody>
      </p:sp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C43F29ED-86CC-4E9D-900E-8A7CB9A362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0196" y="47360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0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>
            <a:extLst>
              <a:ext uri="{FF2B5EF4-FFF2-40B4-BE49-F238E27FC236}">
                <a16:creationId xmlns:a16="http://schemas.microsoft.com/office/drawing/2014/main" id="{9DBF8EB9-E82B-4707-B51F-70AD1FF65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304" y="396068"/>
            <a:ext cx="3139219" cy="2415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460A4CBC-EC5B-4D99-8BED-C6521CF77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302" y="498699"/>
            <a:ext cx="3139219" cy="2312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7" name="Picture 3">
            <a:extLst>
              <a:ext uri="{FF2B5EF4-FFF2-40B4-BE49-F238E27FC236}">
                <a16:creationId xmlns:a16="http://schemas.microsoft.com/office/drawing/2014/main" id="{FDC1E8F1-26A5-49B6-9E6F-AB41E6EAF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828" y="3609019"/>
            <a:ext cx="3139219" cy="2639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Picture 5">
            <a:extLst>
              <a:ext uri="{FF2B5EF4-FFF2-40B4-BE49-F238E27FC236}">
                <a16:creationId xmlns:a16="http://schemas.microsoft.com/office/drawing/2014/main" id="{BFD2CD69-0A02-4B7E-992D-7FBC64033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869" y="3266263"/>
            <a:ext cx="2197528" cy="310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FA6F5FEA-2DE3-43A7-8EEC-B3D7811B8D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09112" y="228705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űhely">
  <a:themeElements>
    <a:clrScheme name="Műhel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Műhel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űhel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8663</TotalTime>
  <Words>385</Words>
  <Application>Microsoft Office PowerPoint</Application>
  <PresentationFormat>Szélesvásznú</PresentationFormat>
  <Paragraphs>116</Paragraphs>
  <Slides>47</Slides>
  <Notes>44</Notes>
  <HiddenSlides>0</HiddenSlides>
  <MMClips>47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47</vt:i4>
      </vt:variant>
    </vt:vector>
  </HeadingPairs>
  <TitlesOfParts>
    <vt:vector size="53" baseType="lpstr">
      <vt:lpstr>Arial</vt:lpstr>
      <vt:lpstr>Calibri</vt:lpstr>
      <vt:lpstr>Rockwell</vt:lpstr>
      <vt:lpstr>Times New Roman</vt:lpstr>
      <vt:lpstr>Wingdings 2</vt:lpstr>
      <vt:lpstr>Műhely</vt:lpstr>
      <vt:lpstr>Protézisek,ortézisek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Ortézisek</vt:lpstr>
      <vt:lpstr>PowerPoint-bemutató</vt:lpstr>
      <vt:lpstr>PowerPoint-bemutató</vt:lpstr>
      <vt:lpstr>Ortézisek</vt:lpstr>
      <vt:lpstr>PowerPoint-bemutató</vt:lpstr>
      <vt:lpstr>Ortézisek</vt:lpstr>
      <vt:lpstr>Ortézisek</vt:lpstr>
      <vt:lpstr>PowerPoint-bemutató</vt:lpstr>
      <vt:lpstr>Korrekciós sín készítés</vt:lpstr>
      <vt:lpstr>Harisnya felhelyezés</vt:lpstr>
      <vt:lpstr>A gipsz felvágásához szükséges kötél elhelyezése</vt:lpstr>
      <vt:lpstr>Gipszelés</vt:lpstr>
      <vt:lpstr>Gipszelés</vt:lpstr>
      <vt:lpstr>Gipszelés</vt:lpstr>
      <vt:lpstr>A jelölések elhelyezése a gipszre</vt:lpstr>
      <vt:lpstr>Gipsz felvágása</vt:lpstr>
      <vt:lpstr>Gipsz felvágása</vt:lpstr>
      <vt:lpstr>A gipszminta eltávolítása</vt:lpstr>
      <vt:lpstr>A levett minta</vt:lpstr>
      <vt:lpstr>Harisnya eltávolítása</vt:lpstr>
      <vt:lpstr>A kész minta</vt:lpstr>
      <vt:lpstr>A gipszminta pozitívjának tartórúdja</vt:lpstr>
      <vt:lpstr>A rúd elhelyezése a negatív mintában</vt:lpstr>
      <vt:lpstr>A gipsznegatív elülső lezárása gipszsínnel</vt:lpstr>
      <vt:lpstr>A „negatív” kiöntése gipsszel</vt:lpstr>
      <vt:lpstr>A gipsszel kiöntött „negatív”</vt:lpstr>
      <vt:lpstr>A „negatív” leválasztása a „pozitív” mintáról</vt:lpstr>
      <vt:lpstr>A „negatív” leválasztása a „pozitív” mintáról</vt:lpstr>
      <vt:lpstr>A „pozitív” sorjázása</vt:lpstr>
      <vt:lpstr>A nyers, hőre lágyuló műanyag lap</vt:lpstr>
      <vt:lpstr>A nyers műanyag lapra mintás fólia kerül</vt:lpstr>
      <vt:lpstr>A nyers műanyag lapra mintás fólia kerül</vt:lpstr>
      <vt:lpstr>A műanyag lapot a gipsz pozitívra ványolják</vt:lpstr>
      <vt:lpstr>A műanyag lapot a gipsz pozitívra ványolják</vt:lpstr>
      <vt:lpstr>A felesleges műanyag eltávolítása</vt:lpstr>
      <vt:lpstr>A kész, de még zárt műanyag „sín”</vt:lpstr>
      <vt:lpstr>A sín vályú formára kivágása és sorjázása</vt:lpstr>
      <vt:lpstr>A kész sín, tépőzáras rögzítővel</vt:lpstr>
      <vt:lpstr>A kész sín, tépőzáras rögzítővel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Ortézisek</dc:title>
  <dc:creator>Sandor Kiss</dc:creator>
  <cp:lastModifiedBy>Sandor Kiss</cp:lastModifiedBy>
  <cp:revision>57</cp:revision>
  <dcterms:created xsi:type="dcterms:W3CDTF">2020-04-05T08:17:21Z</dcterms:created>
  <dcterms:modified xsi:type="dcterms:W3CDTF">2020-04-16T18:09:10Z</dcterms:modified>
</cp:coreProperties>
</file>