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62"/>
  </p:notesMasterIdLst>
  <p:handoutMasterIdLst>
    <p:handoutMasterId r:id="rId63"/>
  </p:handoutMasterIdLst>
  <p:sldIdLst>
    <p:sldId id="327" r:id="rId2"/>
    <p:sldId id="394" r:id="rId3"/>
    <p:sldId id="421" r:id="rId4"/>
    <p:sldId id="438" r:id="rId5"/>
    <p:sldId id="440" r:id="rId6"/>
    <p:sldId id="439" r:id="rId7"/>
    <p:sldId id="393" r:id="rId8"/>
    <p:sldId id="398" r:id="rId9"/>
    <p:sldId id="401" r:id="rId10"/>
    <p:sldId id="402" r:id="rId11"/>
    <p:sldId id="332" r:id="rId12"/>
    <p:sldId id="395" r:id="rId13"/>
    <p:sldId id="347" r:id="rId14"/>
    <p:sldId id="348" r:id="rId15"/>
    <p:sldId id="442" r:id="rId16"/>
    <p:sldId id="430" r:id="rId17"/>
    <p:sldId id="352" r:id="rId18"/>
    <p:sldId id="353" r:id="rId19"/>
    <p:sldId id="349" r:id="rId20"/>
    <p:sldId id="351" r:id="rId21"/>
    <p:sldId id="350" r:id="rId22"/>
    <p:sldId id="356" r:id="rId23"/>
    <p:sldId id="359" r:id="rId24"/>
    <p:sldId id="354" r:id="rId25"/>
    <p:sldId id="443" r:id="rId26"/>
    <p:sldId id="355" r:id="rId27"/>
    <p:sldId id="362" r:id="rId28"/>
    <p:sldId id="363" r:id="rId29"/>
    <p:sldId id="364" r:id="rId30"/>
    <p:sldId id="365" r:id="rId31"/>
    <p:sldId id="361" r:id="rId32"/>
    <p:sldId id="366" r:id="rId33"/>
    <p:sldId id="367" r:id="rId34"/>
    <p:sldId id="446" r:id="rId35"/>
    <p:sldId id="447" r:id="rId36"/>
    <p:sldId id="444" r:id="rId37"/>
    <p:sldId id="369" r:id="rId38"/>
    <p:sldId id="370" r:id="rId39"/>
    <p:sldId id="448" r:id="rId40"/>
    <p:sldId id="372" r:id="rId41"/>
    <p:sldId id="449" r:id="rId42"/>
    <p:sldId id="450" r:id="rId43"/>
    <p:sldId id="373" r:id="rId44"/>
    <p:sldId id="380" r:id="rId45"/>
    <p:sldId id="381" r:id="rId46"/>
    <p:sldId id="420" r:id="rId47"/>
    <p:sldId id="374" r:id="rId48"/>
    <p:sldId id="378" r:id="rId49"/>
    <p:sldId id="377" r:id="rId50"/>
    <p:sldId id="375" r:id="rId51"/>
    <p:sldId id="379" r:id="rId52"/>
    <p:sldId id="451" r:id="rId53"/>
    <p:sldId id="427" r:id="rId54"/>
    <p:sldId id="436" r:id="rId55"/>
    <p:sldId id="437" r:id="rId56"/>
    <p:sldId id="435" r:id="rId57"/>
    <p:sldId id="428" r:id="rId58"/>
    <p:sldId id="431" r:id="rId59"/>
    <p:sldId id="432" r:id="rId60"/>
    <p:sldId id="418" r:id="rId6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3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E316F2F-CA9A-4D99-B906-EB16FF98251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0EE1CF4-AA64-4343-8E00-117F85D79934}" type="datetimeFigureOut">
              <a:rPr lang="hu-HU"/>
              <a:pPr>
                <a:defRPr/>
              </a:pPr>
              <a:t>2020. 03. 26.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32C96DA-AD64-4AFE-9FA9-DEA65BDEBB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these pictures you</a:t>
            </a:r>
            <a:r>
              <a:rPr lang="en-US" baseline="0" dirty="0"/>
              <a:t> can see the important spinal structures in simplified terms.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Here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a MRI of the </a:t>
            </a:r>
            <a:r>
              <a:rPr lang="de-DE" baseline="0" dirty="0" err="1"/>
              <a:t>lumbar</a:t>
            </a:r>
            <a:r>
              <a:rPr lang="de-DE" baseline="0" dirty="0"/>
              <a:t> </a:t>
            </a:r>
            <a:r>
              <a:rPr lang="de-DE" baseline="0" dirty="0" err="1"/>
              <a:t>spine</a:t>
            </a:r>
            <a:r>
              <a:rPr lang="de-DE" baseline="0" dirty="0"/>
              <a:t>, </a:t>
            </a:r>
            <a:r>
              <a:rPr lang="de-DE" baseline="0" dirty="0" err="1"/>
              <a:t>you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</a:t>
            </a:r>
            <a:r>
              <a:rPr lang="de-DE" baseline="0" dirty="0" err="1"/>
              <a:t>healty</a:t>
            </a:r>
            <a:r>
              <a:rPr lang="de-DE" baseline="0" dirty="0"/>
              <a:t> </a:t>
            </a:r>
            <a:r>
              <a:rPr lang="de-DE" baseline="0" dirty="0" err="1"/>
              <a:t>discs</a:t>
            </a:r>
            <a:r>
              <a:rPr lang="de-DE" baseline="0" dirty="0"/>
              <a:t> etc… </a:t>
            </a:r>
          </a:p>
          <a:p>
            <a:endParaRPr lang="de-DE" baseline="0" dirty="0"/>
          </a:p>
          <a:p>
            <a:r>
              <a:rPr lang="de-DE" baseline="0" dirty="0"/>
              <a:t>Alles erklären, was man sieht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31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21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you can se</a:t>
            </a:r>
            <a:r>
              <a:rPr lang="en-US" baseline="0" dirty="0"/>
              <a:t>e one example of a lumbar disc herniation in a </a:t>
            </a:r>
            <a:r>
              <a:rPr lang="en-US" baseline="0" dirty="0" err="1"/>
              <a:t>pictogramm</a:t>
            </a:r>
            <a:r>
              <a:rPr lang="en-US" baseline="0" dirty="0"/>
              <a:t>. </a:t>
            </a:r>
          </a:p>
          <a:p>
            <a:r>
              <a:rPr lang="en-US" baseline="0" dirty="0"/>
              <a:t>A well equipped </a:t>
            </a:r>
            <a:r>
              <a:rPr lang="en-US" baseline="0" dirty="0" err="1"/>
              <a:t>trunc</a:t>
            </a:r>
            <a:r>
              <a:rPr lang="en-US" baseline="0" dirty="0"/>
              <a:t> musculature is important. For example, p</a:t>
            </a:r>
            <a:r>
              <a:rPr lang="en-US" dirty="0"/>
              <a:t>atients with lumbar disc herniation and low back pain have increased fatigue of the multifidus muscle and decreased activation of the transversus abdominis muscle.</a:t>
            </a:r>
          </a:p>
          <a:p>
            <a:r>
              <a:rPr lang="de-DE" dirty="0" err="1"/>
              <a:t>Mostly</a:t>
            </a:r>
            <a:r>
              <a:rPr lang="de-DE" dirty="0"/>
              <a:t>,</a:t>
            </a:r>
            <a:r>
              <a:rPr lang="de-DE" baseline="0" dirty="0"/>
              <a:t> L4/5 </a:t>
            </a:r>
            <a:r>
              <a:rPr lang="de-DE" baseline="0" dirty="0" err="1"/>
              <a:t>and</a:t>
            </a:r>
            <a:r>
              <a:rPr lang="de-DE" baseline="0" dirty="0"/>
              <a:t> L5/S1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affected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disc</a:t>
            </a:r>
            <a:r>
              <a:rPr lang="de-DE" baseline="0" dirty="0"/>
              <a:t> </a:t>
            </a:r>
            <a:r>
              <a:rPr lang="de-DE" baseline="0" dirty="0" err="1"/>
              <a:t>herniations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18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MRI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same </a:t>
            </a:r>
            <a:r>
              <a:rPr lang="de-DE" baseline="0" dirty="0" err="1"/>
              <a:t>patient</a:t>
            </a:r>
            <a:r>
              <a:rPr lang="de-DE" baseline="0" dirty="0"/>
              <a:t>,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you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a </a:t>
            </a:r>
            <a:r>
              <a:rPr lang="de-DE" baseline="0" dirty="0" err="1"/>
              <a:t>huge</a:t>
            </a:r>
            <a:r>
              <a:rPr lang="de-DE" baseline="0" dirty="0"/>
              <a:t> </a:t>
            </a:r>
            <a:r>
              <a:rPr lang="de-DE" baseline="0" dirty="0" err="1"/>
              <a:t>disc</a:t>
            </a:r>
            <a:r>
              <a:rPr lang="de-DE" baseline="0" dirty="0"/>
              <a:t> </a:t>
            </a:r>
            <a:r>
              <a:rPr lang="de-DE" baseline="0" dirty="0" err="1"/>
              <a:t>pathology</a:t>
            </a:r>
            <a:r>
              <a:rPr lang="de-DE" baseline="0" dirty="0"/>
              <a:t>. </a:t>
            </a:r>
          </a:p>
          <a:p>
            <a:endParaRPr lang="de-DE" baseline="0" dirty="0"/>
          </a:p>
          <a:p>
            <a:r>
              <a:rPr lang="de-DE" baseline="0" dirty="0"/>
              <a:t>Can </a:t>
            </a:r>
            <a:r>
              <a:rPr lang="de-DE" baseline="0" dirty="0" err="1"/>
              <a:t>you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an additional </a:t>
            </a:r>
            <a:r>
              <a:rPr lang="de-DE" baseline="0" dirty="0" err="1"/>
              <a:t>pathology</a:t>
            </a:r>
            <a:r>
              <a:rPr lang="de-DE" baseline="0" dirty="0"/>
              <a:t> </a:t>
            </a:r>
            <a:r>
              <a:rPr lang="de-DE" baseline="0" dirty="0" err="1"/>
              <a:t>sign</a:t>
            </a:r>
            <a:r>
              <a:rPr lang="de-DE" baseline="0" dirty="0"/>
              <a:t>? </a:t>
            </a:r>
          </a:p>
          <a:p>
            <a:endParaRPr lang="de-DE" baseline="0" dirty="0"/>
          </a:p>
          <a:p>
            <a:r>
              <a:rPr lang="de-DE" baseline="0" dirty="0" err="1"/>
              <a:t>Modic</a:t>
            </a:r>
            <a:r>
              <a:rPr lang="de-DE" baseline="0" dirty="0"/>
              <a:t> </a:t>
            </a:r>
            <a:r>
              <a:rPr lang="de-DE" baseline="0" dirty="0" err="1"/>
              <a:t>changes</a:t>
            </a:r>
            <a:r>
              <a:rPr lang="de-DE" baseline="0" dirty="0"/>
              <a:t> </a:t>
            </a:r>
            <a:r>
              <a:rPr lang="de-DE" baseline="0" dirty="0" err="1"/>
              <a:t>combined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disc</a:t>
            </a:r>
            <a:r>
              <a:rPr lang="de-DE" baseline="0" dirty="0"/>
              <a:t> </a:t>
            </a:r>
            <a:r>
              <a:rPr lang="de-DE" baseline="0" dirty="0" err="1"/>
              <a:t>pathologies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occur</a:t>
            </a:r>
            <a:r>
              <a:rPr lang="de-DE" baseline="0" dirty="0"/>
              <a:t> </a:t>
            </a:r>
            <a:r>
              <a:rPr lang="de-DE" baseline="0" dirty="0" err="1"/>
              <a:t>sometimes</a:t>
            </a:r>
            <a:r>
              <a:rPr lang="de-DE" baseline="0" dirty="0"/>
              <a:t> in </a:t>
            </a:r>
            <a:r>
              <a:rPr lang="de-DE" baseline="0" dirty="0" err="1"/>
              <a:t>clinical</a:t>
            </a:r>
            <a:r>
              <a:rPr lang="de-DE" baseline="0" dirty="0"/>
              <a:t> </a:t>
            </a:r>
            <a:r>
              <a:rPr lang="de-DE" baseline="0" dirty="0" err="1"/>
              <a:t>inapparent</a:t>
            </a:r>
            <a:r>
              <a:rPr lang="de-DE" baseline="0" dirty="0"/>
              <a:t> </a:t>
            </a:r>
            <a:r>
              <a:rPr lang="de-DE" baseline="0" dirty="0" err="1"/>
              <a:t>infections</a:t>
            </a:r>
            <a:r>
              <a:rPr lang="de-DE" baseline="0" dirty="0"/>
              <a:t>, </a:t>
            </a:r>
            <a:r>
              <a:rPr lang="de-DE" baseline="0" dirty="0" err="1"/>
              <a:t>mostly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proprioni</a:t>
            </a:r>
            <a:r>
              <a:rPr lang="de-DE" baseline="0" dirty="0"/>
              <a:t> </a:t>
            </a:r>
            <a:r>
              <a:rPr lang="de-DE" baseline="0" dirty="0" err="1"/>
              <a:t>bacteria</a:t>
            </a:r>
            <a:r>
              <a:rPr lang="de-DE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5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1027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1028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9" name="Freeform 1029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10" name="Freeform 1030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11" name="Freeform 1031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12" name="Freeform 1032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</p:grpSp>
        <p:sp>
          <p:nvSpPr>
            <p:cNvPr id="6" name="Freeform 1033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7" name="Freeform 1034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</p:grpSp>
      <p:sp>
        <p:nvSpPr>
          <p:cNvPr id="44043" name="Rectangle 10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4044" name="Rectangle 10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A16B0-084B-4AFE-A480-7AB7413A56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2A7EC-4426-4EC3-BE45-3F2F92D597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3D0757-69F5-4D6A-9DD4-2B5E671B46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hu-HU"/>
              <a:t>Debrecen I 19th of November 2019 | Current surgical treatment options for lumbar herniated disc I Dr. Dezső János Jeszenszky, PhD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8"/>
          </p:nvPr>
        </p:nvSpPr>
        <p:spPr>
          <a:xfrm>
            <a:off x="395291" y="548680"/>
            <a:ext cx="8353425" cy="12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tx2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395541" y="1889079"/>
            <a:ext cx="8353175" cy="44174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373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3D0757-69F5-4D6A-9DD4-2B5E671B46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hu-HU"/>
              <a:t>Debrecen I 19th of November 2019 | Current surgical treatment options for lumbar herniated disc I Dr. Dezső János Jeszenszky, PhD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8"/>
          </p:nvPr>
        </p:nvSpPr>
        <p:spPr>
          <a:xfrm>
            <a:off x="395291" y="548680"/>
            <a:ext cx="8353425" cy="12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tx2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395541" y="1889079"/>
            <a:ext cx="8353175" cy="44174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9342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3D0757-69F5-4D6A-9DD4-2B5E671B46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hu-HU"/>
              <a:t>Debrecen I 19th of November 2019 | Current surgical treatment options for lumbar herniated disc I Dr. Dezső János Jeszenszky, PhD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8"/>
          </p:nvPr>
        </p:nvSpPr>
        <p:spPr>
          <a:xfrm>
            <a:off x="395291" y="548680"/>
            <a:ext cx="8353425" cy="12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tx2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395541" y="1889079"/>
            <a:ext cx="8353175" cy="44174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065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3D0757-69F5-4D6A-9DD4-2B5E671B46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hu-HU"/>
              <a:t>Debrecen I 19th of November 2019 | Current surgical treatment options for lumbar herniated disc I Dr. Dezső János Jeszenszky, PhD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8"/>
          </p:nvPr>
        </p:nvSpPr>
        <p:spPr>
          <a:xfrm>
            <a:off x="395291" y="548680"/>
            <a:ext cx="8353425" cy="12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tx2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395541" y="1889079"/>
            <a:ext cx="8353175" cy="44174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806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3D0757-69F5-4D6A-9DD4-2B5E671B46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hu-HU"/>
              <a:t>Debrecen I 19th of November 2019 | Current surgical treatment options for lumbar herniated disc I Dr. Dezső János Jeszenszky, PhD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8"/>
          </p:nvPr>
        </p:nvSpPr>
        <p:spPr>
          <a:xfrm>
            <a:off x="395291" y="548680"/>
            <a:ext cx="8353425" cy="12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tx2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395541" y="1889079"/>
            <a:ext cx="8353175" cy="44174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353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302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5" name="Rectangle 103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6" name="Rectangle 10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7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F9A25C5-B577-42D2-9AAD-03374FD6C1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703" r:id="rId3"/>
    <p:sldLayoutId id="2147483704" r:id="rId4"/>
    <p:sldLayoutId id="2147483705" r:id="rId5"/>
    <p:sldLayoutId id="2147483707" r:id="rId6"/>
    <p:sldLayoutId id="2147483708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0.wav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1.wav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6.wav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7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8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9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0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1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2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3.wav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6.png"/><Relationship Id="rId2" Type="http://schemas.microsoft.com/office/2007/relationships/media" Target="../media/media1.mp4"/><Relationship Id="rId1" Type="http://schemas.openxmlformats.org/officeDocument/2006/relationships/audio" Target="../media/audio37.wav"/><Relationship Id="rId6" Type="http://schemas.openxmlformats.org/officeDocument/2006/relationships/image" Target="../media/image1.pn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8.wav"/><Relationship Id="rId6" Type="http://schemas.openxmlformats.org/officeDocument/2006/relationships/image" Target="../media/image1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0.wav"/><Relationship Id="rId5" Type="http://schemas.openxmlformats.org/officeDocument/2006/relationships/image" Target="../media/image1.pn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3.wav"/><Relationship Id="rId5" Type="http://schemas.openxmlformats.org/officeDocument/2006/relationships/image" Target="../media/image1.pn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4.wav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5.wav"/><Relationship Id="rId5" Type="http://schemas.openxmlformats.org/officeDocument/2006/relationships/image" Target="../media/image1.pn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6.wav"/><Relationship Id="rId6" Type="http://schemas.openxmlformats.org/officeDocument/2006/relationships/image" Target="../media/image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7.wav"/><Relationship Id="rId6" Type="http://schemas.openxmlformats.org/officeDocument/2006/relationships/image" Target="../media/image1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8.wav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9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5.wav"/><Relationship Id="rId5" Type="http://schemas.openxmlformats.org/officeDocument/2006/relationships/image" Target="../media/image1.png"/><Relationship Id="rId4" Type="http://schemas.openxmlformats.org/officeDocument/2006/relationships/image" Target="../media/image9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0.wav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1.wav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7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8.wav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9.wav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6" Type="http://schemas.openxmlformats.org/officeDocument/2006/relationships/image" Target="../media/image1.png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0.wav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92275" y="1817688"/>
            <a:ext cx="473551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>
                <a:solidFill>
                  <a:srgbClr val="FFFF00"/>
                </a:solidFill>
                <a:latin typeface="Arial" charset="0"/>
              </a:rPr>
              <a:t>         Gerinc</a:t>
            </a:r>
          </a:p>
          <a:p>
            <a:endParaRPr lang="hu-HU" b="1">
              <a:solidFill>
                <a:srgbClr val="FFFF00"/>
              </a:solidFill>
              <a:latin typeface="Arial" charset="0"/>
            </a:endParaRPr>
          </a:p>
          <a:p>
            <a:r>
              <a:rPr lang="hu-HU" b="1">
                <a:solidFill>
                  <a:srgbClr val="FFFF00"/>
                </a:solidFill>
                <a:latin typeface="Arial" charset="0"/>
              </a:rPr>
              <a:t>degeneratív betegségei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500298" y="4286256"/>
            <a:ext cx="330353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FFFF00"/>
                </a:solidFill>
                <a:latin typeface="Arial" charset="0"/>
              </a:rPr>
              <a:t>Tantermi előadás</a:t>
            </a:r>
          </a:p>
          <a:p>
            <a:r>
              <a:rPr lang="hu-HU" sz="2000" dirty="0" err="1">
                <a:solidFill>
                  <a:srgbClr val="FFFF00"/>
                </a:solidFill>
                <a:latin typeface="Arial" charset="0"/>
              </a:rPr>
              <a:t>Dr</a:t>
            </a:r>
            <a:r>
              <a:rPr lang="hu-HU" sz="2000" dirty="0">
                <a:solidFill>
                  <a:srgbClr val="FFFF00"/>
                </a:solidFill>
                <a:latin typeface="Arial" charset="0"/>
              </a:rPr>
              <a:t> Szendrői Miklós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809163" y="27146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928662" y="592933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905000"/>
            <a:ext cx="45720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0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0" y="457200"/>
            <a:ext cx="40671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6572264" y="571501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2910" y="857232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hu-HU" sz="5400" dirty="0" err="1">
                <a:solidFill>
                  <a:srgbClr val="FFFF00"/>
                </a:solidFill>
                <a:latin typeface="Garamond" pitchFamily="18" charset="0"/>
              </a:rPr>
              <a:t>Degeneratív</a:t>
            </a:r>
            <a:r>
              <a:rPr lang="hu-HU" sz="5400" dirty="0">
                <a:solidFill>
                  <a:srgbClr val="FFFF00"/>
                </a:solidFill>
                <a:latin typeface="Garamond" pitchFamily="18" charset="0"/>
              </a:rPr>
              <a:t> gerinc- betegségek</a:t>
            </a:r>
            <a:br>
              <a:rPr lang="hu-HU" dirty="0">
                <a:solidFill>
                  <a:srgbClr val="FFFF00"/>
                </a:solidFill>
                <a:latin typeface="Garamond" pitchFamily="18" charset="0"/>
              </a:rPr>
            </a:br>
            <a:endParaRPr lang="hu-HU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7158" y="2071678"/>
            <a:ext cx="842269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Epidemiológia:</a:t>
            </a:r>
          </a:p>
          <a:p>
            <a:r>
              <a:rPr lang="hu-HU" dirty="0" err="1">
                <a:solidFill>
                  <a:srgbClr val="FFFF00"/>
                </a:solidFill>
              </a:rPr>
              <a:t>-egyik</a:t>
            </a:r>
            <a:r>
              <a:rPr lang="hu-HU" dirty="0">
                <a:solidFill>
                  <a:srgbClr val="FFFF00"/>
                </a:solidFill>
              </a:rPr>
              <a:t> leggyakoribb ortopédiai betegség</a:t>
            </a:r>
          </a:p>
          <a:p>
            <a:r>
              <a:rPr lang="hu-HU" dirty="0">
                <a:solidFill>
                  <a:srgbClr val="FFFF00"/>
                </a:solidFill>
              </a:rPr>
              <a:t>-USA (2002 adat): egészségügyi ellátást igénylő</a:t>
            </a:r>
          </a:p>
          <a:p>
            <a:r>
              <a:rPr lang="hu-HU" dirty="0">
                <a:solidFill>
                  <a:srgbClr val="FFFF00"/>
                </a:solidFill>
              </a:rPr>
              <a:t> betegségeknél 3. hely</a:t>
            </a:r>
          </a:p>
          <a:p>
            <a:r>
              <a:rPr lang="hu-HU" dirty="0" err="1">
                <a:solidFill>
                  <a:srgbClr val="FFFF00"/>
                </a:solidFill>
              </a:rPr>
              <a:t>-táppénzes</a:t>
            </a:r>
            <a:r>
              <a:rPr lang="hu-HU" dirty="0">
                <a:solidFill>
                  <a:srgbClr val="FFFF00"/>
                </a:solidFill>
              </a:rPr>
              <a:t> napok száma alapján első tíz </a:t>
            </a:r>
            <a:r>
              <a:rPr lang="hu-HU" dirty="0" err="1">
                <a:solidFill>
                  <a:srgbClr val="FFFF00"/>
                </a:solidFill>
              </a:rPr>
              <a:t>bet</a:t>
            </a:r>
            <a:r>
              <a:rPr lang="hu-HU" dirty="0">
                <a:solidFill>
                  <a:srgbClr val="FFFF00"/>
                </a:solidFill>
              </a:rPr>
              <a:t>. között</a:t>
            </a:r>
          </a:p>
          <a:p>
            <a:endParaRPr lang="hu-HU" dirty="0">
              <a:solidFill>
                <a:srgbClr val="FFFF00"/>
              </a:solidFill>
            </a:endParaRPr>
          </a:p>
          <a:p>
            <a:r>
              <a:rPr lang="hu-HU" b="1" dirty="0">
                <a:solidFill>
                  <a:srgbClr val="FFFF00"/>
                </a:solidFill>
              </a:rPr>
              <a:t>Tünetek:</a:t>
            </a:r>
            <a:r>
              <a:rPr lang="hu-HU" dirty="0">
                <a:solidFill>
                  <a:srgbClr val="FFFF00"/>
                </a:solidFill>
              </a:rPr>
              <a:t> gerinc eredetű fájdalom</a:t>
            </a:r>
          </a:p>
          <a:p>
            <a:r>
              <a:rPr lang="hu-HU" dirty="0">
                <a:solidFill>
                  <a:srgbClr val="FFFF00"/>
                </a:solidFill>
              </a:rPr>
              <a:t> idegrendszeri tünetek (</a:t>
            </a:r>
            <a:r>
              <a:rPr lang="hu-HU" dirty="0" err="1">
                <a:solidFill>
                  <a:srgbClr val="FFFF00"/>
                </a:solidFill>
              </a:rPr>
              <a:t>paresthesia</a:t>
            </a:r>
            <a:r>
              <a:rPr lang="hu-HU" dirty="0">
                <a:solidFill>
                  <a:srgbClr val="FFFF00"/>
                </a:solidFill>
              </a:rPr>
              <a:t>, izomfunkció,</a:t>
            </a:r>
          </a:p>
          <a:p>
            <a:r>
              <a:rPr lang="hu-HU" dirty="0">
                <a:solidFill>
                  <a:srgbClr val="FFFF00"/>
                </a:solidFill>
              </a:rPr>
              <a:t>                                    reflexeltérések 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572396" y="178592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19377" y="1928802"/>
            <a:ext cx="892462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Okok:</a:t>
            </a:r>
            <a:r>
              <a:rPr lang="hu-HU" dirty="0">
                <a:solidFill>
                  <a:srgbClr val="FFFF00"/>
                </a:solidFill>
              </a:rPr>
              <a:t> társadalom elöregedése</a:t>
            </a:r>
          </a:p>
          <a:p>
            <a:r>
              <a:rPr lang="hu-HU" dirty="0">
                <a:solidFill>
                  <a:srgbClr val="FFFF00"/>
                </a:solidFill>
              </a:rPr>
              <a:t>           elhízás</a:t>
            </a:r>
          </a:p>
          <a:p>
            <a:r>
              <a:rPr lang="hu-HU" dirty="0">
                <a:solidFill>
                  <a:srgbClr val="FFFF00"/>
                </a:solidFill>
              </a:rPr>
              <a:t>           helytelen életvitel (mozgásszegénység vagy</a:t>
            </a:r>
          </a:p>
          <a:p>
            <a:r>
              <a:rPr lang="hu-HU" dirty="0">
                <a:solidFill>
                  <a:srgbClr val="FFFF00"/>
                </a:solidFill>
              </a:rPr>
              <a:t>           túlzott mozgás</a:t>
            </a:r>
          </a:p>
          <a:p>
            <a:r>
              <a:rPr lang="hu-HU" dirty="0">
                <a:solidFill>
                  <a:srgbClr val="FFFF00"/>
                </a:solidFill>
              </a:rPr>
              <a:t>           genetikai tényezők: porc és </a:t>
            </a:r>
            <a:r>
              <a:rPr lang="hu-HU" dirty="0" err="1">
                <a:solidFill>
                  <a:srgbClr val="FFFF00"/>
                </a:solidFill>
              </a:rPr>
              <a:t>intervertebralis</a:t>
            </a:r>
            <a:endParaRPr lang="hu-HU" dirty="0">
              <a:solidFill>
                <a:srgbClr val="FFFF00"/>
              </a:solidFill>
            </a:endParaRPr>
          </a:p>
          <a:p>
            <a:r>
              <a:rPr lang="hu-HU" dirty="0">
                <a:solidFill>
                  <a:srgbClr val="FFFF00"/>
                </a:solidFill>
              </a:rPr>
              <a:t>           struktúrák anyagcsere-, biokémiai folyamatainak</a:t>
            </a:r>
          </a:p>
          <a:p>
            <a:r>
              <a:rPr lang="hu-HU" dirty="0">
                <a:solidFill>
                  <a:srgbClr val="FFFF00"/>
                </a:solidFill>
              </a:rPr>
              <a:t>           változása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6786578" y="592933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14348" y="357166"/>
            <a:ext cx="708719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FFFF00"/>
                </a:solidFill>
                <a:latin typeface="Arial" charset="0"/>
              </a:rPr>
              <a:t>Alsó ágyéki fájdalom </a:t>
            </a:r>
          </a:p>
          <a:p>
            <a:r>
              <a:rPr lang="hu-HU" dirty="0">
                <a:solidFill>
                  <a:srgbClr val="FFFF00"/>
                </a:solidFill>
                <a:latin typeface="Arial" charset="0"/>
              </a:rPr>
              <a:t>differenciáldiagnosztikai vonatkozásai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92138" y="1431925"/>
            <a:ext cx="822801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Nem mozgásszervi okok: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                           Vírusinfekció, influenza,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                           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Rheumás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myalgia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adnexitis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                            Nőgyógyászati (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adnexitis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 stb.)                  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                            vesekövesség,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pyelonephritis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                           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pancreatitis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 krónikus                                 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                            gyomorfekély,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prostatitis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                           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diverticulitis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Egyéb ortopédiai megbetegedés: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 M.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Bechterew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spondylitis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spondylodiscitis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osteoporosis,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osteomalatia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            trauma,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csigolyametastasisok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endParaRPr lang="hu-HU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267825" y="2914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sz="1800">
              <a:latin typeface="Arial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1428728" y="328612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14313" y="571500"/>
            <a:ext cx="5923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FFFF00"/>
                </a:solidFill>
                <a:latin typeface="Arial" charset="0"/>
              </a:rPr>
              <a:t> Ágyéki gerinc eredetű fájdalom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9267825" y="2914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sz="1800">
              <a:latin typeface="Arial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00025" y="1500188"/>
            <a:ext cx="901240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Csigolyák fejlődési rendellenességei /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spondylolysis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-olithesis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Csigolyatestek kisízületeinek blokádja</a:t>
            </a:r>
          </a:p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Virusinfekció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Túlzott fizikai igénybevétel</a:t>
            </a:r>
          </a:p>
          <a:p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Gerinc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degeneratív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betegségei- CANALIS SPINALIS STENOSIS</a:t>
            </a:r>
          </a:p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-discus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hernia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-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polydiscopathia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-spondylosis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spondylarthrosis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-recessus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/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canalis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spinalis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/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stenosis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: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osteophyták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discus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protrusio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,stb.</a:t>
            </a:r>
            <a:endParaRPr lang="hu-HU" sz="2400" b="1" dirty="0">
              <a:solidFill>
                <a:srgbClr val="FFFF00"/>
              </a:solidFill>
              <a:latin typeface="Arial" charset="0"/>
            </a:endParaRPr>
          </a:p>
          <a:p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endParaRPr lang="hu-HU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408488" y="2873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sz="1800">
              <a:latin typeface="Arial" charset="0"/>
            </a:endParaRPr>
          </a:p>
        </p:txBody>
      </p: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8215338" y="60722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ür lumbar disc rupture aao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28604"/>
            <a:ext cx="5101433" cy="571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4139952" y="6597353"/>
            <a:ext cx="4464496" cy="243417"/>
          </a:xfrm>
        </p:spPr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Jeszenszky </a:t>
            </a:r>
            <a:r>
              <a:rPr lang="hu-HU" dirty="0" err="1">
                <a:solidFill>
                  <a:schemeClr val="tx2"/>
                </a:solidFill>
              </a:rPr>
              <a:t>dr</a:t>
            </a:r>
            <a:r>
              <a:rPr lang="hu-HU" dirty="0">
                <a:solidFill>
                  <a:schemeClr val="tx2"/>
                </a:solidFill>
              </a:rPr>
              <a:t> szívességéből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285852" y="1142984"/>
            <a:ext cx="2364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bg2"/>
                </a:solidFill>
              </a:rPr>
              <a:t>Discus</a:t>
            </a:r>
            <a:r>
              <a:rPr lang="hu-HU" dirty="0">
                <a:solidFill>
                  <a:schemeClr val="bg2"/>
                </a:solidFill>
              </a:rPr>
              <a:t> </a:t>
            </a:r>
            <a:r>
              <a:rPr lang="hu-HU" dirty="0" err="1">
                <a:solidFill>
                  <a:schemeClr val="bg2"/>
                </a:solidFill>
              </a:rPr>
              <a:t>hernia</a:t>
            </a:r>
            <a:endParaRPr lang="hu-HU" dirty="0">
              <a:solidFill>
                <a:schemeClr val="bg2"/>
              </a:solidFill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7429520" y="478632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sz="quarter"/>
          </p:nvPr>
        </p:nvSpPr>
        <p:spPr>
          <a:xfrm>
            <a:off x="642938" y="142875"/>
            <a:ext cx="7772400" cy="1920875"/>
          </a:xfrm>
        </p:spPr>
        <p:txBody>
          <a:bodyPr/>
          <a:lstStyle/>
          <a:p>
            <a:pPr>
              <a:defRPr/>
            </a:pPr>
            <a:r>
              <a:rPr lang="hu-HU" sz="4000" dirty="0" err="1">
                <a:solidFill>
                  <a:srgbClr val="FFFF00"/>
                </a:solidFill>
              </a:rPr>
              <a:t>Discus</a:t>
            </a:r>
            <a:r>
              <a:rPr lang="hu-HU" sz="4000" dirty="0">
                <a:solidFill>
                  <a:srgbClr val="FFFF00"/>
                </a:solidFill>
              </a:rPr>
              <a:t> </a:t>
            </a:r>
            <a:r>
              <a:rPr lang="hu-HU" sz="4000" dirty="0" err="1">
                <a:solidFill>
                  <a:srgbClr val="FFFF00"/>
                </a:solidFill>
              </a:rPr>
              <a:t>hernia</a:t>
            </a:r>
            <a:endParaRPr lang="hu-HU" sz="4000" dirty="0">
              <a:solidFill>
                <a:srgbClr val="FFFF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sz="quarter" idx="1"/>
          </p:nvPr>
        </p:nvSpPr>
        <p:spPr>
          <a:xfrm>
            <a:off x="500062" y="1571625"/>
            <a:ext cx="8286780" cy="1752600"/>
          </a:xfrm>
        </p:spPr>
        <p:txBody>
          <a:bodyPr/>
          <a:lstStyle/>
          <a:p>
            <a:pPr algn="l">
              <a:defRPr/>
            </a:pPr>
            <a:r>
              <a:rPr lang="hu-HU" b="1" dirty="0" err="1">
                <a:solidFill>
                  <a:srgbClr val="FFFF00"/>
                </a:solidFill>
              </a:rPr>
              <a:t>Patomechanizmus</a:t>
            </a:r>
            <a:r>
              <a:rPr lang="hu-HU" sz="2800" b="1" dirty="0">
                <a:solidFill>
                  <a:srgbClr val="FFFF00"/>
                </a:solidFill>
              </a:rPr>
              <a:t>: </a:t>
            </a:r>
            <a:r>
              <a:rPr lang="hu-HU" sz="2800" dirty="0">
                <a:solidFill>
                  <a:srgbClr val="FFFF00"/>
                </a:solidFill>
              </a:rPr>
              <a:t>csigolya</a:t>
            </a:r>
            <a:r>
              <a:rPr lang="hu-HU" sz="2800" b="1" dirty="0">
                <a:solidFill>
                  <a:srgbClr val="FFFF00"/>
                </a:solidFill>
              </a:rPr>
              <a:t> </a:t>
            </a:r>
            <a:r>
              <a:rPr lang="hu-HU" sz="2800" dirty="0">
                <a:solidFill>
                  <a:srgbClr val="FFFF00"/>
                </a:solidFill>
              </a:rPr>
              <a:t>porcos véglemez degenerációja (</a:t>
            </a:r>
            <a:r>
              <a:rPr lang="hu-HU" sz="2800" dirty="0" err="1">
                <a:solidFill>
                  <a:srgbClr val="FFFF00"/>
                </a:solidFill>
              </a:rPr>
              <a:t>necrosis</a:t>
            </a:r>
            <a:r>
              <a:rPr lang="hu-HU" sz="2800" dirty="0">
                <a:solidFill>
                  <a:srgbClr val="FFFF00"/>
                </a:solidFill>
              </a:rPr>
              <a:t>,</a:t>
            </a:r>
            <a:r>
              <a:rPr lang="hu-HU" sz="2800" dirty="0" err="1">
                <a:solidFill>
                  <a:srgbClr val="FFFF00"/>
                </a:solidFill>
              </a:rPr>
              <a:t>mikrofracturák</a:t>
            </a:r>
            <a:r>
              <a:rPr lang="hu-HU" sz="2800" dirty="0">
                <a:solidFill>
                  <a:srgbClr val="FFFF00"/>
                </a:solidFill>
              </a:rPr>
              <a:t>)</a:t>
            </a:r>
          </a:p>
          <a:p>
            <a:pPr algn="l">
              <a:defRPr/>
            </a:pPr>
            <a:r>
              <a:rPr lang="hu-HU" sz="2800" dirty="0" err="1">
                <a:solidFill>
                  <a:srgbClr val="FFFF00"/>
                </a:solidFill>
              </a:rPr>
              <a:t>-nucleus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pulposus</a:t>
            </a:r>
            <a:r>
              <a:rPr lang="hu-HU" sz="2800" dirty="0">
                <a:solidFill>
                  <a:srgbClr val="FFFF00"/>
                </a:solidFill>
              </a:rPr>
              <a:t> dehidratációja</a:t>
            </a:r>
          </a:p>
          <a:p>
            <a:pPr algn="l">
              <a:defRPr/>
            </a:pPr>
            <a:r>
              <a:rPr lang="hu-HU" sz="2800" dirty="0" err="1">
                <a:solidFill>
                  <a:srgbClr val="FFFF00"/>
                </a:solidFill>
              </a:rPr>
              <a:t>-patológiás</a:t>
            </a:r>
            <a:r>
              <a:rPr lang="hu-HU" sz="2800" dirty="0">
                <a:solidFill>
                  <a:srgbClr val="FFFF00"/>
                </a:solidFill>
              </a:rPr>
              <a:t> mozgások a horizontális síkban</a:t>
            </a:r>
          </a:p>
          <a:p>
            <a:pPr algn="l">
              <a:buFontTx/>
              <a:buChar char="-"/>
              <a:defRPr/>
            </a:pPr>
            <a:r>
              <a:rPr lang="hu-HU" sz="2800" dirty="0" err="1">
                <a:solidFill>
                  <a:srgbClr val="FFFF00"/>
                </a:solidFill>
              </a:rPr>
              <a:t>Anulus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fibrosuson</a:t>
            </a:r>
            <a:r>
              <a:rPr lang="hu-HU" sz="2800" dirty="0">
                <a:solidFill>
                  <a:srgbClr val="FFFF00"/>
                </a:solidFill>
              </a:rPr>
              <a:t> szakadások, porckorong </a:t>
            </a:r>
            <a:r>
              <a:rPr lang="hu-HU" sz="2800" dirty="0" err="1">
                <a:solidFill>
                  <a:srgbClr val="FFFF00"/>
                </a:solidFill>
              </a:rPr>
              <a:t>előboltosulása</a:t>
            </a:r>
            <a:r>
              <a:rPr lang="hu-HU" sz="2800" dirty="0">
                <a:solidFill>
                  <a:srgbClr val="FFFF00"/>
                </a:solidFill>
              </a:rPr>
              <a:t>, </a:t>
            </a:r>
          </a:p>
          <a:p>
            <a:pPr algn="l">
              <a:buFontTx/>
              <a:buChar char="-"/>
              <a:defRPr/>
            </a:pPr>
            <a:r>
              <a:rPr lang="hu-HU" sz="2800" b="1" dirty="0" err="1">
                <a:solidFill>
                  <a:srgbClr val="FFFF00"/>
                </a:solidFill>
              </a:rPr>
              <a:t>Biomechanikai</a:t>
            </a:r>
            <a:r>
              <a:rPr lang="hu-HU" sz="2800" b="1" dirty="0">
                <a:solidFill>
                  <a:srgbClr val="FFFF00"/>
                </a:solidFill>
              </a:rPr>
              <a:t> folyamatok</a:t>
            </a:r>
            <a:r>
              <a:rPr lang="hu-HU" sz="2800" dirty="0">
                <a:solidFill>
                  <a:srgbClr val="FFFF00"/>
                </a:solidFill>
              </a:rPr>
              <a:t>: degradációs enzimek és gyulladásos </a:t>
            </a:r>
            <a:r>
              <a:rPr lang="hu-HU" sz="2800" dirty="0" err="1">
                <a:solidFill>
                  <a:srgbClr val="FFFF00"/>
                </a:solidFill>
              </a:rPr>
              <a:t>citokinek</a:t>
            </a:r>
            <a:r>
              <a:rPr lang="hu-HU" sz="2800" dirty="0">
                <a:solidFill>
                  <a:srgbClr val="FFFF00"/>
                </a:solidFill>
              </a:rPr>
              <a:t> felszaporodása  (</a:t>
            </a:r>
            <a:r>
              <a:rPr lang="hu-HU" sz="2800" dirty="0" err="1">
                <a:solidFill>
                  <a:srgbClr val="FFFF00"/>
                </a:solidFill>
              </a:rPr>
              <a:t>matrix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metalloproteáz</a:t>
            </a:r>
            <a:r>
              <a:rPr lang="hu-HU" sz="2800" dirty="0">
                <a:solidFill>
                  <a:srgbClr val="FFFF00"/>
                </a:solidFill>
              </a:rPr>
              <a:t> 3, stb.)</a:t>
            </a:r>
          </a:p>
          <a:p>
            <a:pPr algn="l">
              <a:buFontTx/>
              <a:buChar char="-"/>
              <a:defRPr/>
            </a:pPr>
            <a:r>
              <a:rPr lang="hu-HU" sz="2800" dirty="0">
                <a:solidFill>
                  <a:srgbClr val="FFFF00"/>
                </a:solidFill>
              </a:rPr>
              <a:t>IL 1 és IL 6 növelik a </a:t>
            </a:r>
            <a:r>
              <a:rPr lang="hu-HU" sz="2800" dirty="0" err="1">
                <a:solidFill>
                  <a:srgbClr val="FFFF00"/>
                </a:solidFill>
              </a:rPr>
              <a:t>proteoglikánt</a:t>
            </a:r>
            <a:r>
              <a:rPr lang="hu-HU" sz="2800" dirty="0">
                <a:solidFill>
                  <a:srgbClr val="FFFF00"/>
                </a:solidFill>
              </a:rPr>
              <a:t> lebontó enzimek mennyiségét 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643834" y="57148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18435" name="Rectangle 3" descr="DSCN4838"/>
          <p:cNvSpPr>
            <a:spLocks noGrp="1" noChangeAspect="1" noChangeArrowheads="1"/>
          </p:cNvSpPr>
          <p:nvPr isPhoto="1"/>
        </p:nvSpPr>
        <p:spPr bwMode="auto">
          <a:xfrm>
            <a:off x="2571736" y="1142984"/>
            <a:ext cx="3643323" cy="528348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436" name="Szövegdoboz 4"/>
          <p:cNvSpPr txBox="1">
            <a:spLocks noChangeArrowheads="1"/>
          </p:cNvSpPr>
          <p:nvPr/>
        </p:nvSpPr>
        <p:spPr bwMode="auto">
          <a:xfrm>
            <a:off x="1500188" y="285750"/>
            <a:ext cx="7689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A discus hernialisatio különböző stádiumai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572396" y="492919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4-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71546"/>
            <a:ext cx="57404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Szövegdoboz 2"/>
          <p:cNvSpPr txBox="1">
            <a:spLocks noChangeArrowheads="1"/>
          </p:cNvSpPr>
          <p:nvPr/>
        </p:nvSpPr>
        <p:spPr bwMode="auto">
          <a:xfrm>
            <a:off x="1071563" y="500063"/>
            <a:ext cx="38600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Discus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hernia</a:t>
            </a:r>
            <a:r>
              <a:rPr lang="hu-HU" b="1" dirty="0">
                <a:solidFill>
                  <a:srgbClr val="FFFF00"/>
                </a:solidFill>
              </a:rPr>
              <a:t> formái</a:t>
            </a:r>
          </a:p>
        </p:txBody>
      </p:sp>
      <p:sp>
        <p:nvSpPr>
          <p:cNvPr id="4" name="Téglalap 3"/>
          <p:cNvSpPr/>
          <p:nvPr/>
        </p:nvSpPr>
        <p:spPr>
          <a:xfrm>
            <a:off x="357158" y="457200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-Centralis</a:t>
            </a:r>
            <a:endParaRPr lang="hu-HU" b="1" dirty="0">
              <a:solidFill>
                <a:srgbClr val="FFFF00"/>
              </a:solidFill>
            </a:endParaRPr>
          </a:p>
          <a:p>
            <a:r>
              <a:rPr lang="hu-HU" b="1" dirty="0" err="1">
                <a:solidFill>
                  <a:srgbClr val="FFFF00"/>
                </a:solidFill>
              </a:rPr>
              <a:t>-Mediolateralis</a:t>
            </a:r>
            <a:endParaRPr lang="hu-HU" b="1" dirty="0">
              <a:solidFill>
                <a:srgbClr val="FFFF00"/>
              </a:solidFill>
            </a:endParaRPr>
          </a:p>
          <a:p>
            <a:r>
              <a:rPr lang="hu-HU" b="1" dirty="0" err="1">
                <a:solidFill>
                  <a:srgbClr val="FFFF00"/>
                </a:solidFill>
              </a:rPr>
              <a:t>-Foraminalis</a:t>
            </a:r>
            <a:endParaRPr lang="hu-HU" b="1" dirty="0">
              <a:solidFill>
                <a:srgbClr val="FFFF00"/>
              </a:solidFill>
            </a:endParaRPr>
          </a:p>
          <a:p>
            <a:r>
              <a:rPr lang="hu-HU" b="1" dirty="0" err="1">
                <a:solidFill>
                  <a:srgbClr val="FFFF00"/>
                </a:solidFill>
              </a:rPr>
              <a:t>-Extraforaminalis</a:t>
            </a:r>
            <a:endParaRPr lang="hu-HU" b="1" dirty="0">
              <a:solidFill>
                <a:srgbClr val="FFFF00"/>
              </a:solidFill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286644" y="564357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267825" y="2914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sz="1800">
              <a:latin typeface="Arial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059113" y="908050"/>
            <a:ext cx="266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  <a:latin typeface="Arial" charset="0"/>
              </a:rPr>
              <a:t>Discus</a:t>
            </a:r>
            <a:r>
              <a:rPr lang="hu-HU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latin typeface="Arial" charset="0"/>
              </a:rPr>
              <a:t>hernia</a:t>
            </a:r>
            <a:endParaRPr lang="hu-HU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135688" y="1073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sz="1800">
              <a:latin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63575" y="1719263"/>
            <a:ext cx="7771679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Életkor: felnőttkor betegsége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Gyakoriság: 1% körül</a:t>
            </a:r>
          </a:p>
          <a:p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1800" dirty="0">
                <a:latin typeface="Arial" charset="0"/>
              </a:rPr>
              <a:t> </a:t>
            </a:r>
            <a:r>
              <a:rPr lang="hu-HU" sz="2400" b="1" dirty="0">
                <a:solidFill>
                  <a:srgbClr val="FFFF00"/>
                </a:solidFill>
                <a:latin typeface="Arial" charset="0"/>
              </a:rPr>
              <a:t>Tünetek:</a:t>
            </a:r>
          </a:p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-fájdalom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antalgiás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tartás</a:t>
            </a:r>
          </a:p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-neurologiai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deficit: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areflexia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paresthesia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 izom bénulás</a:t>
            </a:r>
          </a:p>
          <a:p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b="1" dirty="0" err="1">
                <a:solidFill>
                  <a:srgbClr val="FFFF00"/>
                </a:solidFill>
                <a:latin typeface="Arial" charset="0"/>
              </a:rPr>
              <a:t>Cauda</a:t>
            </a:r>
            <a:r>
              <a:rPr lang="hu-HU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latin typeface="Arial" charset="0"/>
              </a:rPr>
              <a:t>equina</a:t>
            </a:r>
            <a:r>
              <a:rPr lang="hu-HU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szindróma:</a:t>
            </a:r>
          </a:p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-fájdalmatlan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ischuria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-perianalis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anaesthesia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-súlyos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izomparesis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akár mindkét alsó végtagban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Ok: LII-III magasságban lévő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discus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sequestratio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,</a:t>
            </a:r>
          </a:p>
          <a:p>
            <a:r>
              <a:rPr lang="hu-HU" sz="2400" dirty="0">
                <a:solidFill>
                  <a:srgbClr val="FFFF00"/>
                </a:solidFill>
                <a:latin typeface="Arial" charset="0"/>
              </a:rPr>
              <a:t> teljes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myelon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kompressziója</a:t>
            </a:r>
          </a:p>
          <a:p>
            <a:endParaRPr lang="hu-HU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166813" y="4960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sz="1800">
              <a:latin typeface="Arial" charset="0"/>
            </a:endParaRPr>
          </a:p>
        </p:txBody>
      </p: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286644" y="214311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0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928670"/>
            <a:ext cx="3654073" cy="552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876"/>
            <a:ext cx="4257664" cy="267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1000100" y="285728"/>
            <a:ext cx="561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Gerinc funkcionális anatómiája</a:t>
            </a: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857224" y="207167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17411" name="Rectangle 3" descr="DSCN4835"/>
          <p:cNvSpPr>
            <a:spLocks noGrp="1" noChangeAspect="1" noChangeArrowheads="1"/>
          </p:cNvSpPr>
          <p:nvPr isPhoto="1"/>
        </p:nvSpPr>
        <p:spPr bwMode="auto">
          <a:xfrm>
            <a:off x="611188" y="908050"/>
            <a:ext cx="2825750" cy="57785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412" name="Rectangle 4" descr="DSCN4836"/>
          <p:cNvSpPr>
            <a:spLocks noGrp="1" noChangeAspect="1" noChangeArrowheads="1"/>
          </p:cNvSpPr>
          <p:nvPr isPhoto="1"/>
        </p:nvSpPr>
        <p:spPr bwMode="auto">
          <a:xfrm>
            <a:off x="4859338" y="981075"/>
            <a:ext cx="3792537" cy="57324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413" name="Szövegdoboz 4"/>
          <p:cNvSpPr txBox="1">
            <a:spLocks noChangeArrowheads="1"/>
          </p:cNvSpPr>
          <p:nvPr/>
        </p:nvSpPr>
        <p:spPr bwMode="auto">
          <a:xfrm>
            <a:off x="2500313" y="285750"/>
            <a:ext cx="4609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Fájdalom-antalgiás</a:t>
            </a:r>
            <a:r>
              <a:rPr lang="hu-HU" b="1" dirty="0">
                <a:solidFill>
                  <a:srgbClr val="FFFF00"/>
                </a:solidFill>
              </a:rPr>
              <a:t> tartás</a:t>
            </a: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105475" name="Rectangle 3"/>
          <p:cNvSpPr>
            <a:spLocks noGrp="1" noChangeAspect="1" noChangeArrowheads="1"/>
          </p:cNvSpPr>
          <p:nvPr isPhoto="1"/>
        </p:nvSpPr>
        <p:spPr bwMode="auto">
          <a:xfrm>
            <a:off x="357158" y="1214422"/>
            <a:ext cx="2776877" cy="5521345"/>
          </a:xfrm>
          <a:prstGeom prst="rect">
            <a:avLst/>
          </a:prstGeom>
          <a:blipFill dpi="0" rotWithShape="1">
            <a:blip r:embed="rId3"/>
            <a:srcRect/>
            <a:stretch>
              <a:fillRect r="-10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6390" name="Szövegdoboz 3"/>
          <p:cNvSpPr txBox="1">
            <a:spLocks noChangeArrowheads="1"/>
          </p:cNvSpPr>
          <p:nvPr/>
        </p:nvSpPr>
        <p:spPr bwMode="auto">
          <a:xfrm>
            <a:off x="2428875" y="214313"/>
            <a:ext cx="49916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Dermatomák</a:t>
            </a:r>
            <a:r>
              <a:rPr lang="hu-HU" b="1" dirty="0">
                <a:solidFill>
                  <a:srgbClr val="FFFF00"/>
                </a:solidFill>
              </a:rPr>
              <a:t> megjelenítése</a:t>
            </a:r>
          </a:p>
          <a:p>
            <a:r>
              <a:rPr lang="hu-HU" b="1" dirty="0" err="1">
                <a:solidFill>
                  <a:srgbClr val="FFFF00"/>
                </a:solidFill>
              </a:rPr>
              <a:t>Paresthesia</a:t>
            </a:r>
            <a:r>
              <a:rPr lang="hu-HU" b="1" dirty="0">
                <a:solidFill>
                  <a:srgbClr val="FFFF00"/>
                </a:solidFill>
              </a:rPr>
              <a:t> megítélése </a:t>
            </a:r>
          </a:p>
        </p:txBody>
      </p:sp>
      <p:pic>
        <p:nvPicPr>
          <p:cNvPr id="5" name="Picture 2" descr="Schmerzverteilung Bandscheibenvorf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714488"/>
            <a:ext cx="2786082" cy="484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000496" y="364331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22531" name="Rectangle 3" descr="DSCN4822"/>
          <p:cNvSpPr>
            <a:spLocks noGrp="1" noChangeAspect="1" noChangeArrowheads="1"/>
          </p:cNvSpPr>
          <p:nvPr isPhoto="1"/>
        </p:nvSpPr>
        <p:spPr bwMode="auto">
          <a:xfrm>
            <a:off x="1214414" y="1214422"/>
            <a:ext cx="6750050" cy="53546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532" name="Szövegdoboz 3"/>
          <p:cNvSpPr txBox="1">
            <a:spLocks noChangeArrowheads="1"/>
          </p:cNvSpPr>
          <p:nvPr/>
        </p:nvSpPr>
        <p:spPr bwMode="auto">
          <a:xfrm>
            <a:off x="1643063" y="428625"/>
            <a:ext cx="5827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Mediolateralis DH CT felvételen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rot="5400000" flipH="1" flipV="1">
            <a:off x="4857752" y="2928934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rot="5400000" flipH="1" flipV="1">
            <a:off x="3893339" y="4107661"/>
            <a:ext cx="64294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rot="16200000" flipV="1">
            <a:off x="4357686" y="4429132"/>
            <a:ext cx="85725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rot="5400000">
            <a:off x="4893471" y="3321843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429652" y="364331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4-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1857375"/>
            <a:ext cx="5399088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zövegdoboz 2"/>
          <p:cNvSpPr txBox="1">
            <a:spLocks noChangeArrowheads="1"/>
          </p:cNvSpPr>
          <p:nvPr/>
        </p:nvSpPr>
        <p:spPr bwMode="auto">
          <a:xfrm>
            <a:off x="1214438" y="500063"/>
            <a:ext cx="77962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DH megjelenése mint kiesés a myelográfiás</a:t>
            </a:r>
          </a:p>
          <a:p>
            <a:r>
              <a:rPr lang="hu-HU" b="1">
                <a:solidFill>
                  <a:srgbClr val="FFFF00"/>
                </a:solidFill>
              </a:rPr>
              <a:t>röntgenfelvételen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001024" y="414338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20483" name="Rectangle 3" descr="DSCN4830"/>
          <p:cNvSpPr>
            <a:spLocks noGrp="1" noChangeAspect="1" noChangeArrowheads="1"/>
          </p:cNvSpPr>
          <p:nvPr isPhoto="1"/>
        </p:nvSpPr>
        <p:spPr bwMode="auto">
          <a:xfrm>
            <a:off x="1158875" y="1357313"/>
            <a:ext cx="7183438" cy="55006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484" name="Szövegdoboz 3"/>
          <p:cNvSpPr txBox="1">
            <a:spLocks noChangeArrowheads="1"/>
          </p:cNvSpPr>
          <p:nvPr/>
        </p:nvSpPr>
        <p:spPr bwMode="auto">
          <a:xfrm>
            <a:off x="642910" y="428604"/>
            <a:ext cx="7775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Mediolateralis</a:t>
            </a:r>
            <a:r>
              <a:rPr lang="hu-HU" b="1" dirty="0">
                <a:solidFill>
                  <a:srgbClr val="FFFF00"/>
                </a:solidFill>
              </a:rPr>
              <a:t> DH </a:t>
            </a:r>
            <a:r>
              <a:rPr lang="hu-HU" b="1" dirty="0" err="1">
                <a:solidFill>
                  <a:srgbClr val="FFFF00"/>
                </a:solidFill>
              </a:rPr>
              <a:t>horizontalisMR</a:t>
            </a:r>
            <a:r>
              <a:rPr lang="hu-HU" b="1" dirty="0">
                <a:solidFill>
                  <a:srgbClr val="FFFF00"/>
                </a:solidFill>
              </a:rPr>
              <a:t> felvétele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rot="5400000">
            <a:off x="3893339" y="3607595"/>
            <a:ext cx="85725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rot="5400000" flipH="1" flipV="1">
            <a:off x="3821901" y="4822041"/>
            <a:ext cx="100013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572528" y="4714884"/>
            <a:ext cx="244475" cy="244475"/>
          </a:xfrm>
          <a:prstGeom prst="rect">
            <a:avLst/>
          </a:prstGeom>
        </p:spPr>
      </p:pic>
      <p:cxnSp>
        <p:nvCxnSpPr>
          <p:cNvPr id="10" name="Egyenes összekötő nyíllal 9"/>
          <p:cNvCxnSpPr/>
          <p:nvPr/>
        </p:nvCxnSpPr>
        <p:spPr>
          <a:xfrm rot="5400000" flipH="1" flipV="1">
            <a:off x="3428992" y="4714884"/>
            <a:ext cx="50006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rot="5400000" flipH="1" flipV="1">
            <a:off x="3500430" y="4714884"/>
            <a:ext cx="57150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rot="16200000" flipH="1">
            <a:off x="5036347" y="3464719"/>
            <a:ext cx="71438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rot="16200000" flipH="1">
            <a:off x="5214942" y="3500438"/>
            <a:ext cx="57150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1053"/>
            <a:ext cx="2573852" cy="669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128172"/>
            <a:ext cx="4166183" cy="410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4139952" y="6597353"/>
            <a:ext cx="4464496" cy="243417"/>
          </a:xfrm>
        </p:spPr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Jeszenszky </a:t>
            </a:r>
            <a:r>
              <a:rPr lang="hu-HU" dirty="0" err="1">
                <a:solidFill>
                  <a:schemeClr val="tx2"/>
                </a:solidFill>
              </a:rPr>
              <a:t>dr</a:t>
            </a:r>
            <a:r>
              <a:rPr lang="hu-HU" dirty="0">
                <a:solidFill>
                  <a:schemeClr val="tx2"/>
                </a:solidFill>
              </a:rPr>
              <a:t> szívességéből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rot="5400000" flipH="1" flipV="1">
            <a:off x="5893603" y="3750471"/>
            <a:ext cx="42862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rot="16200000" flipV="1">
            <a:off x="6357950" y="3714752"/>
            <a:ext cx="64294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1714480" y="3857628"/>
            <a:ext cx="78581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rot="5400000" flipH="1" flipV="1">
            <a:off x="1964513" y="4750603"/>
            <a:ext cx="100013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3857620" y="0"/>
            <a:ext cx="40251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FFFF00"/>
                </a:solidFill>
              </a:rPr>
              <a:t>Nagy gerincsérv az LIV-LV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között</a:t>
            </a:r>
          </a:p>
        </p:txBody>
      </p:sp>
      <p:pic>
        <p:nvPicPr>
          <p:cNvPr id="1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357686" y="557214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0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4-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843088"/>
            <a:ext cx="35115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24-6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844675"/>
            <a:ext cx="34575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Szövegdoboz 3"/>
          <p:cNvSpPr txBox="1">
            <a:spLocks noChangeArrowheads="1"/>
          </p:cNvSpPr>
          <p:nvPr/>
        </p:nvSpPr>
        <p:spPr bwMode="auto">
          <a:xfrm>
            <a:off x="642938" y="642938"/>
            <a:ext cx="82121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L III-IV és L IV-V közötti DH típusos klinikai</a:t>
            </a:r>
          </a:p>
          <a:p>
            <a:r>
              <a:rPr lang="hu-HU" b="1">
                <a:solidFill>
                  <a:srgbClr val="FFFF00"/>
                </a:solidFill>
              </a:rPr>
              <a:t>tünetei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4-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989138"/>
            <a:ext cx="6119812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zövegdoboz 2"/>
          <p:cNvSpPr txBox="1">
            <a:spLocks noChangeArrowheads="1"/>
          </p:cNvSpPr>
          <p:nvPr/>
        </p:nvSpPr>
        <p:spPr bwMode="auto">
          <a:xfrm>
            <a:off x="714375" y="642938"/>
            <a:ext cx="8012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LV-SI DH megjelenése MR saggitalis képein</a:t>
            </a:r>
          </a:p>
        </p:txBody>
      </p:sp>
      <p:cxnSp>
        <p:nvCxnSpPr>
          <p:cNvPr id="5" name="Egyenes összekötő nyíllal 4"/>
          <p:cNvCxnSpPr/>
          <p:nvPr/>
        </p:nvCxnSpPr>
        <p:spPr>
          <a:xfrm rot="10800000" flipV="1">
            <a:off x="3357554" y="3500438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rot="10800000" flipV="1">
            <a:off x="6215074" y="3571876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215338" y="371475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27651" name="Rectangle 3" descr="DSCN4827"/>
          <p:cNvSpPr>
            <a:spLocks noGrp="1" noChangeAspect="1" noChangeArrowheads="1"/>
          </p:cNvSpPr>
          <p:nvPr isPhoto="1"/>
        </p:nvSpPr>
        <p:spPr bwMode="auto">
          <a:xfrm>
            <a:off x="1214438" y="1643063"/>
            <a:ext cx="6357937" cy="48133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7652" name="Szövegdoboz 4"/>
          <p:cNvSpPr txBox="1">
            <a:spLocks noChangeArrowheads="1"/>
          </p:cNvSpPr>
          <p:nvPr/>
        </p:nvSpPr>
        <p:spPr bwMode="auto">
          <a:xfrm>
            <a:off x="1000125" y="357188"/>
            <a:ext cx="76628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Centralis DH állományában meszesedéssel</a:t>
            </a:r>
          </a:p>
          <a:p>
            <a:r>
              <a:rPr lang="hu-HU" b="1">
                <a:solidFill>
                  <a:srgbClr val="FFFF00"/>
                </a:solidFill>
              </a:rPr>
              <a:t>-régebbi történésre utal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3500430" y="4071942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rot="10800000">
            <a:off x="4500562" y="4214818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143900" y="385762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28675" name="Rectangle 3" descr="DSCN4833"/>
          <p:cNvSpPr>
            <a:spLocks noGrp="1" noChangeAspect="1" noChangeArrowheads="1"/>
          </p:cNvSpPr>
          <p:nvPr isPhoto="1"/>
        </p:nvSpPr>
        <p:spPr bwMode="auto">
          <a:xfrm>
            <a:off x="1285875" y="1357313"/>
            <a:ext cx="6991350" cy="52546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8676" name="Szövegdoboz 3"/>
          <p:cNvSpPr txBox="1">
            <a:spLocks noChangeArrowheads="1"/>
          </p:cNvSpPr>
          <p:nvPr/>
        </p:nvSpPr>
        <p:spPr bwMode="auto">
          <a:xfrm>
            <a:off x="642938" y="428625"/>
            <a:ext cx="8410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Kilépő ideggyököt komprimáló foraminalis DH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572528" y="3000372"/>
            <a:ext cx="244475" cy="244475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 rot="5400000">
            <a:off x="5286380" y="3286124"/>
            <a:ext cx="500066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rot="16200000" flipH="1">
            <a:off x="4572000" y="3214686"/>
            <a:ext cx="71438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rot="16200000" flipV="1">
            <a:off x="5107785" y="3964785"/>
            <a:ext cx="64294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24-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765175"/>
            <a:ext cx="253841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" descr="24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60350"/>
            <a:ext cx="2233613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24-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1844675"/>
            <a:ext cx="36195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29124" y="78579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6"/>
          <p:cNvPicPr>
            <a:picLocks noChangeAspect="1" noChangeArrowheads="1"/>
          </p:cNvPicPr>
          <p:nvPr/>
        </p:nvPicPr>
        <p:blipFill>
          <a:blip r:embed="rId3"/>
          <a:srcRect l="19142" t="13222" r="12991" b="16258"/>
          <a:stretch>
            <a:fillRect/>
          </a:stretch>
        </p:blipFill>
        <p:spPr bwMode="auto">
          <a:xfrm>
            <a:off x="5286375" y="1357313"/>
            <a:ext cx="29606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738" y="3714750"/>
            <a:ext cx="2890837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6975" y="998538"/>
            <a:ext cx="2511425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6"/>
          <p:cNvPicPr>
            <a:picLocks noChangeAspect="1" noChangeArrowheads="1"/>
          </p:cNvPicPr>
          <p:nvPr/>
        </p:nvPicPr>
        <p:blipFill>
          <a:blip r:embed="rId6"/>
          <a:srcRect l="10139" t="8800" r="18887" b="18028"/>
          <a:stretch>
            <a:fillRect/>
          </a:stretch>
        </p:blipFill>
        <p:spPr bwMode="auto">
          <a:xfrm>
            <a:off x="5072063" y="4143375"/>
            <a:ext cx="30003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Szövegdoboz 5"/>
          <p:cNvSpPr txBox="1">
            <a:spLocks noChangeArrowheads="1"/>
          </p:cNvSpPr>
          <p:nvPr/>
        </p:nvSpPr>
        <p:spPr bwMode="auto">
          <a:xfrm>
            <a:off x="571500" y="214313"/>
            <a:ext cx="62357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LV-SI foraminalis DH sagittalis ill </a:t>
            </a:r>
          </a:p>
          <a:p>
            <a:r>
              <a:rPr lang="hu-HU" b="1">
                <a:solidFill>
                  <a:srgbClr val="FFFF00"/>
                </a:solidFill>
              </a:rPr>
              <a:t>horizontalis MR képeken</a:t>
            </a:r>
          </a:p>
        </p:txBody>
      </p:sp>
      <p:cxnSp>
        <p:nvCxnSpPr>
          <p:cNvPr id="8" name="Egyenes összekötő nyíllal 7"/>
          <p:cNvCxnSpPr/>
          <p:nvPr/>
        </p:nvCxnSpPr>
        <p:spPr>
          <a:xfrm rot="16200000" flipV="1">
            <a:off x="6465107" y="5536421"/>
            <a:ext cx="64294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rot="5400000">
            <a:off x="6643702" y="4643446"/>
            <a:ext cx="64294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rot="16200000" flipV="1">
            <a:off x="6715140" y="2500306"/>
            <a:ext cx="71438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rot="5400000">
            <a:off x="2464579" y="2107397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rot="10800000" flipV="1">
            <a:off x="2214546" y="4929198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4-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0" y="1270000"/>
            <a:ext cx="3240088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zövegdoboz 2"/>
          <p:cNvSpPr txBox="1">
            <a:spLocks noChangeArrowheads="1"/>
          </p:cNvSpPr>
          <p:nvPr/>
        </p:nvSpPr>
        <p:spPr bwMode="auto">
          <a:xfrm>
            <a:off x="1357313" y="642938"/>
            <a:ext cx="5999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LV-SI közötti DH klinikai tünetei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215206" y="457200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4-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1231900"/>
            <a:ext cx="78867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zövegdoboz 2"/>
          <p:cNvSpPr txBox="1">
            <a:spLocks noChangeArrowheads="1"/>
          </p:cNvSpPr>
          <p:nvPr/>
        </p:nvSpPr>
        <p:spPr bwMode="auto">
          <a:xfrm>
            <a:off x="1714500" y="571500"/>
            <a:ext cx="487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Discographia sémás ábrája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6929454" y="450057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4-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1792288"/>
            <a:ext cx="6072187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zövegdoboz 2"/>
          <p:cNvSpPr txBox="1">
            <a:spLocks noChangeArrowheads="1"/>
          </p:cNvSpPr>
          <p:nvPr/>
        </p:nvSpPr>
        <p:spPr bwMode="auto">
          <a:xfrm>
            <a:off x="571500" y="642938"/>
            <a:ext cx="81295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Negatív discográfia az LV-SI között és pozitív</a:t>
            </a:r>
          </a:p>
          <a:p>
            <a:r>
              <a:rPr lang="hu-HU" b="1">
                <a:solidFill>
                  <a:srgbClr val="FFFF00"/>
                </a:solidFill>
              </a:rPr>
              <a:t>LIV-LV között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072462" y="492919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000100" y="857232"/>
            <a:ext cx="41469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Discus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hernia</a:t>
            </a:r>
            <a:r>
              <a:rPr lang="hu-HU" b="1" dirty="0">
                <a:solidFill>
                  <a:srgbClr val="FFFF00"/>
                </a:solidFill>
              </a:rPr>
              <a:t> kezelése</a:t>
            </a:r>
          </a:p>
          <a:p>
            <a:endParaRPr lang="hu-HU" b="1" dirty="0">
              <a:solidFill>
                <a:srgbClr val="FFFF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00034" y="2000240"/>
            <a:ext cx="819185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FFFF00"/>
                </a:solidFill>
              </a:rPr>
              <a:t>Konzervatív</a:t>
            </a:r>
            <a:r>
              <a:rPr lang="hu-HU" sz="2800" dirty="0">
                <a:solidFill>
                  <a:srgbClr val="FFFF00"/>
                </a:solidFill>
              </a:rPr>
              <a:t> (ha nem áll fenn </a:t>
            </a:r>
            <a:r>
              <a:rPr lang="hu-HU" sz="2800" dirty="0" err="1">
                <a:solidFill>
                  <a:srgbClr val="FFFF00"/>
                </a:solidFill>
              </a:rPr>
              <a:t>absz</a:t>
            </a:r>
            <a:r>
              <a:rPr lang="hu-HU" sz="2800" dirty="0">
                <a:solidFill>
                  <a:srgbClr val="FFFF00"/>
                </a:solidFill>
              </a:rPr>
              <a:t>. műtéti indikáció):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   </a:t>
            </a:r>
            <a:r>
              <a:rPr lang="hu-HU" sz="2800" dirty="0" err="1">
                <a:solidFill>
                  <a:srgbClr val="FFFF00"/>
                </a:solidFill>
              </a:rPr>
              <a:t>-pihentetés</a:t>
            </a:r>
            <a:endParaRPr lang="hu-HU" sz="2800" dirty="0">
              <a:solidFill>
                <a:srgbClr val="FFFF00"/>
              </a:solidFill>
            </a:endParaRPr>
          </a:p>
          <a:p>
            <a:r>
              <a:rPr lang="hu-HU" sz="2800" dirty="0">
                <a:solidFill>
                  <a:srgbClr val="FFFF00"/>
                </a:solidFill>
              </a:rPr>
              <a:t>    </a:t>
            </a:r>
            <a:r>
              <a:rPr lang="hu-HU" sz="2800" dirty="0" err="1">
                <a:solidFill>
                  <a:srgbClr val="FFFF00"/>
                </a:solidFill>
              </a:rPr>
              <a:t>-fizikoterápia</a:t>
            </a:r>
            <a:r>
              <a:rPr lang="hu-HU" sz="2800" dirty="0">
                <a:solidFill>
                  <a:srgbClr val="FFFF00"/>
                </a:solidFill>
              </a:rPr>
              <a:t>, </a:t>
            </a:r>
            <a:r>
              <a:rPr lang="hu-HU" sz="2800" dirty="0" err="1">
                <a:solidFill>
                  <a:srgbClr val="FFFF00"/>
                </a:solidFill>
              </a:rPr>
              <a:t>hátizomerősítő</a:t>
            </a:r>
            <a:r>
              <a:rPr lang="hu-HU" sz="2800" dirty="0">
                <a:solidFill>
                  <a:srgbClr val="FFFF00"/>
                </a:solidFill>
              </a:rPr>
              <a:t> gyakorlatok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   -NSAID, </a:t>
            </a:r>
            <a:r>
              <a:rPr lang="hu-HU" sz="2800" dirty="0" err="1">
                <a:solidFill>
                  <a:srgbClr val="FFFF00"/>
                </a:solidFill>
              </a:rPr>
              <a:t>izomrelaxansok</a:t>
            </a:r>
            <a:r>
              <a:rPr lang="hu-HU" sz="2800" dirty="0">
                <a:solidFill>
                  <a:srgbClr val="FFFF00"/>
                </a:solidFill>
              </a:rPr>
              <a:t> (</a:t>
            </a:r>
            <a:r>
              <a:rPr lang="hu-HU" sz="2800" dirty="0" err="1">
                <a:solidFill>
                  <a:srgbClr val="FFFF00"/>
                </a:solidFill>
              </a:rPr>
              <a:t>Myoflexin</a:t>
            </a:r>
            <a:r>
              <a:rPr lang="hu-HU" sz="2800" dirty="0">
                <a:solidFill>
                  <a:srgbClr val="FFFF00"/>
                </a:solidFill>
              </a:rPr>
              <a:t>, </a:t>
            </a:r>
            <a:r>
              <a:rPr lang="hu-HU" sz="2800" dirty="0" err="1">
                <a:solidFill>
                  <a:srgbClr val="FFFF00"/>
                </a:solidFill>
              </a:rPr>
              <a:t>Scutamyl</a:t>
            </a:r>
            <a:r>
              <a:rPr lang="hu-HU" sz="2800" dirty="0">
                <a:solidFill>
                  <a:srgbClr val="FFFF00"/>
                </a:solidFill>
              </a:rPr>
              <a:t> C, stb.)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   </a:t>
            </a:r>
            <a:r>
              <a:rPr lang="hu-HU" sz="2800" dirty="0" err="1">
                <a:solidFill>
                  <a:srgbClr val="FFFF00"/>
                </a:solidFill>
              </a:rPr>
              <a:t>-steroid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inj</a:t>
            </a:r>
            <a:r>
              <a:rPr lang="hu-HU" sz="2800" dirty="0">
                <a:solidFill>
                  <a:srgbClr val="FFFF00"/>
                </a:solidFill>
              </a:rPr>
              <a:t>. (</a:t>
            </a:r>
            <a:r>
              <a:rPr lang="hu-HU" sz="2800" dirty="0" err="1">
                <a:solidFill>
                  <a:srgbClr val="FFFF00"/>
                </a:solidFill>
              </a:rPr>
              <a:t>paravertebralis</a:t>
            </a:r>
            <a:r>
              <a:rPr lang="hu-HU" sz="2800" dirty="0">
                <a:solidFill>
                  <a:srgbClr val="FFFF00"/>
                </a:solidFill>
              </a:rPr>
              <a:t>, CT vezérelte, </a:t>
            </a:r>
            <a:r>
              <a:rPr lang="hu-HU" sz="2800" dirty="0" err="1">
                <a:solidFill>
                  <a:srgbClr val="FFFF00"/>
                </a:solidFill>
              </a:rPr>
              <a:t>transsacralis</a:t>
            </a:r>
            <a:r>
              <a:rPr lang="hu-HU" sz="2800" dirty="0">
                <a:solidFill>
                  <a:srgbClr val="FFFF00"/>
                </a:solidFill>
              </a:rPr>
              <a:t>)</a:t>
            </a:r>
          </a:p>
          <a:p>
            <a:endParaRPr lang="hu-HU" sz="2800" dirty="0">
              <a:solidFill>
                <a:srgbClr val="FFFF00"/>
              </a:solidFill>
            </a:endParaRPr>
          </a:p>
          <a:p>
            <a:r>
              <a:rPr lang="hu-HU" sz="2800" dirty="0">
                <a:solidFill>
                  <a:srgbClr val="FFFF00"/>
                </a:solidFill>
              </a:rPr>
              <a:t>Esetek </a:t>
            </a:r>
            <a:r>
              <a:rPr lang="hu-HU" sz="2800" dirty="0" err="1">
                <a:solidFill>
                  <a:srgbClr val="FFFF00"/>
                </a:solidFill>
              </a:rPr>
              <a:t>kb</a:t>
            </a:r>
            <a:r>
              <a:rPr lang="hu-HU" sz="2800" dirty="0">
                <a:solidFill>
                  <a:srgbClr val="FFFF00"/>
                </a:solidFill>
              </a:rPr>
              <a:t> 90%-ban a konzervatív kezelés hatásos,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műtétre nincs szükség!</a:t>
            </a:r>
          </a:p>
          <a:p>
            <a:endParaRPr lang="hu-HU" sz="2800" dirty="0">
              <a:solidFill>
                <a:srgbClr val="FFFF00"/>
              </a:solidFill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358082" y="578645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785786" y="642918"/>
            <a:ext cx="7814640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    </a:t>
            </a:r>
            <a:r>
              <a:rPr lang="hu-HU" b="1" dirty="0" err="1">
                <a:solidFill>
                  <a:srgbClr val="FFFF00"/>
                </a:solidFill>
              </a:rPr>
              <a:t>Discus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hernia</a:t>
            </a:r>
            <a:r>
              <a:rPr lang="hu-HU" b="1" dirty="0">
                <a:solidFill>
                  <a:srgbClr val="FFFF00"/>
                </a:solidFill>
              </a:rPr>
              <a:t> műtéti indikációi</a:t>
            </a:r>
          </a:p>
          <a:p>
            <a:r>
              <a:rPr lang="hu-HU" dirty="0">
                <a:solidFill>
                  <a:srgbClr val="FFFF00"/>
                </a:solidFill>
              </a:rPr>
              <a:t>Az összes DH eset 30%-ban műtét szükséges</a:t>
            </a:r>
          </a:p>
          <a:p>
            <a:r>
              <a:rPr lang="hu-HU" dirty="0" err="1">
                <a:solidFill>
                  <a:srgbClr val="FFFF00"/>
                </a:solidFill>
              </a:rPr>
              <a:t>-Cauda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equina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szindroma</a:t>
            </a:r>
            <a:endParaRPr lang="hu-HU" dirty="0">
              <a:solidFill>
                <a:srgbClr val="FFFF00"/>
              </a:solidFill>
            </a:endParaRPr>
          </a:p>
          <a:p>
            <a:r>
              <a:rPr lang="hu-HU" dirty="0">
                <a:solidFill>
                  <a:srgbClr val="FFFF00"/>
                </a:solidFill>
              </a:rPr>
              <a:t>-2-3 hónapi eredménytelen konzervatív kezelés,</a:t>
            </a:r>
          </a:p>
          <a:p>
            <a:r>
              <a:rPr lang="hu-HU" dirty="0">
                <a:solidFill>
                  <a:srgbClr val="FFFF00"/>
                </a:solidFill>
              </a:rPr>
              <a:t> nagy fájdalom</a:t>
            </a:r>
          </a:p>
          <a:p>
            <a:r>
              <a:rPr lang="hu-HU" dirty="0" err="1">
                <a:solidFill>
                  <a:srgbClr val="FFFF00"/>
                </a:solidFill>
              </a:rPr>
              <a:t>-izombénulás</a:t>
            </a:r>
            <a:endParaRPr lang="hu-HU" dirty="0">
              <a:solidFill>
                <a:srgbClr val="FFFF00"/>
              </a:solidFill>
            </a:endParaRPr>
          </a:p>
          <a:p>
            <a:endParaRPr lang="hu-HU" dirty="0">
              <a:solidFill>
                <a:srgbClr val="FFFF00"/>
              </a:solidFill>
            </a:endParaRPr>
          </a:p>
          <a:p>
            <a:r>
              <a:rPr lang="hu-HU" b="1" dirty="0">
                <a:solidFill>
                  <a:srgbClr val="FFFF00"/>
                </a:solidFill>
              </a:rPr>
              <a:t>Műtéti megoldások:</a:t>
            </a:r>
          </a:p>
          <a:p>
            <a:r>
              <a:rPr lang="hu-HU" dirty="0" err="1">
                <a:solidFill>
                  <a:srgbClr val="FFFF00"/>
                </a:solidFill>
              </a:rPr>
              <a:t>-hagyományos</a:t>
            </a:r>
            <a:r>
              <a:rPr lang="hu-HU" dirty="0">
                <a:solidFill>
                  <a:srgbClr val="FFFF00"/>
                </a:solidFill>
              </a:rPr>
              <a:t> feltárás (ma már csak rendszerint</a:t>
            </a:r>
          </a:p>
          <a:p>
            <a:r>
              <a:rPr lang="hu-HU" dirty="0">
                <a:solidFill>
                  <a:srgbClr val="FFFF00"/>
                </a:solidFill>
              </a:rPr>
              <a:t> egyidejű )fúzióval</a:t>
            </a:r>
          </a:p>
          <a:p>
            <a:r>
              <a:rPr lang="hu-HU" dirty="0" err="1">
                <a:solidFill>
                  <a:srgbClr val="FFFF00"/>
                </a:solidFill>
              </a:rPr>
              <a:t>-microdissectio</a:t>
            </a:r>
            <a:endParaRPr lang="hu-HU" dirty="0">
              <a:solidFill>
                <a:srgbClr val="FFFF00"/>
              </a:solidFill>
            </a:endParaRPr>
          </a:p>
          <a:p>
            <a:r>
              <a:rPr lang="hu-HU" dirty="0" err="1">
                <a:solidFill>
                  <a:srgbClr val="FFFF00"/>
                </a:solidFill>
              </a:rPr>
              <a:t>-tubularis</a:t>
            </a:r>
            <a:r>
              <a:rPr lang="hu-HU" dirty="0">
                <a:solidFill>
                  <a:srgbClr val="FFFF00"/>
                </a:solidFill>
              </a:rPr>
              <a:t> ill. </a:t>
            </a:r>
            <a:r>
              <a:rPr lang="hu-HU" dirty="0" err="1">
                <a:solidFill>
                  <a:srgbClr val="FFFF00"/>
                </a:solidFill>
              </a:rPr>
              <a:t>endoscopos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discectomia</a:t>
            </a:r>
            <a:endParaRPr lang="hu-HU" dirty="0">
              <a:solidFill>
                <a:srgbClr val="FFFF00"/>
              </a:solidFill>
            </a:endParaRPr>
          </a:p>
          <a:p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500958" y="342900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375242" y="279447"/>
            <a:ext cx="8353425" cy="1200000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FFFF00"/>
                </a:solidFill>
              </a:rPr>
              <a:t>Cauda </a:t>
            </a:r>
            <a:r>
              <a:rPr lang="hu-HU" b="1" dirty="0" err="1">
                <a:solidFill>
                  <a:srgbClr val="FFFF00"/>
                </a:solidFill>
              </a:rPr>
              <a:t>Equina</a:t>
            </a:r>
            <a:r>
              <a:rPr lang="hu-HU" b="1" dirty="0">
                <a:solidFill>
                  <a:srgbClr val="FFFF00"/>
                </a:solidFill>
              </a:rPr>
              <a:t> szindróma</a:t>
            </a:r>
          </a:p>
          <a:p>
            <a:pPr algn="ctr"/>
            <a:r>
              <a:rPr lang="hu-HU" b="1" dirty="0">
                <a:solidFill>
                  <a:srgbClr val="FFFF00"/>
                </a:solidFill>
              </a:rPr>
              <a:t>Az egész </a:t>
            </a:r>
            <a:r>
              <a:rPr lang="hu-HU" b="1" dirty="0" err="1">
                <a:solidFill>
                  <a:srgbClr val="FFFF00"/>
                </a:solidFill>
              </a:rPr>
              <a:t>myelon</a:t>
            </a:r>
            <a:r>
              <a:rPr lang="hu-HU" b="1" dirty="0">
                <a:solidFill>
                  <a:srgbClr val="FFFF00"/>
                </a:solidFill>
              </a:rPr>
              <a:t> kompresszió alatt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395541" y="1889079"/>
            <a:ext cx="4392484" cy="44174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u="sng" dirty="0"/>
              <a:t>Tünetei: </a:t>
            </a:r>
            <a:r>
              <a:rPr lang="hu-HU" sz="1600" dirty="0"/>
              <a:t>Derékfájdalom, Egyoldali/kétoldali ischiadicus fájdalom, bénulás, érzészavar, impotencia, hólyag retenció/inkontinencia</a:t>
            </a:r>
          </a:p>
          <a:p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u="sng" dirty="0"/>
              <a:t>Fizikális vizsgálat: </a:t>
            </a:r>
            <a:r>
              <a:rPr lang="hu-HU" sz="1600" dirty="0"/>
              <a:t>parézis, érzészavar – lovaglónadrág hipesztézia, csökkent vagy kiesett reflexek, csökkent vagy kiesett analis sphincter tónus, vizelet retenció</a:t>
            </a:r>
          </a:p>
          <a:p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u="sng" dirty="0"/>
              <a:t>A diagnózis igazolása</a:t>
            </a:r>
            <a:r>
              <a:rPr lang="hu-HU" sz="1600" dirty="0"/>
              <a:t>: gold standard:: lumbalis MR vizsgálat</a:t>
            </a:r>
          </a:p>
          <a:p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u="sng" dirty="0"/>
              <a:t>Terápia: </a:t>
            </a:r>
            <a:r>
              <a:rPr lang="hu-HU" sz="1600" dirty="0"/>
              <a:t>Sebészeti, sürgős műtéti indikáció! – Idegek Dekompressziója</a:t>
            </a:r>
            <a:endParaRPr lang="en-US" sz="1600" dirty="0"/>
          </a:p>
        </p:txBody>
      </p:sp>
      <p:pic>
        <p:nvPicPr>
          <p:cNvPr id="1026" name="Picture 2" descr="C:\Users\User\Desktop\saddle_anethesis_from_equina_cauda1322417378546-e1468462026989-600x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78" y="3357562"/>
            <a:ext cx="2170722" cy="332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357430"/>
            <a:ext cx="1619433" cy="420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643702" y="1571612"/>
            <a:ext cx="2357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solidFill>
                  <a:srgbClr val="FFFF00"/>
                </a:solidFill>
              </a:rPr>
              <a:t>Lovaglónad-rág</a:t>
            </a:r>
            <a:r>
              <a:rPr lang="hu-HU" dirty="0">
                <a:solidFill>
                  <a:srgbClr val="FFFF00"/>
                </a:solidFill>
              </a:rPr>
              <a:t> hipesztézia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Fußzeilenplatzhalter 3"/>
          <p:cNvSpPr txBox="1">
            <a:spLocks/>
          </p:cNvSpPr>
          <p:nvPr/>
        </p:nvSpPr>
        <p:spPr>
          <a:xfrm>
            <a:off x="4139952" y="6597353"/>
            <a:ext cx="4464496" cy="24341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143108" y="607220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S</a:t>
            </a:r>
            <a:r>
              <a:rPr lang="hu-HU" sz="1000" dirty="0" err="1"/>
              <a:t>tepwards</a:t>
            </a:r>
            <a:r>
              <a:rPr lang="hu-HU" sz="1000" dirty="0"/>
              <a:t>, Jeszenszky </a:t>
            </a:r>
            <a:r>
              <a:rPr lang="hu-HU" sz="1000" dirty="0" err="1"/>
              <a:t>dr</a:t>
            </a:r>
            <a:r>
              <a:rPr lang="hu-HU" sz="1000" dirty="0"/>
              <a:t> szívességéből</a:t>
            </a:r>
            <a:endParaRPr lang="en-US" sz="1000" dirty="0"/>
          </a:p>
        </p:txBody>
      </p:sp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8286776" y="50004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4-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44675"/>
            <a:ext cx="338296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Szövegdoboz 3"/>
          <p:cNvSpPr txBox="1">
            <a:spLocks noChangeArrowheads="1"/>
          </p:cNvSpPr>
          <p:nvPr/>
        </p:nvSpPr>
        <p:spPr bwMode="auto">
          <a:xfrm>
            <a:off x="1428750" y="571500"/>
            <a:ext cx="498886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Discectomia</a:t>
            </a:r>
            <a:r>
              <a:rPr lang="hu-HU" b="1" dirty="0">
                <a:solidFill>
                  <a:srgbClr val="FFFF00"/>
                </a:solidFill>
              </a:rPr>
              <a:t> endoszkóppal,</a:t>
            </a:r>
          </a:p>
          <a:p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microdiscectomiából</a:t>
            </a:r>
            <a:endParaRPr lang="hu-HU" b="1" dirty="0">
              <a:solidFill>
                <a:srgbClr val="FFFF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57158" y="6273225"/>
            <a:ext cx="226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err="1"/>
              <a:t>Dr</a:t>
            </a:r>
            <a:r>
              <a:rPr lang="hu-HU" sz="1800" dirty="0"/>
              <a:t> Varga szívességéből</a:t>
            </a: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8215338" y="857232"/>
            <a:ext cx="244475" cy="244475"/>
          </a:xfrm>
          <a:prstGeom prst="rect">
            <a:avLst/>
          </a:prstGeom>
        </p:spPr>
      </p:pic>
      <p:pic>
        <p:nvPicPr>
          <p:cNvPr id="2" name="discus">
            <a:hlinkClick r:id="" action="ppaction://media"/>
            <a:extLst>
              <a:ext uri="{FF2B5EF4-FFF2-40B4-BE49-F238E27FC236}">
                <a16:creationId xmlns:a16="http://schemas.microsoft.com/office/drawing/2014/main" id="{0444A807-0DA3-4CD2-A4E9-A8C54D7FA80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6642" y="2214490"/>
            <a:ext cx="4581947" cy="3437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24-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" y="2565400"/>
            <a:ext cx="3824288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24-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2527300"/>
            <a:ext cx="244792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24-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8938" y="2636838"/>
            <a:ext cx="22256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Szövegdoboz 4"/>
          <p:cNvSpPr txBox="1">
            <a:spLocks noChangeArrowheads="1"/>
          </p:cNvSpPr>
          <p:nvPr/>
        </p:nvSpPr>
        <p:spPr bwMode="auto">
          <a:xfrm>
            <a:off x="1000125" y="785813"/>
            <a:ext cx="48879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Discus pótlása prothesissel</a:t>
            </a:r>
          </a:p>
          <a:p>
            <a:r>
              <a:rPr lang="hu-HU" b="1">
                <a:solidFill>
                  <a:srgbClr val="FFFF00"/>
                </a:solidFill>
              </a:rPr>
              <a:t> cervicalis szakaszon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57158" y="6572272"/>
            <a:ext cx="2026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/>
              <a:t>Dr</a:t>
            </a:r>
            <a:r>
              <a:rPr lang="hu-HU" sz="1600" dirty="0"/>
              <a:t> Varga szívességéből</a:t>
            </a:r>
          </a:p>
        </p:txBody>
      </p: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7358082" y="135729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Szövegdoboz 4"/>
          <p:cNvSpPr txBox="1">
            <a:spLocks noChangeArrowheads="1"/>
          </p:cNvSpPr>
          <p:nvPr/>
        </p:nvSpPr>
        <p:spPr bwMode="auto">
          <a:xfrm>
            <a:off x="1000125" y="785813"/>
            <a:ext cx="69671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Műtéti eredményesség</a:t>
            </a:r>
          </a:p>
          <a:p>
            <a:endParaRPr lang="hu-HU" b="1" dirty="0">
              <a:solidFill>
                <a:srgbClr val="FFFF00"/>
              </a:solidFill>
            </a:endParaRPr>
          </a:p>
          <a:p>
            <a:r>
              <a:rPr lang="hu-HU" b="1" dirty="0" err="1">
                <a:solidFill>
                  <a:srgbClr val="FFFF00"/>
                </a:solidFill>
              </a:rPr>
              <a:t>-recidív</a:t>
            </a:r>
            <a:r>
              <a:rPr lang="hu-HU" b="1" dirty="0">
                <a:solidFill>
                  <a:srgbClr val="FFFF00"/>
                </a:solidFill>
              </a:rPr>
              <a:t> porckorongsérv aránya 20%</a:t>
            </a:r>
          </a:p>
          <a:p>
            <a:r>
              <a:rPr lang="hu-HU" b="1" dirty="0" err="1">
                <a:solidFill>
                  <a:srgbClr val="FFFF00"/>
                </a:solidFill>
              </a:rPr>
              <a:t>-visszamaradó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gerincinstabilitás</a:t>
            </a:r>
            <a:r>
              <a:rPr lang="hu-HU" b="1" dirty="0">
                <a:solidFill>
                  <a:srgbClr val="FFFF00"/>
                </a:solidFill>
              </a:rPr>
              <a:t> esetén</a:t>
            </a:r>
          </a:p>
          <a:p>
            <a:r>
              <a:rPr lang="hu-HU" b="1" dirty="0">
                <a:solidFill>
                  <a:srgbClr val="FFFF00"/>
                </a:solidFill>
              </a:rPr>
              <a:t>a két csigolya fúziója szükséges</a:t>
            </a:r>
          </a:p>
          <a:p>
            <a:r>
              <a:rPr lang="hu-HU" b="1" dirty="0" err="1">
                <a:solidFill>
                  <a:srgbClr val="FFFF00"/>
                </a:solidFill>
              </a:rPr>
              <a:t>-ritkán</a:t>
            </a:r>
            <a:r>
              <a:rPr lang="hu-HU" b="1" dirty="0">
                <a:solidFill>
                  <a:srgbClr val="FFFF00"/>
                </a:solidFill>
              </a:rPr>
              <a:t>, de kialakulhat „</a:t>
            </a:r>
            <a:r>
              <a:rPr lang="hu-HU" b="1" dirty="0" err="1">
                <a:solidFill>
                  <a:srgbClr val="FFFF00"/>
                </a:solidFill>
              </a:rPr>
              <a:t>low</a:t>
            </a:r>
            <a:r>
              <a:rPr lang="hu-HU" b="1" dirty="0">
                <a:solidFill>
                  <a:srgbClr val="FFFF00"/>
                </a:solidFill>
              </a:rPr>
              <a:t> back </a:t>
            </a:r>
            <a:r>
              <a:rPr lang="hu-HU" b="1" dirty="0" err="1">
                <a:solidFill>
                  <a:srgbClr val="FFFF00"/>
                </a:solidFill>
              </a:rPr>
              <a:t>pain</a:t>
            </a:r>
            <a:r>
              <a:rPr lang="hu-HU" b="1" dirty="0">
                <a:solidFill>
                  <a:srgbClr val="FFFF00"/>
                </a:solidFill>
              </a:rPr>
              <a:t>”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4429124" y="507207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de-CH" dirty="0" err="1"/>
              <a:t>Anatómia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395538" y="1340768"/>
            <a:ext cx="8353175" cy="482453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en-US" dirty="0"/>
          </a:p>
          <a:p>
            <a:pPr marL="0" indent="0">
              <a:buNone/>
            </a:pPr>
            <a:endParaRPr lang="de-DE" dirty="0"/>
          </a:p>
          <a:p>
            <a:endParaRPr lang="en-US" dirty="0"/>
          </a:p>
        </p:txBody>
      </p:sp>
      <p:pic>
        <p:nvPicPr>
          <p:cNvPr id="1026" name="Picture 2" descr="Bildergebnis für ao spine pictures anatomy disc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582"/>
            <a:ext cx="3853926" cy="452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804248" y="6027943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AAOS</a:t>
            </a:r>
            <a:r>
              <a:rPr lang="hu-HU" sz="1000" dirty="0"/>
              <a:t>, Jeszenszky </a:t>
            </a:r>
            <a:r>
              <a:rPr lang="hu-HU" sz="1000" dirty="0" err="1"/>
              <a:t>dr</a:t>
            </a:r>
            <a:r>
              <a:rPr lang="hu-HU" sz="1000" dirty="0"/>
              <a:t> szívességéből</a:t>
            </a:r>
            <a:endParaRPr lang="en-US" sz="1000" dirty="0"/>
          </a:p>
        </p:txBody>
      </p:sp>
      <p:pic>
        <p:nvPicPr>
          <p:cNvPr id="1030" name="Picture 6" descr="Bildergebnis für lumbar disc rupture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6941"/>
            <a:ext cx="3131840" cy="340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1714480" y="600076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2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24-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" y="1200150"/>
            <a:ext cx="33432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24-7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119188"/>
            <a:ext cx="34766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Szövegdoboz 3"/>
          <p:cNvSpPr txBox="1">
            <a:spLocks noChangeArrowheads="1"/>
          </p:cNvSpPr>
          <p:nvPr/>
        </p:nvSpPr>
        <p:spPr bwMode="auto">
          <a:xfrm>
            <a:off x="642938" y="428625"/>
            <a:ext cx="7059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Discectomia utáni intervertebralis fúzió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00034" y="6488668"/>
            <a:ext cx="226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err="1"/>
              <a:t>Dr</a:t>
            </a:r>
            <a:r>
              <a:rPr lang="hu-HU" sz="1800" dirty="0"/>
              <a:t> Varga szívességéből</a:t>
            </a: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zövegdoboz 3"/>
          <p:cNvSpPr txBox="1">
            <a:spLocks noChangeArrowheads="1"/>
          </p:cNvSpPr>
          <p:nvPr/>
        </p:nvSpPr>
        <p:spPr bwMode="auto">
          <a:xfrm>
            <a:off x="642938" y="428625"/>
            <a:ext cx="66512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Életkortól függő, lassabban kialakuló</a:t>
            </a:r>
          </a:p>
          <a:p>
            <a:r>
              <a:rPr lang="hu-HU" b="1" dirty="0" err="1">
                <a:solidFill>
                  <a:srgbClr val="FFFF00"/>
                </a:solidFill>
              </a:rPr>
              <a:t>degeneratív</a:t>
            </a:r>
            <a:r>
              <a:rPr lang="hu-HU" b="1" dirty="0">
                <a:solidFill>
                  <a:srgbClr val="FFFF00"/>
                </a:solidFill>
              </a:rPr>
              <a:t> gerincelváltozások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28596" y="2000240"/>
            <a:ext cx="845417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FFFF00"/>
                </a:solidFill>
              </a:rPr>
              <a:t>Ok: </a:t>
            </a:r>
            <a:r>
              <a:rPr lang="hu-HU" sz="2800" dirty="0" err="1">
                <a:solidFill>
                  <a:srgbClr val="FFFF00"/>
                </a:solidFill>
              </a:rPr>
              <a:t>discus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degeneatio</a:t>
            </a:r>
            <a:r>
              <a:rPr lang="hu-HU" sz="2800" dirty="0">
                <a:solidFill>
                  <a:srgbClr val="FFFF00"/>
                </a:solidFill>
              </a:rPr>
              <a:t>, </a:t>
            </a:r>
            <a:r>
              <a:rPr lang="hu-HU" sz="2800" dirty="0" err="1">
                <a:solidFill>
                  <a:srgbClr val="FFFF00"/>
                </a:solidFill>
              </a:rPr>
              <a:t>intervertebralis</a:t>
            </a:r>
            <a:r>
              <a:rPr lang="hu-HU" sz="2800" dirty="0">
                <a:solidFill>
                  <a:srgbClr val="FFFF00"/>
                </a:solidFill>
              </a:rPr>
              <a:t> rés csökkenése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      patológiás csigolyaközti mozgások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      </a:t>
            </a:r>
            <a:r>
              <a:rPr lang="hu-HU" sz="2800" dirty="0" err="1">
                <a:solidFill>
                  <a:srgbClr val="FFFF00"/>
                </a:solidFill>
              </a:rPr>
              <a:t>lig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flavum</a:t>
            </a:r>
            <a:r>
              <a:rPr lang="hu-HU" sz="2800" dirty="0">
                <a:solidFill>
                  <a:srgbClr val="FFFF00"/>
                </a:solidFill>
              </a:rPr>
              <a:t>, </a:t>
            </a:r>
            <a:r>
              <a:rPr lang="hu-HU" sz="2800" dirty="0" err="1">
                <a:solidFill>
                  <a:srgbClr val="FFFF00"/>
                </a:solidFill>
              </a:rPr>
              <a:t>lig</a:t>
            </a:r>
            <a:r>
              <a:rPr lang="hu-HU" sz="2800" dirty="0">
                <a:solidFill>
                  <a:srgbClr val="FFFF00"/>
                </a:solidFill>
              </a:rPr>
              <a:t>. </a:t>
            </a:r>
            <a:r>
              <a:rPr lang="hu-HU" sz="2800" dirty="0" err="1">
                <a:solidFill>
                  <a:srgbClr val="FFFF00"/>
                </a:solidFill>
              </a:rPr>
              <a:t>Longitudionale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posterior</a:t>
            </a:r>
            <a:r>
              <a:rPr lang="hu-HU" sz="2800" dirty="0">
                <a:solidFill>
                  <a:srgbClr val="FFFF00"/>
                </a:solidFill>
              </a:rPr>
              <a:t> megvastagodás</a:t>
            </a:r>
          </a:p>
          <a:p>
            <a:endParaRPr lang="hu-HU" sz="2800" dirty="0">
              <a:solidFill>
                <a:srgbClr val="FFFF00"/>
              </a:solidFill>
            </a:endParaRPr>
          </a:p>
          <a:p>
            <a:r>
              <a:rPr lang="hu-HU" sz="2800" dirty="0">
                <a:solidFill>
                  <a:srgbClr val="FFFF00"/>
                </a:solidFill>
              </a:rPr>
              <a:t>Következmény: </a:t>
            </a:r>
            <a:r>
              <a:rPr lang="hu-HU" sz="2400" dirty="0" err="1">
                <a:solidFill>
                  <a:srgbClr val="FFFF00"/>
                </a:solidFill>
              </a:rPr>
              <a:t>osteophyta</a:t>
            </a:r>
            <a:r>
              <a:rPr lang="hu-HU" sz="2400" dirty="0">
                <a:solidFill>
                  <a:srgbClr val="FFFF00"/>
                </a:solidFill>
              </a:rPr>
              <a:t> képződés, kapocsképződés</a:t>
            </a:r>
          </a:p>
          <a:p>
            <a:r>
              <a:rPr lang="hu-HU" sz="2400" dirty="0">
                <a:solidFill>
                  <a:srgbClr val="FFFF00"/>
                </a:solidFill>
              </a:rPr>
              <a:t>                        </a:t>
            </a:r>
            <a:r>
              <a:rPr lang="hu-HU" sz="2400" dirty="0" err="1">
                <a:solidFill>
                  <a:srgbClr val="FFFF00"/>
                </a:solidFill>
              </a:rPr>
              <a:t>polydiscopathia</a:t>
            </a:r>
            <a:endParaRPr lang="hu-HU" sz="2400" dirty="0">
              <a:solidFill>
                <a:srgbClr val="FFFF00"/>
              </a:solidFill>
            </a:endParaRPr>
          </a:p>
          <a:p>
            <a:r>
              <a:rPr lang="hu-HU" sz="2400" dirty="0">
                <a:solidFill>
                  <a:srgbClr val="FFFF00"/>
                </a:solidFill>
              </a:rPr>
              <a:t>                        gerinccsatorna </a:t>
            </a:r>
            <a:r>
              <a:rPr lang="hu-HU" sz="2400" dirty="0" err="1">
                <a:solidFill>
                  <a:srgbClr val="FFFF00"/>
                </a:solidFill>
              </a:rPr>
              <a:t>funkcionalis</a:t>
            </a:r>
            <a:r>
              <a:rPr lang="hu-HU" sz="2400" dirty="0">
                <a:solidFill>
                  <a:srgbClr val="FFFF00"/>
                </a:solidFill>
              </a:rPr>
              <a:t> átmérőjének csökkenése</a:t>
            </a:r>
          </a:p>
          <a:p>
            <a:r>
              <a:rPr lang="hu-HU" sz="2400" dirty="0">
                <a:solidFill>
                  <a:srgbClr val="FFFF00"/>
                </a:solidFill>
              </a:rPr>
              <a:t>                        </a:t>
            </a:r>
            <a:r>
              <a:rPr lang="hu-HU" sz="2400" dirty="0" err="1">
                <a:solidFill>
                  <a:srgbClr val="FFFF00"/>
                </a:solidFill>
              </a:rPr>
              <a:t>recessus</a:t>
            </a: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>
                <a:solidFill>
                  <a:srgbClr val="FFFF00"/>
                </a:solidFill>
              </a:rPr>
              <a:t>stenosis</a:t>
            </a:r>
            <a:r>
              <a:rPr lang="hu-HU" sz="2400" dirty="0">
                <a:solidFill>
                  <a:srgbClr val="FFFF00"/>
                </a:solidFill>
              </a:rPr>
              <a:t>, </a:t>
            </a:r>
            <a:r>
              <a:rPr lang="hu-HU" sz="2400" dirty="0" err="1">
                <a:solidFill>
                  <a:srgbClr val="FFFF00"/>
                </a:solidFill>
              </a:rPr>
              <a:t>spondylarthritis</a:t>
            </a:r>
            <a:endParaRPr lang="hu-HU" sz="2400" dirty="0">
              <a:solidFill>
                <a:srgbClr val="FFFF00"/>
              </a:solidFill>
            </a:endParaRPr>
          </a:p>
          <a:p>
            <a:r>
              <a:rPr lang="hu-HU" sz="2400" dirty="0">
                <a:solidFill>
                  <a:srgbClr val="FFFF00"/>
                </a:solidFill>
              </a:rPr>
              <a:t>                        </a:t>
            </a:r>
            <a:r>
              <a:rPr lang="hu-HU" sz="2400" dirty="0" err="1">
                <a:solidFill>
                  <a:srgbClr val="FFFF00"/>
                </a:solidFill>
              </a:rPr>
              <a:t>funkcionalis</a:t>
            </a: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>
                <a:solidFill>
                  <a:srgbClr val="FFFF00"/>
                </a:solidFill>
              </a:rPr>
              <a:t>spondylolisthesis</a:t>
            </a:r>
            <a:r>
              <a:rPr lang="hu-HU" sz="2400" dirty="0">
                <a:solidFill>
                  <a:srgbClr val="FFFF00"/>
                </a:solidFill>
              </a:rPr>
              <a:t> (</a:t>
            </a:r>
            <a:r>
              <a:rPr lang="hu-HU" sz="2400" dirty="0" err="1">
                <a:solidFill>
                  <a:srgbClr val="FFFF00"/>
                </a:solidFill>
              </a:rPr>
              <a:t>anterograd</a:t>
            </a:r>
            <a:r>
              <a:rPr lang="hu-HU" sz="2400" dirty="0">
                <a:solidFill>
                  <a:srgbClr val="FFFF00"/>
                </a:solidFill>
              </a:rPr>
              <a:t>, </a:t>
            </a:r>
            <a:r>
              <a:rPr lang="hu-HU" sz="2400" dirty="0" err="1">
                <a:solidFill>
                  <a:srgbClr val="FFFF00"/>
                </a:solidFill>
              </a:rPr>
              <a:t>retrograd</a:t>
            </a:r>
            <a:r>
              <a:rPr lang="hu-HU" sz="2400" dirty="0">
                <a:solidFill>
                  <a:srgbClr val="FFFF00"/>
                </a:solidFill>
              </a:rPr>
              <a:t>)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          </a:t>
            </a:r>
            <a:r>
              <a:rPr lang="hu-HU" sz="2400" dirty="0">
                <a:solidFill>
                  <a:srgbClr val="FFFF00"/>
                </a:solidFill>
              </a:rPr>
              <a:t>Kilépő gyökök, vagy a </a:t>
            </a:r>
            <a:r>
              <a:rPr lang="hu-HU" sz="2400" dirty="0" err="1">
                <a:solidFill>
                  <a:srgbClr val="FFFF00"/>
                </a:solidFill>
              </a:rPr>
              <a:t>myelon</a:t>
            </a:r>
            <a:r>
              <a:rPr lang="hu-HU" sz="2400" dirty="0">
                <a:solidFill>
                  <a:srgbClr val="FFFF00"/>
                </a:solidFill>
              </a:rPr>
              <a:t> nyomás alá kerül egy vagy</a:t>
            </a:r>
          </a:p>
          <a:p>
            <a:r>
              <a:rPr lang="hu-HU" sz="2400" dirty="0">
                <a:solidFill>
                  <a:srgbClr val="FFFF00"/>
                </a:solidFill>
              </a:rPr>
              <a:t>             több szinten            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8072462" y="121442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37892" name="Szövegdoboz 3"/>
          <p:cNvSpPr txBox="1">
            <a:spLocks noChangeArrowheads="1"/>
          </p:cNvSpPr>
          <p:nvPr/>
        </p:nvSpPr>
        <p:spPr bwMode="auto">
          <a:xfrm>
            <a:off x="285750" y="428625"/>
            <a:ext cx="805002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Degeneratív</a:t>
            </a:r>
            <a:r>
              <a:rPr lang="hu-HU" b="1" dirty="0">
                <a:solidFill>
                  <a:srgbClr val="FFFF00"/>
                </a:solidFill>
              </a:rPr>
              <a:t> gerincelváltozások</a:t>
            </a:r>
          </a:p>
          <a:p>
            <a:endParaRPr lang="hu-HU" b="1" dirty="0">
              <a:solidFill>
                <a:srgbClr val="FFFF00"/>
              </a:solidFill>
            </a:endParaRPr>
          </a:p>
          <a:p>
            <a:r>
              <a:rPr lang="hu-HU" b="1" dirty="0">
                <a:solidFill>
                  <a:srgbClr val="FFFF00"/>
                </a:solidFill>
              </a:rPr>
              <a:t>Klinikai tünetei </a:t>
            </a:r>
            <a:r>
              <a:rPr lang="hu-HU" dirty="0">
                <a:solidFill>
                  <a:srgbClr val="FFFF00"/>
                </a:solidFill>
              </a:rPr>
              <a:t>(függenek a </a:t>
            </a:r>
            <a:r>
              <a:rPr lang="hu-HU" dirty="0" err="1">
                <a:solidFill>
                  <a:srgbClr val="FFFF00"/>
                </a:solidFill>
              </a:rPr>
              <a:t>canalis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spinalis</a:t>
            </a:r>
            <a:r>
              <a:rPr lang="hu-HU" dirty="0">
                <a:solidFill>
                  <a:srgbClr val="FFFF00"/>
                </a:solidFill>
              </a:rPr>
              <a:t> </a:t>
            </a:r>
          </a:p>
          <a:p>
            <a:r>
              <a:rPr lang="hu-HU" dirty="0" err="1">
                <a:solidFill>
                  <a:srgbClr val="FFFF00"/>
                </a:solidFill>
              </a:rPr>
              <a:t>stenosis</a:t>
            </a:r>
            <a:r>
              <a:rPr lang="hu-HU" dirty="0">
                <a:solidFill>
                  <a:srgbClr val="FFFF00"/>
                </a:solidFill>
              </a:rPr>
              <a:t> kiterjedésétől, magasságától)</a:t>
            </a:r>
          </a:p>
          <a:p>
            <a:endParaRPr lang="hu-HU" dirty="0">
              <a:solidFill>
                <a:srgbClr val="FFFF00"/>
              </a:solidFill>
            </a:endParaRPr>
          </a:p>
          <a:p>
            <a:r>
              <a:rPr lang="hu-HU" dirty="0">
                <a:solidFill>
                  <a:srgbClr val="FFFF00"/>
                </a:solidFill>
              </a:rPr>
              <a:t>Ágyéki gerincfájdalom (</a:t>
            </a:r>
            <a:r>
              <a:rPr lang="hu-HU" dirty="0" err="1">
                <a:solidFill>
                  <a:srgbClr val="FFFF00"/>
                </a:solidFill>
              </a:rPr>
              <a:t>lumbago</a:t>
            </a:r>
            <a:r>
              <a:rPr lang="hu-HU" dirty="0">
                <a:solidFill>
                  <a:srgbClr val="FFFF00"/>
                </a:solidFill>
              </a:rPr>
              <a:t>)</a:t>
            </a:r>
          </a:p>
          <a:p>
            <a:r>
              <a:rPr lang="hu-HU" dirty="0">
                <a:solidFill>
                  <a:srgbClr val="FFFF00"/>
                </a:solidFill>
              </a:rPr>
              <a:t>Ágyéki gerincfájdalom+ végtagokba sugárzó</a:t>
            </a:r>
          </a:p>
          <a:p>
            <a:r>
              <a:rPr lang="hu-HU" dirty="0">
                <a:solidFill>
                  <a:srgbClr val="FFFF00"/>
                </a:solidFill>
              </a:rPr>
              <a:t> rendszerint diffúz idegfájdalom (</a:t>
            </a:r>
            <a:r>
              <a:rPr lang="hu-HU" dirty="0" err="1">
                <a:solidFill>
                  <a:srgbClr val="FFFF00"/>
                </a:solidFill>
              </a:rPr>
              <a:t>lumboischialgia</a:t>
            </a:r>
            <a:r>
              <a:rPr lang="hu-HU" dirty="0">
                <a:solidFill>
                  <a:srgbClr val="FFFF00"/>
                </a:solidFill>
              </a:rPr>
              <a:t>)</a:t>
            </a:r>
          </a:p>
          <a:p>
            <a:r>
              <a:rPr lang="hu-HU" dirty="0">
                <a:solidFill>
                  <a:srgbClr val="FFFF00"/>
                </a:solidFill>
              </a:rPr>
              <a:t>Nehezített állás, homorítás</a:t>
            </a:r>
          </a:p>
          <a:p>
            <a:r>
              <a:rPr lang="hu-HU" dirty="0" err="1">
                <a:solidFill>
                  <a:srgbClr val="FFFF00"/>
                </a:solidFill>
              </a:rPr>
              <a:t>Claudicatio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nervosa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8286776" y="214311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36867" name="Rectangle 3" descr="DSCN4841"/>
          <p:cNvSpPr>
            <a:spLocks noGrp="1" noChangeAspect="1" noChangeArrowheads="1"/>
          </p:cNvSpPr>
          <p:nvPr isPhoto="1"/>
        </p:nvSpPr>
        <p:spPr bwMode="auto">
          <a:xfrm>
            <a:off x="357158" y="1802662"/>
            <a:ext cx="3506817" cy="48394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6868" name="Rectangle 4" descr="DSCN4829"/>
          <p:cNvSpPr>
            <a:spLocks noGrp="1" noChangeAspect="1" noChangeArrowheads="1"/>
          </p:cNvSpPr>
          <p:nvPr isPhoto="1"/>
        </p:nvSpPr>
        <p:spPr bwMode="auto">
          <a:xfrm>
            <a:off x="5000560" y="2000240"/>
            <a:ext cx="3027427" cy="464186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1438" y="214313"/>
            <a:ext cx="88582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dirty="0" err="1">
                <a:solidFill>
                  <a:srgbClr val="FFFF00"/>
                </a:solidFill>
                <a:latin typeface="Arial" charset="0"/>
              </a:rPr>
              <a:t>Degeneratív</a:t>
            </a:r>
            <a:r>
              <a:rPr lang="hu-HU" sz="2800" dirty="0">
                <a:solidFill>
                  <a:srgbClr val="FFFF00"/>
                </a:solidFill>
                <a:latin typeface="Arial" charset="0"/>
              </a:rPr>
              <a:t> gerincelváltozások:</a:t>
            </a:r>
          </a:p>
          <a:p>
            <a:r>
              <a:rPr lang="hu-HU" sz="2800" dirty="0" err="1">
                <a:solidFill>
                  <a:srgbClr val="FFFF00"/>
                </a:solidFill>
                <a:latin typeface="Arial" charset="0"/>
              </a:rPr>
              <a:t>Polydiscopathia</a:t>
            </a:r>
            <a:r>
              <a:rPr lang="hu-HU" sz="2800" dirty="0">
                <a:solidFill>
                  <a:srgbClr val="FFFF00"/>
                </a:solidFill>
                <a:latin typeface="Arial" charset="0"/>
              </a:rPr>
              <a:t>, beszűkült </a:t>
            </a:r>
            <a:r>
              <a:rPr lang="hu-HU" sz="2800" dirty="0" err="1">
                <a:solidFill>
                  <a:srgbClr val="FFFF00"/>
                </a:solidFill>
                <a:latin typeface="Arial" charset="0"/>
              </a:rPr>
              <a:t>intervertebralis</a:t>
            </a:r>
            <a:r>
              <a:rPr lang="hu-HU" sz="2800" dirty="0">
                <a:solidFill>
                  <a:srgbClr val="FFFF00"/>
                </a:solidFill>
                <a:latin typeface="Arial" charset="0"/>
              </a:rPr>
              <a:t> rés, </a:t>
            </a:r>
          </a:p>
          <a:p>
            <a:r>
              <a:rPr lang="hu-HU" sz="2800" dirty="0">
                <a:solidFill>
                  <a:srgbClr val="FFFF00"/>
                </a:solidFill>
                <a:latin typeface="Arial" charset="0"/>
              </a:rPr>
              <a:t>Kezdődő kapocsképződés, </a:t>
            </a:r>
            <a:r>
              <a:rPr lang="hu-HU" sz="2800" dirty="0" err="1">
                <a:solidFill>
                  <a:srgbClr val="FFFF00"/>
                </a:solidFill>
                <a:latin typeface="Arial" charset="0"/>
              </a:rPr>
              <a:t>lig</a:t>
            </a:r>
            <a:r>
              <a:rPr lang="hu-HU" sz="2800" dirty="0">
                <a:solidFill>
                  <a:srgbClr val="FFFF00"/>
                </a:solidFill>
                <a:latin typeface="Arial" charset="0"/>
              </a:rPr>
              <a:t>. </a:t>
            </a:r>
            <a:r>
              <a:rPr lang="hu-HU" sz="2800" dirty="0" err="1">
                <a:solidFill>
                  <a:srgbClr val="FFFF00"/>
                </a:solidFill>
                <a:latin typeface="Arial" charset="0"/>
              </a:rPr>
              <a:t>long</a:t>
            </a:r>
            <a:r>
              <a:rPr lang="hu-HU" sz="2800" dirty="0">
                <a:solidFill>
                  <a:srgbClr val="FFFF00"/>
                </a:solidFill>
                <a:latin typeface="Arial" charset="0"/>
              </a:rPr>
              <a:t>. </a:t>
            </a:r>
            <a:r>
              <a:rPr lang="hu-HU" sz="2800" dirty="0" err="1">
                <a:solidFill>
                  <a:srgbClr val="FFFF00"/>
                </a:solidFill>
                <a:latin typeface="Arial" charset="0"/>
              </a:rPr>
              <a:t>ant</a:t>
            </a:r>
            <a:r>
              <a:rPr lang="hu-HU" sz="2800" dirty="0">
                <a:solidFill>
                  <a:srgbClr val="FFFF00"/>
                </a:solidFill>
                <a:latin typeface="Arial" charset="0"/>
              </a:rPr>
              <a:t> vastagodás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 rot="5400000">
            <a:off x="1607323" y="2821777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rot="10800000" flipV="1">
            <a:off x="1643042" y="4071942"/>
            <a:ext cx="71438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rot="5400000">
            <a:off x="1285852" y="2143116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cxnSp>
        <p:nvCxnSpPr>
          <p:cNvPr id="13" name="Egyenes összekötő nyíllal 12"/>
          <p:cNvCxnSpPr/>
          <p:nvPr/>
        </p:nvCxnSpPr>
        <p:spPr>
          <a:xfrm rot="10800000" flipV="1">
            <a:off x="1714480" y="4786322"/>
            <a:ext cx="64294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rot="5400000" flipH="1" flipV="1">
            <a:off x="1535885" y="5107793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37891" name="Rectangle 3" descr="DSCN4815"/>
          <p:cNvSpPr>
            <a:spLocks noGrp="1" noChangeAspect="1" noChangeArrowheads="1"/>
          </p:cNvSpPr>
          <p:nvPr isPhoto="1"/>
        </p:nvSpPr>
        <p:spPr bwMode="auto">
          <a:xfrm>
            <a:off x="785813" y="1214438"/>
            <a:ext cx="7358062" cy="5368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7892" name="Szövegdoboz 3"/>
          <p:cNvSpPr txBox="1">
            <a:spLocks noChangeArrowheads="1"/>
          </p:cNvSpPr>
          <p:nvPr/>
        </p:nvSpPr>
        <p:spPr bwMode="auto">
          <a:xfrm>
            <a:off x="285750" y="428625"/>
            <a:ext cx="8370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Degeneratív jelek kétirányú ágyéki gerinc rtg-n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hu-HU" dirty="0">
                <a:effectLst/>
                <a:latin typeface="Garamond" pitchFamily="18" charset="0"/>
              </a:rPr>
              <a:t> </a:t>
            </a:r>
          </a:p>
        </p:txBody>
      </p:sp>
      <p:sp>
        <p:nvSpPr>
          <p:cNvPr id="38915" name="Rectangle 3" descr="DSCN4817"/>
          <p:cNvSpPr>
            <a:spLocks noGrp="1" noChangeAspect="1" noChangeArrowheads="1"/>
          </p:cNvSpPr>
          <p:nvPr isPhoto="1"/>
        </p:nvSpPr>
        <p:spPr bwMode="auto">
          <a:xfrm>
            <a:off x="323850" y="2852738"/>
            <a:ext cx="4206875" cy="38973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8916" name="Rectangle 4" descr="DSCN4819"/>
          <p:cNvSpPr>
            <a:spLocks noGrp="1" noChangeAspect="1" noChangeArrowheads="1"/>
          </p:cNvSpPr>
          <p:nvPr isPhoto="1"/>
        </p:nvSpPr>
        <p:spPr bwMode="auto">
          <a:xfrm>
            <a:off x="4781550" y="2852738"/>
            <a:ext cx="4038600" cy="39163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095375" y="323850"/>
            <a:ext cx="81355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  <a:latin typeface="Arial" charset="0"/>
              </a:rPr>
              <a:t>Canalis</a:t>
            </a:r>
            <a:r>
              <a:rPr lang="hu-HU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latin typeface="Arial" charset="0"/>
              </a:rPr>
              <a:t>spinalis</a:t>
            </a:r>
            <a:r>
              <a:rPr lang="hu-HU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latin typeface="Arial" charset="0"/>
              </a:rPr>
              <a:t>stenosis</a:t>
            </a:r>
            <a:r>
              <a:rPr lang="hu-HU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hu-HU" dirty="0" err="1">
                <a:solidFill>
                  <a:srgbClr val="FFFF00"/>
                </a:solidFill>
                <a:latin typeface="Arial" charset="0"/>
              </a:rPr>
              <a:t>recessus</a:t>
            </a:r>
            <a:r>
              <a:rPr lang="hu-HU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latin typeface="Arial" charset="0"/>
              </a:rPr>
              <a:t>stenosis</a:t>
            </a:r>
            <a:endParaRPr lang="hu-HU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42844" y="2143116"/>
            <a:ext cx="7677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Megközelítőleg normál viszonyok      masszív </a:t>
            </a:r>
            <a:r>
              <a:rPr lang="hu-HU" sz="2800" dirty="0" err="1"/>
              <a:t>stenosis</a:t>
            </a:r>
            <a:endParaRPr lang="hu-HU" sz="2800" dirty="0"/>
          </a:p>
        </p:txBody>
      </p:sp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714876" y="150017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1214438" y="142875"/>
            <a:ext cx="8229601" cy="1143000"/>
          </a:xfrm>
          <a:noFill/>
        </p:spPr>
        <p:txBody>
          <a:bodyPr/>
          <a:lstStyle/>
          <a:p>
            <a:r>
              <a:rPr lang="hu-HU" sz="3600">
                <a:solidFill>
                  <a:srgbClr val="FFFF00"/>
                </a:solidFill>
                <a:effectLst/>
              </a:rPr>
              <a:t>Foraminalis</a:t>
            </a:r>
            <a:br>
              <a:rPr lang="hu-HU" sz="3600">
                <a:solidFill>
                  <a:srgbClr val="FFFF00"/>
                </a:solidFill>
                <a:effectLst/>
              </a:rPr>
            </a:br>
            <a:r>
              <a:rPr lang="hu-HU" sz="3600">
                <a:solidFill>
                  <a:srgbClr val="FFFF00"/>
                </a:solidFill>
                <a:effectLst/>
              </a:rPr>
              <a:t> stenosis,</a:t>
            </a:r>
            <a:br>
              <a:rPr lang="hu-HU" sz="3600">
                <a:solidFill>
                  <a:srgbClr val="FFFF00"/>
                </a:solidFill>
                <a:effectLst/>
              </a:rPr>
            </a:br>
            <a:r>
              <a:rPr lang="hu-HU" sz="3600">
                <a:solidFill>
                  <a:srgbClr val="FFFF00"/>
                </a:solidFill>
                <a:effectLst/>
              </a:rPr>
              <a:t>polydiscopathia</a:t>
            </a:r>
          </a:p>
        </p:txBody>
      </p:sp>
      <p:pic>
        <p:nvPicPr>
          <p:cNvPr id="39939" name="Picture 4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781300"/>
            <a:ext cx="46736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700213"/>
            <a:ext cx="3082925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260350"/>
            <a:ext cx="390525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Egyenes összekötő nyíllal 6"/>
          <p:cNvCxnSpPr/>
          <p:nvPr/>
        </p:nvCxnSpPr>
        <p:spPr>
          <a:xfrm rot="5400000">
            <a:off x="6643702" y="4572008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rot="16200000" flipH="1">
            <a:off x="6286512" y="1643050"/>
            <a:ext cx="42862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rot="5400000">
            <a:off x="7179487" y="1678769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3857620" y="228599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484313"/>
            <a:ext cx="4037013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143108" y="357166"/>
            <a:ext cx="3627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Canalis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spinalis</a:t>
            </a:r>
            <a:r>
              <a:rPr lang="hu-HU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400" dirty="0" err="1">
                <a:solidFill>
                  <a:srgbClr val="FFFF00"/>
                </a:solidFill>
                <a:latin typeface="Arial" charset="0"/>
              </a:rPr>
              <a:t>stenosis</a:t>
            </a:r>
            <a:endParaRPr lang="hu-HU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950913" y="280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sz="1800">
              <a:latin typeface="Arial" charset="0"/>
            </a:endParaRPr>
          </a:p>
        </p:txBody>
      </p:sp>
      <p:pic>
        <p:nvPicPr>
          <p:cNvPr id="40965" name="Picture 5" descr="24-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052513"/>
            <a:ext cx="40005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24-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3860800"/>
            <a:ext cx="3681412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41987" name="Rectangle 3" descr="DSCN4820"/>
          <p:cNvSpPr>
            <a:spLocks noGrp="1" noChangeAspect="1" noChangeArrowheads="1"/>
          </p:cNvSpPr>
          <p:nvPr isPhoto="1"/>
        </p:nvSpPr>
        <p:spPr bwMode="auto">
          <a:xfrm>
            <a:off x="3000375" y="1500188"/>
            <a:ext cx="3362325" cy="51435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1988" name="Szövegdoboz 3"/>
          <p:cNvSpPr txBox="1">
            <a:spLocks noChangeArrowheads="1"/>
          </p:cNvSpPr>
          <p:nvPr/>
        </p:nvSpPr>
        <p:spPr bwMode="auto">
          <a:xfrm>
            <a:off x="1285875" y="428625"/>
            <a:ext cx="5588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Degeneratív spondylolisthesis: </a:t>
            </a:r>
          </a:p>
          <a:p>
            <a:r>
              <a:rPr lang="hu-HU" b="1">
                <a:solidFill>
                  <a:srgbClr val="FFFF00"/>
                </a:solidFill>
              </a:rPr>
              <a:t>gerinc instabilitás jele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4429124" y="4357694"/>
            <a:ext cx="78581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rot="5400000" flipH="1" flipV="1">
            <a:off x="4893471" y="4964917"/>
            <a:ext cx="71438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358082" y="342900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43011" name="Rectangle 3" descr="DSCN4814"/>
          <p:cNvSpPr>
            <a:spLocks noGrp="1" noChangeAspect="1" noChangeArrowheads="1"/>
          </p:cNvSpPr>
          <p:nvPr isPhoto="1"/>
        </p:nvSpPr>
        <p:spPr bwMode="auto">
          <a:xfrm>
            <a:off x="642938" y="1928813"/>
            <a:ext cx="8286750" cy="43513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3012" name="Szövegdoboz 3"/>
          <p:cNvSpPr txBox="1">
            <a:spLocks noChangeArrowheads="1"/>
          </p:cNvSpPr>
          <p:nvPr/>
        </p:nvSpPr>
        <p:spPr bwMode="auto">
          <a:xfrm>
            <a:off x="357188" y="357188"/>
            <a:ext cx="70262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Degeneratív elzáltozások, osteoporosis,</a:t>
            </a:r>
          </a:p>
          <a:p>
            <a:r>
              <a:rPr lang="hu-HU" b="1">
                <a:solidFill>
                  <a:srgbClr val="FFFF00"/>
                </a:solidFill>
              </a:rPr>
              <a:t> kapocsképződés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643834" y="121442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B061FE31-69E4-E74F-BA61-9F97BEA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836712"/>
            <a:ext cx="7848872" cy="46805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588224" y="576500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</a:t>
            </a:r>
            <a:r>
              <a:rPr lang="de-DE" sz="1000" dirty="0" err="1"/>
              <a:t>Jandial</a:t>
            </a:r>
            <a:r>
              <a:rPr lang="de-DE" sz="1000" dirty="0"/>
              <a:t> / </a:t>
            </a:r>
            <a:r>
              <a:rPr lang="de-DE" sz="1000" dirty="0" err="1"/>
              <a:t>Garfin</a:t>
            </a:r>
            <a:r>
              <a:rPr lang="hu-HU" sz="1000" dirty="0"/>
              <a:t>, Jeszenszky </a:t>
            </a:r>
            <a:r>
              <a:rPr lang="hu-HU" sz="1000" dirty="0" err="1"/>
              <a:t>dr</a:t>
            </a:r>
            <a:r>
              <a:rPr lang="hu-HU" sz="1000" dirty="0"/>
              <a:t> szívességéből</a:t>
            </a:r>
            <a:endParaRPr lang="en-US" sz="1000" dirty="0"/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642910" y="600076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44035" name="Rectangle 3" descr="DSCN4794"/>
          <p:cNvSpPr>
            <a:spLocks noGrp="1" noChangeAspect="1" noChangeArrowheads="1"/>
          </p:cNvSpPr>
          <p:nvPr isPhoto="1"/>
        </p:nvSpPr>
        <p:spPr bwMode="auto">
          <a:xfrm>
            <a:off x="2428875" y="1487488"/>
            <a:ext cx="3557588" cy="53705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4036" name="Szövegdoboz 3"/>
          <p:cNvSpPr txBox="1">
            <a:spLocks noChangeArrowheads="1"/>
          </p:cNvSpPr>
          <p:nvPr/>
        </p:nvSpPr>
        <p:spPr bwMode="auto">
          <a:xfrm>
            <a:off x="928688" y="571500"/>
            <a:ext cx="4911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Kapocsképződés folyamata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3357554" y="3143248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214678" y="4572008"/>
            <a:ext cx="64294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3071802" y="6072206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215206" y="328612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45059" name="Rectangle 3" descr="DSCN4839"/>
          <p:cNvSpPr>
            <a:spLocks noGrp="1" noChangeAspect="1" noChangeArrowheads="1"/>
          </p:cNvSpPr>
          <p:nvPr isPhoto="1"/>
        </p:nvSpPr>
        <p:spPr bwMode="auto">
          <a:xfrm>
            <a:off x="1524000" y="1714500"/>
            <a:ext cx="6691313" cy="50180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5060" name="Szövegdoboz 3"/>
          <p:cNvSpPr txBox="1">
            <a:spLocks noChangeArrowheads="1"/>
          </p:cNvSpPr>
          <p:nvPr/>
        </p:nvSpPr>
        <p:spPr bwMode="auto">
          <a:xfrm>
            <a:off x="1428750" y="500063"/>
            <a:ext cx="74501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Degeneratív elváltozások Rekonstrukciós </a:t>
            </a:r>
          </a:p>
          <a:p>
            <a:r>
              <a:rPr lang="hu-HU" b="1">
                <a:solidFill>
                  <a:srgbClr val="FFFF00"/>
                </a:solidFill>
              </a:rPr>
              <a:t>CT felvételeken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rot="5400000" flipH="1" flipV="1">
            <a:off x="2928926" y="4929198"/>
            <a:ext cx="42862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rot="10800000" flipV="1">
            <a:off x="3428992" y="1785926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358214" y="128586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hu-HU">
              <a:effectLst/>
              <a:latin typeface="Garamond" pitchFamily="18" charset="0"/>
            </a:endParaRPr>
          </a:p>
        </p:txBody>
      </p:sp>
      <p:sp>
        <p:nvSpPr>
          <p:cNvPr id="44036" name="Szövegdoboz 3"/>
          <p:cNvSpPr txBox="1">
            <a:spLocks noChangeArrowheads="1"/>
          </p:cNvSpPr>
          <p:nvPr/>
        </p:nvSpPr>
        <p:spPr bwMode="auto">
          <a:xfrm>
            <a:off x="928688" y="571500"/>
            <a:ext cx="758829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Degeneratív</a:t>
            </a:r>
            <a:r>
              <a:rPr lang="hu-HU" b="1" dirty="0">
                <a:solidFill>
                  <a:srgbClr val="FFFF00"/>
                </a:solidFill>
              </a:rPr>
              <a:t> gerincbetegségek kezelése</a:t>
            </a:r>
          </a:p>
          <a:p>
            <a:endParaRPr lang="hu-HU" b="1" dirty="0">
              <a:solidFill>
                <a:srgbClr val="FFFF00"/>
              </a:solidFill>
            </a:endParaRPr>
          </a:p>
          <a:p>
            <a:r>
              <a:rPr lang="hu-HU" b="1" dirty="0">
                <a:solidFill>
                  <a:srgbClr val="FFFF00"/>
                </a:solidFill>
              </a:rPr>
              <a:t>Konzervatív: </a:t>
            </a:r>
            <a:r>
              <a:rPr lang="hu-HU" sz="2800" dirty="0">
                <a:solidFill>
                  <a:srgbClr val="FFFF00"/>
                </a:solidFill>
              </a:rPr>
              <a:t>kezdetben NSAID, pihenés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                      infúziók, </a:t>
            </a:r>
            <a:r>
              <a:rPr lang="hu-HU" sz="2800" dirty="0" err="1">
                <a:solidFill>
                  <a:srgbClr val="FFFF00"/>
                </a:solidFill>
              </a:rPr>
              <a:t>paravert</a:t>
            </a:r>
            <a:r>
              <a:rPr lang="hu-HU" sz="2800" dirty="0">
                <a:solidFill>
                  <a:srgbClr val="FFFF00"/>
                </a:solidFill>
              </a:rPr>
              <a:t> injekciók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                     Később: </a:t>
            </a:r>
            <a:r>
              <a:rPr lang="hu-HU" sz="2800" dirty="0" err="1">
                <a:solidFill>
                  <a:srgbClr val="FFFF00"/>
                </a:solidFill>
              </a:rPr>
              <a:t>fizikóterápia</a:t>
            </a:r>
            <a:r>
              <a:rPr lang="hu-HU" sz="2800" dirty="0">
                <a:solidFill>
                  <a:srgbClr val="FFFF00"/>
                </a:solidFill>
              </a:rPr>
              <a:t>, </a:t>
            </a:r>
          </a:p>
          <a:p>
            <a:r>
              <a:rPr lang="hu-HU" sz="2800" dirty="0">
                <a:solidFill>
                  <a:srgbClr val="FFFF00"/>
                </a:solidFill>
              </a:rPr>
              <a:t>                                     gyógytorna</a:t>
            </a:r>
          </a:p>
          <a:p>
            <a:endParaRPr lang="hu-HU" sz="2800" dirty="0">
              <a:solidFill>
                <a:srgbClr val="FFFF00"/>
              </a:solidFill>
            </a:endParaRPr>
          </a:p>
          <a:p>
            <a:r>
              <a:rPr lang="hu-HU" sz="2800" b="1" dirty="0">
                <a:solidFill>
                  <a:srgbClr val="FFFF00"/>
                </a:solidFill>
              </a:rPr>
              <a:t>Operatív: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recanalisatio</a:t>
            </a:r>
            <a:r>
              <a:rPr lang="hu-HU" sz="2800" dirty="0">
                <a:solidFill>
                  <a:srgbClr val="FFFF00"/>
                </a:solidFill>
              </a:rPr>
              <a:t> és/vagy csigolyatestek fúziója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4786314" y="507207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sz="quarter"/>
          </p:nvPr>
        </p:nvSpPr>
        <p:spPr>
          <a:xfrm>
            <a:off x="642938" y="214313"/>
            <a:ext cx="7772400" cy="1920875"/>
          </a:xfrm>
        </p:spPr>
        <p:txBody>
          <a:bodyPr/>
          <a:lstStyle/>
          <a:p>
            <a:pPr>
              <a:defRPr/>
            </a:pPr>
            <a:r>
              <a:rPr lang="hu-HU" sz="4400" dirty="0">
                <a:solidFill>
                  <a:srgbClr val="FFFF00"/>
                </a:solidFill>
              </a:rPr>
              <a:t>Osteoporosis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sz="quarter" idx="1"/>
          </p:nvPr>
        </p:nvSpPr>
        <p:spPr>
          <a:xfrm>
            <a:off x="428625" y="1643063"/>
            <a:ext cx="8429625" cy="1752600"/>
          </a:xfrm>
        </p:spPr>
        <p:txBody>
          <a:bodyPr/>
          <a:lstStyle/>
          <a:p>
            <a:pPr algn="l">
              <a:defRPr/>
            </a:pPr>
            <a:r>
              <a:rPr lang="hu-HU" dirty="0" err="1">
                <a:solidFill>
                  <a:srgbClr val="FFFF00"/>
                </a:solidFill>
              </a:rPr>
              <a:t>Definició</a:t>
            </a:r>
            <a:r>
              <a:rPr lang="hu-HU" dirty="0">
                <a:solidFill>
                  <a:srgbClr val="FFFF00"/>
                </a:solidFill>
              </a:rPr>
              <a:t>: </a:t>
            </a:r>
            <a:r>
              <a:rPr lang="hu-HU" sz="2800" dirty="0">
                <a:solidFill>
                  <a:srgbClr val="FFFF00"/>
                </a:solidFill>
              </a:rPr>
              <a:t>generalizált, progresszív </a:t>
            </a:r>
            <a:r>
              <a:rPr lang="hu-HU" sz="2800" dirty="0" err="1">
                <a:solidFill>
                  <a:srgbClr val="FFFF00"/>
                </a:solidFill>
              </a:rPr>
              <a:t>osteopeniás</a:t>
            </a:r>
            <a:r>
              <a:rPr lang="hu-HU" sz="2800" dirty="0">
                <a:solidFill>
                  <a:srgbClr val="FFFF00"/>
                </a:solidFill>
              </a:rPr>
              <a:t> állapot, melyre jellemző a csonttömeg fogyása, csont </a:t>
            </a:r>
            <a:r>
              <a:rPr lang="hu-HU" sz="2800" dirty="0" err="1">
                <a:solidFill>
                  <a:srgbClr val="FFFF00"/>
                </a:solidFill>
              </a:rPr>
              <a:t>trabeculak</a:t>
            </a:r>
            <a:r>
              <a:rPr lang="hu-HU" sz="2800" dirty="0">
                <a:solidFill>
                  <a:srgbClr val="FFFF00"/>
                </a:solidFill>
              </a:rPr>
              <a:t> felszívódása, csont szilárdság csökkenése, kóros törékenység </a:t>
            </a:r>
          </a:p>
          <a:p>
            <a:pPr algn="l">
              <a:defRPr/>
            </a:pPr>
            <a:r>
              <a:rPr lang="hu-HU" dirty="0" err="1">
                <a:solidFill>
                  <a:srgbClr val="FFFF00"/>
                </a:solidFill>
              </a:rPr>
              <a:t>Etiopathológia</a:t>
            </a:r>
            <a:r>
              <a:rPr lang="hu-HU" sz="2800" dirty="0">
                <a:solidFill>
                  <a:srgbClr val="FFFF00"/>
                </a:solidFill>
              </a:rPr>
              <a:t>: </a:t>
            </a:r>
            <a:r>
              <a:rPr lang="hu-HU" sz="2800" dirty="0" err="1">
                <a:solidFill>
                  <a:srgbClr val="FFFF00"/>
                </a:solidFill>
              </a:rPr>
              <a:t>-csontvédő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oestrogen</a:t>
            </a:r>
            <a:r>
              <a:rPr lang="hu-HU" sz="2800" dirty="0">
                <a:solidFill>
                  <a:srgbClr val="FFFF00"/>
                </a:solidFill>
              </a:rPr>
              <a:t> és </a:t>
            </a:r>
            <a:r>
              <a:rPr lang="hu-HU" sz="2800" dirty="0" err="1">
                <a:solidFill>
                  <a:srgbClr val="FFFF00"/>
                </a:solidFill>
              </a:rPr>
              <a:t>gesztagén</a:t>
            </a:r>
            <a:r>
              <a:rPr lang="hu-HU" sz="2800" dirty="0">
                <a:solidFill>
                  <a:srgbClr val="FFFF00"/>
                </a:solidFill>
              </a:rPr>
              <a:t> hormontermelés csökkenése</a:t>
            </a:r>
          </a:p>
          <a:p>
            <a:pPr algn="l">
              <a:defRPr/>
            </a:pPr>
            <a:endParaRPr lang="hu-HU" dirty="0">
              <a:solidFill>
                <a:srgbClr val="FFFF00"/>
              </a:solidFill>
            </a:endParaRPr>
          </a:p>
          <a:p>
            <a:pPr algn="l">
              <a:defRPr/>
            </a:pPr>
            <a:r>
              <a:rPr lang="hu-HU" sz="2800" b="1" dirty="0">
                <a:solidFill>
                  <a:srgbClr val="FFFF00"/>
                </a:solidFill>
              </a:rPr>
              <a:t>Rizikófaktorok:</a:t>
            </a:r>
            <a:r>
              <a:rPr lang="hu-HU" sz="2800" dirty="0">
                <a:solidFill>
                  <a:srgbClr val="FFFF00"/>
                </a:solidFill>
              </a:rPr>
              <a:t> mozgáshiány, dohányzás, alacsony </a:t>
            </a:r>
            <a:r>
              <a:rPr lang="hu-HU" sz="2800" dirty="0" err="1">
                <a:solidFill>
                  <a:srgbClr val="FFFF00"/>
                </a:solidFill>
              </a:rPr>
              <a:t>Ca</a:t>
            </a:r>
            <a:r>
              <a:rPr lang="hu-HU" sz="2800" dirty="0">
                <a:solidFill>
                  <a:srgbClr val="FFFF00"/>
                </a:solidFill>
              </a:rPr>
              <a:t> bevitel, szteroidok-, </a:t>
            </a:r>
            <a:r>
              <a:rPr lang="hu-HU" sz="2800" dirty="0" err="1">
                <a:solidFill>
                  <a:srgbClr val="FFFF00"/>
                </a:solidFill>
              </a:rPr>
              <a:t>antikoagulánsok</a:t>
            </a:r>
            <a:r>
              <a:rPr lang="hu-HU" sz="2800" dirty="0">
                <a:solidFill>
                  <a:srgbClr val="FFFF00"/>
                </a:solidFill>
              </a:rPr>
              <a:t> tartós szedése</a:t>
            </a:r>
            <a:endParaRPr lang="hu-HU" dirty="0">
              <a:solidFill>
                <a:srgbClr val="FFFF00"/>
              </a:solidFill>
            </a:endParaRPr>
          </a:p>
          <a:p>
            <a:pPr algn="l">
              <a:defRPr/>
            </a:pPr>
            <a:endParaRPr lang="hu-HU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8072462" y="400050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63" y="2708275"/>
            <a:ext cx="426402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 descr="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2708275"/>
            <a:ext cx="426402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969963" y="347663"/>
            <a:ext cx="7153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 b="1">
                <a:solidFill>
                  <a:srgbClr val="FFFF00"/>
                </a:solidFill>
              </a:rPr>
              <a:t>Normál és poroticus csontstruktúra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5929322" y="200024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2311400"/>
            <a:ext cx="4222750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 descr="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1263" y="1557338"/>
            <a:ext cx="373062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églalap 4"/>
          <p:cNvSpPr>
            <a:spLocks noChangeArrowheads="1"/>
          </p:cNvSpPr>
          <p:nvPr/>
        </p:nvSpPr>
        <p:spPr bwMode="auto">
          <a:xfrm>
            <a:off x="714375" y="357188"/>
            <a:ext cx="7072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Normál és poroticus csontstruktúra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7643834" y="78579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dirty="0">
                <a:solidFill>
                  <a:srgbClr val="FFFF00"/>
                </a:solidFill>
              </a:rPr>
              <a:t>Osteoporosis- klasszifikáció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250" y="1125538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hu-HU" sz="2400" b="1" dirty="0">
                <a:solidFill>
                  <a:srgbClr val="FFFF00"/>
                </a:solidFill>
              </a:rPr>
              <a:t>Lokalizált </a:t>
            </a:r>
            <a:r>
              <a:rPr lang="hu-HU" sz="2400" b="1" dirty="0" err="1">
                <a:solidFill>
                  <a:srgbClr val="FFFF00"/>
                </a:solidFill>
              </a:rPr>
              <a:t>osteopenia</a:t>
            </a:r>
            <a:endParaRPr lang="hu-HU" sz="24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  </a:t>
            </a:r>
            <a:r>
              <a:rPr lang="hu-HU" sz="2400" dirty="0" err="1">
                <a:solidFill>
                  <a:srgbClr val="FFFF00"/>
                </a:solidFill>
              </a:rPr>
              <a:t>-inaktivitás</a:t>
            </a:r>
            <a:r>
              <a:rPr lang="hu-HU" sz="2400" dirty="0">
                <a:solidFill>
                  <a:srgbClr val="FFFF00"/>
                </a:solidFill>
              </a:rPr>
              <a:t> okozta (gipszrögzítés)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  (amputációs csonkban, ha nem terheljük a végtagot,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  </a:t>
            </a:r>
            <a:r>
              <a:rPr lang="hu-HU" sz="2400" dirty="0" err="1">
                <a:solidFill>
                  <a:srgbClr val="FFFF00"/>
                </a:solidFill>
              </a:rPr>
              <a:t>infefciók</a:t>
            </a:r>
            <a:r>
              <a:rPr lang="hu-HU" sz="2400" dirty="0">
                <a:solidFill>
                  <a:srgbClr val="FFFF00"/>
                </a:solidFill>
              </a:rPr>
              <a:t>, bénulás esetén pl. </a:t>
            </a:r>
            <a:r>
              <a:rPr lang="hu-HU" sz="2400" dirty="0" err="1">
                <a:solidFill>
                  <a:srgbClr val="FFFF00"/>
                </a:solidFill>
              </a:rPr>
              <a:t>Heine-Medin</a:t>
            </a:r>
            <a:r>
              <a:rPr lang="hu-HU" sz="2400" dirty="0">
                <a:solidFill>
                  <a:srgbClr val="FFFF00"/>
                </a:solidFill>
              </a:rPr>
              <a:t> betegség)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  </a:t>
            </a:r>
            <a:r>
              <a:rPr lang="hu-HU" sz="2400" dirty="0" err="1">
                <a:solidFill>
                  <a:srgbClr val="FFFF00"/>
                </a:solidFill>
              </a:rPr>
              <a:t>-fibrosus</a:t>
            </a: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>
                <a:solidFill>
                  <a:srgbClr val="FFFF00"/>
                </a:solidFill>
              </a:rPr>
              <a:t>dysplasia</a:t>
            </a:r>
            <a:endParaRPr lang="hu-HU" sz="24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  </a:t>
            </a:r>
            <a:r>
              <a:rPr lang="hu-HU" sz="2400" dirty="0" err="1">
                <a:solidFill>
                  <a:srgbClr val="FFFF00"/>
                </a:solidFill>
              </a:rPr>
              <a:t>-tumor</a:t>
            </a:r>
            <a:endParaRPr lang="hu-HU" sz="24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  </a:t>
            </a:r>
            <a:r>
              <a:rPr lang="hu-HU" sz="2400" dirty="0" err="1">
                <a:solidFill>
                  <a:srgbClr val="FFFF00"/>
                </a:solidFill>
              </a:rPr>
              <a:t>-Sudeck’s</a:t>
            </a: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>
                <a:solidFill>
                  <a:srgbClr val="FFFF00"/>
                </a:solidFill>
              </a:rPr>
              <a:t>distrophia</a:t>
            </a:r>
            <a:r>
              <a:rPr lang="hu-HU" sz="2400" dirty="0">
                <a:solidFill>
                  <a:srgbClr val="FFFF00"/>
                </a:solidFill>
              </a:rPr>
              <a:t> (</a:t>
            </a:r>
            <a:r>
              <a:rPr lang="hu-HU" sz="2400" dirty="0" err="1">
                <a:solidFill>
                  <a:srgbClr val="FFFF00"/>
                </a:solidFill>
              </a:rPr>
              <a:t>algodystrophia</a:t>
            </a:r>
            <a:r>
              <a:rPr lang="hu-HU" sz="2400" dirty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˙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b="1" dirty="0">
                <a:solidFill>
                  <a:srgbClr val="FFFF00"/>
                </a:solidFill>
              </a:rPr>
              <a:t>Generalizált </a:t>
            </a:r>
            <a:r>
              <a:rPr lang="hu-HU" sz="2400" b="1" dirty="0" err="1">
                <a:solidFill>
                  <a:srgbClr val="FFFF00"/>
                </a:solidFill>
              </a:rPr>
              <a:t>osteopenia</a:t>
            </a:r>
            <a:endParaRPr lang="hu-HU" sz="24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>
                <a:solidFill>
                  <a:srgbClr val="FFFF00"/>
                </a:solidFill>
              </a:rPr>
              <a:t>-osteoporosis</a:t>
            </a:r>
            <a:endParaRPr lang="hu-HU" sz="24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>
                <a:solidFill>
                  <a:srgbClr val="FFFF00"/>
                </a:solidFill>
              </a:rPr>
              <a:t>-osteomalacia</a:t>
            </a:r>
            <a:r>
              <a:rPr lang="hu-HU" sz="2400" dirty="0">
                <a:solidFill>
                  <a:srgbClr val="FFFF00"/>
                </a:solidFill>
              </a:rPr>
              <a:t>, rachitis, </a:t>
            </a:r>
            <a:r>
              <a:rPr lang="hu-HU" sz="2400" dirty="0" err="1">
                <a:solidFill>
                  <a:srgbClr val="FFFF00"/>
                </a:solidFill>
              </a:rPr>
              <a:t>osteoporomalacia</a:t>
            </a:r>
            <a:endParaRPr lang="hu-HU" sz="24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>
                <a:solidFill>
                  <a:srgbClr val="FFFF00"/>
                </a:solidFill>
              </a:rPr>
              <a:t>-egyes</a:t>
            </a: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>
                <a:solidFill>
                  <a:srgbClr val="FFFF00"/>
                </a:solidFill>
              </a:rPr>
              <a:t>csontdysplasiák</a:t>
            </a:r>
            <a:r>
              <a:rPr lang="hu-HU" sz="2400" dirty="0">
                <a:solidFill>
                  <a:srgbClr val="FFFF00"/>
                </a:solidFill>
              </a:rPr>
              <a:t> (</a:t>
            </a:r>
            <a:r>
              <a:rPr lang="hu-HU" sz="2400" dirty="0" err="1">
                <a:solidFill>
                  <a:srgbClr val="FFFF00"/>
                </a:solidFill>
              </a:rPr>
              <a:t>osteogenesis</a:t>
            </a: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>
                <a:solidFill>
                  <a:srgbClr val="FFFF00"/>
                </a:solidFill>
              </a:rPr>
              <a:t>imperfecta</a:t>
            </a:r>
            <a:r>
              <a:rPr lang="hu-HU" sz="2400" dirty="0">
                <a:solidFill>
                  <a:srgbClr val="FFFF00"/>
                </a:solidFill>
              </a:rPr>
              <a:t>, stb.)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2400" dirty="0" err="1">
                <a:solidFill>
                  <a:srgbClr val="FFFF00"/>
                </a:solidFill>
              </a:rPr>
              <a:t>-csontanyagcsere</a:t>
            </a:r>
            <a:r>
              <a:rPr lang="hu-HU" sz="2400" dirty="0">
                <a:solidFill>
                  <a:srgbClr val="FFFF00"/>
                </a:solidFill>
              </a:rPr>
              <a:t> zavarok (</a:t>
            </a:r>
            <a:r>
              <a:rPr lang="hu-HU" sz="2400" dirty="0" err="1">
                <a:solidFill>
                  <a:srgbClr val="FFFF00"/>
                </a:solidFill>
              </a:rPr>
              <a:t>hyperthyreoidismus</a:t>
            </a:r>
            <a:r>
              <a:rPr lang="hu-HU" sz="2400" dirty="0">
                <a:solidFill>
                  <a:srgbClr val="FFFF00"/>
                </a:solidFill>
              </a:rPr>
              <a:t>, </a:t>
            </a:r>
            <a:r>
              <a:rPr lang="hu-HU" sz="2400" dirty="0" err="1">
                <a:solidFill>
                  <a:srgbClr val="FFFF00"/>
                </a:solidFill>
              </a:rPr>
              <a:t>-parathyreoidismus</a:t>
            </a:r>
            <a:r>
              <a:rPr lang="hu-HU" sz="2400" dirty="0">
                <a:solidFill>
                  <a:srgbClr val="FFFF00"/>
                </a:solidFill>
              </a:rPr>
              <a:t>,  stb. )</a:t>
            </a:r>
            <a:r>
              <a:rPr lang="hu-HU" sz="1600" dirty="0"/>
              <a:t>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hu-HU" sz="1800" dirty="0"/>
              <a:t>- </a:t>
            </a:r>
            <a:r>
              <a:rPr lang="hu-HU" sz="2400" dirty="0">
                <a:solidFill>
                  <a:srgbClr val="FFFF00"/>
                </a:solidFill>
              </a:rPr>
              <a:t>alultápláltság,tumor (</a:t>
            </a:r>
            <a:r>
              <a:rPr lang="hu-HU" sz="2400" dirty="0" err="1">
                <a:solidFill>
                  <a:srgbClr val="FFFF00"/>
                </a:solidFill>
              </a:rPr>
              <a:t>myeloma</a:t>
            </a:r>
            <a:r>
              <a:rPr lang="hu-HU" sz="2400" dirty="0">
                <a:solidFill>
                  <a:srgbClr val="FFFF00"/>
                </a:solidFill>
              </a:rPr>
              <a:t> multiplex, </a:t>
            </a:r>
            <a:r>
              <a:rPr lang="hu-HU" sz="2400" dirty="0" err="1">
                <a:solidFill>
                  <a:srgbClr val="FFFF00"/>
                </a:solidFill>
              </a:rPr>
              <a:t>leukaemia</a:t>
            </a:r>
            <a:r>
              <a:rPr lang="hu-HU" sz="2400" dirty="0">
                <a:solidFill>
                  <a:srgbClr val="FFFF00"/>
                </a:solidFill>
              </a:rPr>
              <a:t>, </a:t>
            </a:r>
            <a:r>
              <a:rPr lang="hu-HU" sz="2400" dirty="0" err="1">
                <a:solidFill>
                  <a:srgbClr val="FFFF00"/>
                </a:solidFill>
              </a:rPr>
              <a:t>angiosarcoma</a:t>
            </a:r>
            <a:r>
              <a:rPr lang="hu-HU" sz="2400" dirty="0">
                <a:solidFill>
                  <a:srgbClr val="FFFF00"/>
                </a:solidFill>
              </a:rPr>
              <a:t>, stb.)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8215338" y="364331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sz="quarter"/>
          </p:nvPr>
        </p:nvSpPr>
        <p:spPr>
          <a:xfrm>
            <a:off x="642938" y="0"/>
            <a:ext cx="7772400" cy="1920875"/>
          </a:xfrm>
        </p:spPr>
        <p:txBody>
          <a:bodyPr/>
          <a:lstStyle/>
          <a:p>
            <a:pPr>
              <a:defRPr/>
            </a:pPr>
            <a:r>
              <a:rPr lang="hu-HU" sz="4000" dirty="0">
                <a:solidFill>
                  <a:srgbClr val="FFFF00"/>
                </a:solidFill>
              </a:rPr>
              <a:t>Osteoporosis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sz="quarter" idx="1"/>
          </p:nvPr>
        </p:nvSpPr>
        <p:spPr>
          <a:xfrm>
            <a:off x="785813" y="1357313"/>
            <a:ext cx="6400800" cy="1752600"/>
          </a:xfrm>
        </p:spPr>
        <p:txBody>
          <a:bodyPr/>
          <a:lstStyle/>
          <a:p>
            <a:pPr algn="l">
              <a:defRPr/>
            </a:pPr>
            <a:r>
              <a:rPr lang="hu-HU" dirty="0">
                <a:solidFill>
                  <a:srgbClr val="FFFF00"/>
                </a:solidFill>
              </a:rPr>
              <a:t>Klinikai tünetek</a:t>
            </a:r>
          </a:p>
          <a:p>
            <a:pPr algn="l">
              <a:defRPr/>
            </a:pPr>
            <a:r>
              <a:rPr lang="hu-HU" sz="2800" dirty="0" err="1">
                <a:solidFill>
                  <a:srgbClr val="FFFF00"/>
                </a:solidFill>
              </a:rPr>
              <a:t>-testmagasság</a:t>
            </a:r>
            <a:r>
              <a:rPr lang="hu-HU" sz="2800" dirty="0">
                <a:solidFill>
                  <a:srgbClr val="FFFF00"/>
                </a:solidFill>
              </a:rPr>
              <a:t> csökkenés</a:t>
            </a:r>
          </a:p>
          <a:p>
            <a:pPr algn="l">
              <a:defRPr/>
            </a:pPr>
            <a:r>
              <a:rPr lang="hu-HU" sz="2800" dirty="0" err="1">
                <a:solidFill>
                  <a:srgbClr val="FFFF00"/>
                </a:solidFill>
              </a:rPr>
              <a:t>-lumboischialgia</a:t>
            </a:r>
            <a:r>
              <a:rPr lang="hu-HU" sz="2800" dirty="0">
                <a:solidFill>
                  <a:srgbClr val="FFFF00"/>
                </a:solidFill>
              </a:rPr>
              <a:t>, gerincfájdalom</a:t>
            </a:r>
          </a:p>
          <a:p>
            <a:pPr algn="l">
              <a:defRPr/>
            </a:pPr>
            <a:r>
              <a:rPr lang="hu-HU" sz="2800" dirty="0" err="1">
                <a:solidFill>
                  <a:srgbClr val="FFFF00"/>
                </a:solidFill>
              </a:rPr>
              <a:t>-gerincmozgások</a:t>
            </a:r>
            <a:r>
              <a:rPr lang="hu-HU" sz="2800" dirty="0">
                <a:solidFill>
                  <a:srgbClr val="FFFF00"/>
                </a:solidFill>
              </a:rPr>
              <a:t> beszűkülése</a:t>
            </a:r>
          </a:p>
          <a:p>
            <a:pPr algn="l">
              <a:defRPr/>
            </a:pPr>
            <a:r>
              <a:rPr lang="hu-HU" sz="2800" dirty="0">
                <a:solidFill>
                  <a:srgbClr val="FFFF00"/>
                </a:solidFill>
              </a:rPr>
              <a:t>-”mellkas beleroskad a medencébe”</a:t>
            </a:r>
          </a:p>
          <a:p>
            <a:pPr algn="l">
              <a:defRPr/>
            </a:pPr>
            <a:r>
              <a:rPr lang="hu-HU" sz="2800" dirty="0" err="1">
                <a:solidFill>
                  <a:srgbClr val="FFFF00"/>
                </a:solidFill>
              </a:rPr>
              <a:t>-biconcav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csigolytestek</a:t>
            </a:r>
            <a:endParaRPr lang="hu-HU" sz="2800" dirty="0">
              <a:solidFill>
                <a:srgbClr val="FFFF00"/>
              </a:solidFill>
            </a:endParaRPr>
          </a:p>
          <a:p>
            <a:pPr algn="l">
              <a:defRPr/>
            </a:pPr>
            <a:r>
              <a:rPr lang="hu-HU" sz="2800" dirty="0" err="1">
                <a:solidFill>
                  <a:srgbClr val="FFFF00"/>
                </a:solidFill>
              </a:rPr>
              <a:t>-kompressziós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 err="1">
                <a:solidFill>
                  <a:srgbClr val="FFFF00"/>
                </a:solidFill>
              </a:rPr>
              <a:t>csigolyafracturák</a:t>
            </a:r>
            <a:endParaRPr lang="hu-HU" sz="2800" dirty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429520" y="31432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Kép 4" descr="14.-4. ábr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1788" y="3143250"/>
            <a:ext cx="4389437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Szövegdoboz 5"/>
          <p:cNvSpPr txBox="1">
            <a:spLocks noChangeArrowheads="1"/>
          </p:cNvSpPr>
          <p:nvPr/>
        </p:nvSpPr>
        <p:spPr bwMode="auto">
          <a:xfrm>
            <a:off x="142875" y="1214438"/>
            <a:ext cx="50228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Klin megjelenés:</a:t>
            </a:r>
          </a:p>
          <a:p>
            <a:r>
              <a:rPr lang="hu-HU" b="1">
                <a:solidFill>
                  <a:srgbClr val="FFFF00"/>
                </a:solidFill>
              </a:rPr>
              <a:t>-hajlott, domború hát</a:t>
            </a:r>
          </a:p>
          <a:p>
            <a:r>
              <a:rPr lang="hu-HU" b="1">
                <a:solidFill>
                  <a:srgbClr val="FFFF00"/>
                </a:solidFill>
              </a:rPr>
              <a:t>-mellkas medencébe roskad</a:t>
            </a:r>
          </a:p>
        </p:txBody>
      </p:sp>
      <p:sp>
        <p:nvSpPr>
          <p:cNvPr id="52228" name="Szövegdoboz 6"/>
          <p:cNvSpPr txBox="1">
            <a:spLocks noChangeArrowheads="1"/>
          </p:cNvSpPr>
          <p:nvPr/>
        </p:nvSpPr>
        <p:spPr bwMode="auto">
          <a:xfrm>
            <a:off x="5429250" y="2428875"/>
            <a:ext cx="296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DEXA vizsgálat</a:t>
            </a:r>
          </a:p>
        </p:txBody>
      </p:sp>
      <p:pic>
        <p:nvPicPr>
          <p:cNvPr id="52229" name="Picture 4" descr="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588" y="2643188"/>
            <a:ext cx="2103437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7143768" y="150017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2357438"/>
            <a:ext cx="186372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5" descr="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3429000"/>
            <a:ext cx="2401887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Szövegdoboz 4"/>
          <p:cNvSpPr txBox="1">
            <a:spLocks noChangeArrowheads="1"/>
          </p:cNvSpPr>
          <p:nvPr/>
        </p:nvSpPr>
        <p:spPr bwMode="auto">
          <a:xfrm>
            <a:off x="357188" y="0"/>
            <a:ext cx="78867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Osteoporosis ortop-traumatol. vonatkozásai:</a:t>
            </a:r>
          </a:p>
          <a:p>
            <a:r>
              <a:rPr lang="hu-HU">
                <a:solidFill>
                  <a:srgbClr val="FFFF00"/>
                </a:solidFill>
              </a:rPr>
              <a:t>Csuklótörés 45-55 év</a:t>
            </a:r>
          </a:p>
          <a:p>
            <a:r>
              <a:rPr lang="hu-HU">
                <a:solidFill>
                  <a:srgbClr val="FFFF00"/>
                </a:solidFill>
              </a:rPr>
              <a:t>Csigolyatest kompressziós törés: 55 év-től</a:t>
            </a:r>
          </a:p>
          <a:p>
            <a:r>
              <a:rPr lang="hu-HU">
                <a:solidFill>
                  <a:srgbClr val="FFFF00"/>
                </a:solidFill>
              </a:rPr>
              <a:t>Tomportáji törés:70 év felett</a:t>
            </a:r>
          </a:p>
        </p:txBody>
      </p:sp>
      <p:pic>
        <p:nvPicPr>
          <p:cNvPr id="53253" name="Kép 5" descr="14.-3.b.ábr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75" y="2428875"/>
            <a:ext cx="3127375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7256483" y="2398707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ao spine pictures anatomy disc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214422"/>
            <a:ext cx="3857492" cy="46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868144" y="5949279"/>
            <a:ext cx="42198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ILO’s </a:t>
            </a:r>
            <a:r>
              <a:rPr lang="en-US" sz="1000" dirty="0" err="1"/>
              <a:t>Encyclopaedia</a:t>
            </a:r>
            <a:r>
              <a:rPr lang="hu-HU" sz="1000" dirty="0"/>
              <a:t>, Jeszenszky </a:t>
            </a:r>
            <a:r>
              <a:rPr lang="hu-HU" sz="1000" dirty="0" err="1"/>
              <a:t>dr</a:t>
            </a:r>
            <a:r>
              <a:rPr lang="hu-HU" sz="1000" dirty="0"/>
              <a:t> szívességéből</a:t>
            </a:r>
            <a:endParaRPr lang="en-US" sz="1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58499" y="142852"/>
            <a:ext cx="91047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FFFF00"/>
                </a:solidFill>
              </a:rPr>
              <a:t>Az </a:t>
            </a:r>
            <a:r>
              <a:rPr lang="hu-HU" sz="2800" b="1" dirty="0" err="1">
                <a:solidFill>
                  <a:srgbClr val="FFFF00"/>
                </a:solidFill>
              </a:rPr>
              <a:t>anulus</a:t>
            </a:r>
            <a:r>
              <a:rPr lang="hu-HU" sz="2800" b="1" dirty="0">
                <a:solidFill>
                  <a:srgbClr val="FFFF00"/>
                </a:solidFill>
              </a:rPr>
              <a:t> </a:t>
            </a:r>
            <a:r>
              <a:rPr lang="hu-HU" sz="2800" b="1" dirty="0" err="1">
                <a:solidFill>
                  <a:srgbClr val="FFFF00"/>
                </a:solidFill>
              </a:rPr>
              <a:t>fibrosus</a:t>
            </a:r>
            <a:r>
              <a:rPr lang="hu-HU" sz="2800" b="1" dirty="0">
                <a:solidFill>
                  <a:srgbClr val="FFFF00"/>
                </a:solidFill>
              </a:rPr>
              <a:t>, </a:t>
            </a:r>
            <a:r>
              <a:rPr lang="hu-HU" sz="2800" b="1" dirty="0" err="1">
                <a:solidFill>
                  <a:srgbClr val="FFFF00"/>
                </a:solidFill>
              </a:rPr>
              <a:t>nucleus</a:t>
            </a:r>
            <a:r>
              <a:rPr lang="hu-HU" sz="2800" b="1" dirty="0">
                <a:solidFill>
                  <a:srgbClr val="FFFF00"/>
                </a:solidFill>
              </a:rPr>
              <a:t> </a:t>
            </a:r>
            <a:r>
              <a:rPr lang="hu-HU" sz="2800" b="1" dirty="0" err="1">
                <a:solidFill>
                  <a:srgbClr val="FFFF00"/>
                </a:solidFill>
              </a:rPr>
              <a:t>pulposus</a:t>
            </a:r>
            <a:r>
              <a:rPr lang="hu-HU" sz="2800" b="1" dirty="0">
                <a:solidFill>
                  <a:srgbClr val="FFFF00"/>
                </a:solidFill>
              </a:rPr>
              <a:t> és a csigolya</a:t>
            </a:r>
          </a:p>
          <a:p>
            <a:r>
              <a:rPr lang="hu-HU" sz="2800" b="1" dirty="0">
                <a:solidFill>
                  <a:srgbClr val="FFFF00"/>
                </a:solidFill>
              </a:rPr>
              <a:t>véglemez porcának víz-, </a:t>
            </a:r>
            <a:r>
              <a:rPr lang="hu-HU" sz="2800" b="1" dirty="0" err="1">
                <a:solidFill>
                  <a:srgbClr val="FFFF00"/>
                </a:solidFill>
              </a:rPr>
              <a:t>proteoglikán</a:t>
            </a:r>
            <a:r>
              <a:rPr lang="hu-HU" sz="2800" b="1" dirty="0">
                <a:solidFill>
                  <a:srgbClr val="FFFF00"/>
                </a:solidFill>
              </a:rPr>
              <a:t> és kollagén tartalma,</a:t>
            </a:r>
          </a:p>
          <a:p>
            <a:r>
              <a:rPr lang="hu-HU" sz="2800" b="1" dirty="0">
                <a:solidFill>
                  <a:srgbClr val="FFFF00"/>
                </a:solidFill>
              </a:rPr>
              <a:t>Ideggyökök kilépési variációi</a:t>
            </a:r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46E026A4-22B9-F446-B802-54A3C978D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1714488"/>
            <a:ext cx="2872083" cy="4834173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884363" y="5445125"/>
            <a:ext cx="59531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hu-HU" sz="3600" b="1">
                <a:solidFill>
                  <a:srgbClr val="FAFD00"/>
                </a:solidFill>
                <a:latin typeface="Times New Roman" pitchFamily="18" charset="0"/>
              </a:rPr>
              <a:t>Köszönöm a figyelmet!</a:t>
            </a:r>
          </a:p>
        </p:txBody>
      </p:sp>
      <p:pic>
        <p:nvPicPr>
          <p:cNvPr id="54275" name="Picture 3" descr="nemzetimo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84201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9545638" y="1720850"/>
            <a:ext cx="163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sz="2400">
              <a:latin typeface="Times New Roman" pitchFamily="18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286776" y="600076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23850" y="2708275"/>
            <a:ext cx="8229600" cy="1143000"/>
          </a:xfrm>
          <a:noFill/>
        </p:spPr>
        <p:txBody>
          <a:bodyPr/>
          <a:lstStyle/>
          <a:p>
            <a:pPr algn="l"/>
            <a:r>
              <a:rPr lang="hu-HU" sz="4000">
                <a:solidFill>
                  <a:srgbClr val="FFFF00"/>
                </a:solidFill>
                <a:effectLst/>
              </a:rPr>
              <a:t>A gerinc fő funkciói</a:t>
            </a:r>
            <a:br>
              <a:rPr lang="hu-HU" sz="4000">
                <a:solidFill>
                  <a:srgbClr val="FFFF00"/>
                </a:solidFill>
                <a:effectLst/>
              </a:rPr>
            </a:br>
            <a:br>
              <a:rPr lang="hu-HU" sz="4000">
                <a:solidFill>
                  <a:srgbClr val="FFFF00"/>
                </a:solidFill>
                <a:effectLst/>
              </a:rPr>
            </a:br>
            <a:r>
              <a:rPr lang="hu-HU" sz="4000">
                <a:solidFill>
                  <a:srgbClr val="FFFF00"/>
                </a:solidFill>
                <a:effectLst/>
              </a:rPr>
              <a:t>-stabilitás</a:t>
            </a:r>
            <a:br>
              <a:rPr lang="hu-HU" sz="4000">
                <a:solidFill>
                  <a:srgbClr val="FFFF00"/>
                </a:solidFill>
                <a:effectLst/>
              </a:rPr>
            </a:br>
            <a:r>
              <a:rPr lang="hu-HU" sz="4000">
                <a:solidFill>
                  <a:srgbClr val="FFFF00"/>
                </a:solidFill>
                <a:effectLst/>
              </a:rPr>
              <a:t>-mozgás (tengely körüli rotatio, flexio)</a:t>
            </a:r>
            <a:br>
              <a:rPr lang="hu-HU" sz="4000">
                <a:solidFill>
                  <a:srgbClr val="FFFF00"/>
                </a:solidFill>
                <a:effectLst/>
              </a:rPr>
            </a:br>
            <a:r>
              <a:rPr lang="hu-HU" sz="4000">
                <a:solidFill>
                  <a:srgbClr val="FFFF00"/>
                </a:solidFill>
                <a:effectLst/>
              </a:rPr>
              <a:t>-teherviselés</a:t>
            </a:r>
            <a:br>
              <a:rPr lang="hu-HU" sz="4000">
                <a:solidFill>
                  <a:srgbClr val="FFFF00"/>
                </a:solidFill>
                <a:effectLst/>
              </a:rPr>
            </a:br>
            <a:r>
              <a:rPr lang="hu-HU" sz="4000">
                <a:solidFill>
                  <a:srgbClr val="FFFF00"/>
                </a:solidFill>
                <a:effectLst/>
              </a:rPr>
              <a:t>-rugalmasság, rezgéscsillapítás</a:t>
            </a:r>
            <a:br>
              <a:rPr lang="hu-HU" sz="4000">
                <a:solidFill>
                  <a:srgbClr val="FFFF00"/>
                </a:solidFill>
                <a:effectLst/>
              </a:rPr>
            </a:br>
            <a:r>
              <a:rPr lang="hu-HU" sz="4000">
                <a:solidFill>
                  <a:srgbClr val="FFFF00"/>
                </a:solidFill>
                <a:effectLst/>
              </a:rPr>
              <a:t>-gerincvelő védelme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143768" y="621508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620713"/>
            <a:ext cx="3640137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0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981075"/>
            <a:ext cx="3211513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0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3663" y="2781300"/>
            <a:ext cx="25146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572000" y="150017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617538"/>
            <a:ext cx="8001000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1357290" y="535782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_Patak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2790</TotalTime>
  <Words>1281</Words>
  <Application>Microsoft Office PowerPoint</Application>
  <PresentationFormat>On-screen Show (4:3)</PresentationFormat>
  <Paragraphs>261</Paragraphs>
  <Slides>60</Slides>
  <Notes>5</Notes>
  <HiddenSlides>0</HiddenSlides>
  <MMClips>61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Garamond</vt:lpstr>
      <vt:lpstr>Roboto</vt:lpstr>
      <vt:lpstr>Times New Roman</vt:lpstr>
      <vt:lpstr>Wingdings</vt:lpstr>
      <vt:lpstr>2_Patak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gerinc fő funkciói  -stabilitás -mozgás (tengely körüli rotatio, flexio) -teherviselés -rugalmasság, rezgéscsillapítás -gerincvelő védelme</vt:lpstr>
      <vt:lpstr>PowerPoint Presentation</vt:lpstr>
      <vt:lpstr>PowerPoint Presentation</vt:lpstr>
      <vt:lpstr>PowerPoint Presentation</vt:lpstr>
      <vt:lpstr>Degeneratív gerinc- betegségek </vt:lpstr>
      <vt:lpstr>PowerPoint Presentation</vt:lpstr>
      <vt:lpstr>PowerPoint Presentation</vt:lpstr>
      <vt:lpstr>PowerPoint Presentation</vt:lpstr>
      <vt:lpstr>PowerPoint Presentation</vt:lpstr>
      <vt:lpstr>Discus hernia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Foraminalis  stenosis, polydiscopathia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Osteoporosis</vt:lpstr>
      <vt:lpstr>PowerPoint Presentation</vt:lpstr>
      <vt:lpstr>PowerPoint Presentation</vt:lpstr>
      <vt:lpstr>Osteoporosis- klasszifikáció</vt:lpstr>
      <vt:lpstr>Osteoporosis</vt:lpstr>
      <vt:lpstr>PowerPoint Presentation</vt:lpstr>
      <vt:lpstr>PowerPoint Presentation</vt:lpstr>
      <vt:lpstr>PowerPoint Presentation</vt:lpstr>
    </vt:vector>
  </TitlesOfParts>
  <Company>HWSW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 Invaziv Technikák az Ortopédiában</dc:title>
  <dc:creator>Roland</dc:creator>
  <cp:lastModifiedBy>György dr Kocsis</cp:lastModifiedBy>
  <cp:revision>143</cp:revision>
  <dcterms:created xsi:type="dcterms:W3CDTF">2004-12-10T19:00:43Z</dcterms:created>
  <dcterms:modified xsi:type="dcterms:W3CDTF">2020-03-26T13:09:54Z</dcterms:modified>
</cp:coreProperties>
</file>