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4" r:id="rId2"/>
    <p:sldId id="292" r:id="rId3"/>
    <p:sldId id="256" r:id="rId4"/>
    <p:sldId id="268" r:id="rId5"/>
    <p:sldId id="266" r:id="rId6"/>
    <p:sldId id="257" r:id="rId7"/>
    <p:sldId id="269" r:id="rId8"/>
    <p:sldId id="270" r:id="rId9"/>
    <p:sldId id="271" r:id="rId10"/>
    <p:sldId id="258" r:id="rId11"/>
    <p:sldId id="273" r:id="rId12"/>
    <p:sldId id="272" r:id="rId13"/>
    <p:sldId id="276" r:id="rId14"/>
    <p:sldId id="274" r:id="rId15"/>
    <p:sldId id="275" r:id="rId16"/>
    <p:sldId id="280" r:id="rId17"/>
    <p:sldId id="277" r:id="rId18"/>
    <p:sldId id="262" r:id="rId19"/>
    <p:sldId id="261" r:id="rId20"/>
    <p:sldId id="279" r:id="rId21"/>
    <p:sldId id="278" r:id="rId22"/>
    <p:sldId id="284" r:id="rId23"/>
    <p:sldId id="260" r:id="rId24"/>
    <p:sldId id="281" r:id="rId25"/>
    <p:sldId id="283" r:id="rId26"/>
    <p:sldId id="285" r:id="rId27"/>
    <p:sldId id="263" r:id="rId28"/>
    <p:sldId id="282" r:id="rId29"/>
    <p:sldId id="287" r:id="rId30"/>
    <p:sldId id="264" r:id="rId31"/>
    <p:sldId id="288" r:id="rId32"/>
    <p:sldId id="290" r:id="rId33"/>
    <p:sldId id="289" r:id="rId34"/>
    <p:sldId id="291" r:id="rId35"/>
    <p:sldId id="293" r:id="rId3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0" autoAdjust="0"/>
    <p:restoredTop sz="94660"/>
  </p:normalViewPr>
  <p:slideViewPr>
    <p:cSldViewPr>
      <p:cViewPr>
        <p:scale>
          <a:sx n="70" d="100"/>
          <a:sy n="70" d="100"/>
        </p:scale>
        <p:origin x="-2850" y="-9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CAB7E-340A-477C-87E2-6E3501C6021F}" type="datetimeFigureOut">
              <a:rPr lang="hu-HU" smtClean="0"/>
              <a:t>2020. 03. 24.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64BD0-6298-40AD-924F-84AB28D448D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3019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64BD0-6298-40AD-924F-84AB28D448DE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7644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64BD0-6298-40AD-924F-84AB28D448DE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7644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3B9AA-4C44-4748-904C-95FF96071858}" type="datetimeFigureOut">
              <a:rPr lang="hu-HU" smtClean="0"/>
              <a:t>2020. 03. 24.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CBB90-68E1-47F2-BD0F-823519320C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657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3B9AA-4C44-4748-904C-95FF96071858}" type="datetimeFigureOut">
              <a:rPr lang="hu-HU" smtClean="0"/>
              <a:t>2020. 03. 24.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CBB90-68E1-47F2-BD0F-823519320C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5509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3B9AA-4C44-4748-904C-95FF96071858}" type="datetimeFigureOut">
              <a:rPr lang="hu-HU" smtClean="0"/>
              <a:t>2020. 03. 24.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CBB90-68E1-47F2-BD0F-823519320C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200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3B9AA-4C44-4748-904C-95FF96071858}" type="datetimeFigureOut">
              <a:rPr lang="hu-HU" smtClean="0"/>
              <a:t>2020. 03. 24.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CBB90-68E1-47F2-BD0F-823519320C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5536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3B9AA-4C44-4748-904C-95FF96071858}" type="datetimeFigureOut">
              <a:rPr lang="hu-HU" smtClean="0"/>
              <a:t>2020. 03. 24.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CBB90-68E1-47F2-BD0F-823519320C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3041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3B9AA-4C44-4748-904C-95FF96071858}" type="datetimeFigureOut">
              <a:rPr lang="hu-HU" smtClean="0"/>
              <a:t>2020. 03. 24.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CBB90-68E1-47F2-BD0F-823519320C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4842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3B9AA-4C44-4748-904C-95FF96071858}" type="datetimeFigureOut">
              <a:rPr lang="hu-HU" smtClean="0"/>
              <a:t>2020. 03. 24.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CBB90-68E1-47F2-BD0F-823519320C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6301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3B9AA-4C44-4748-904C-95FF96071858}" type="datetimeFigureOut">
              <a:rPr lang="hu-HU" smtClean="0"/>
              <a:t>2020. 03. 24.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CBB90-68E1-47F2-BD0F-823519320C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5279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3B9AA-4C44-4748-904C-95FF96071858}" type="datetimeFigureOut">
              <a:rPr lang="hu-HU" smtClean="0"/>
              <a:t>2020. 03. 24.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CBB90-68E1-47F2-BD0F-823519320C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8592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3B9AA-4C44-4748-904C-95FF96071858}" type="datetimeFigureOut">
              <a:rPr lang="hu-HU" smtClean="0"/>
              <a:t>2020. 03. 24.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CBB90-68E1-47F2-BD0F-823519320C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4535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3B9AA-4C44-4748-904C-95FF96071858}" type="datetimeFigureOut">
              <a:rPr lang="hu-HU" smtClean="0"/>
              <a:t>2020. 03. 24.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CBB90-68E1-47F2-BD0F-823519320C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7808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3B9AA-4C44-4748-904C-95FF96071858}" type="datetimeFigureOut">
              <a:rPr lang="hu-HU" smtClean="0"/>
              <a:t>2020. 03. 24.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CBB90-68E1-47F2-BD0F-823519320C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604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18" Type="http://schemas.openxmlformats.org/officeDocument/2006/relationships/image" Target="../media/image15.jpeg"/><Relationship Id="rId26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8.jpe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image" Target="../media/image14.jpeg"/><Relationship Id="rId25" Type="http://schemas.openxmlformats.org/officeDocument/2006/relationships/image" Target="../media/image22.jpeg"/><Relationship Id="rId33" Type="http://schemas.openxmlformats.org/officeDocument/2006/relationships/image" Target="../media/image30.png"/><Relationship Id="rId2" Type="http://schemas.openxmlformats.org/officeDocument/2006/relationships/audio" Target="../media/media1.wav"/><Relationship Id="rId16" Type="http://schemas.openxmlformats.org/officeDocument/2006/relationships/image" Target="../media/image13.jpeg"/><Relationship Id="rId20" Type="http://schemas.openxmlformats.org/officeDocument/2006/relationships/image" Target="../media/image17.jpeg"/><Relationship Id="rId29" Type="http://schemas.openxmlformats.org/officeDocument/2006/relationships/image" Target="../media/image26.jpeg"/><Relationship Id="rId1" Type="http://schemas.microsoft.com/office/2007/relationships/media" Target="../media/media1.wav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24" Type="http://schemas.openxmlformats.org/officeDocument/2006/relationships/image" Target="../media/image21.jpeg"/><Relationship Id="rId32" Type="http://schemas.openxmlformats.org/officeDocument/2006/relationships/image" Target="../media/image29.jpeg"/><Relationship Id="rId5" Type="http://schemas.openxmlformats.org/officeDocument/2006/relationships/image" Target="../media/image2.jpeg"/><Relationship Id="rId15" Type="http://schemas.openxmlformats.org/officeDocument/2006/relationships/image" Target="../media/image12.jpeg"/><Relationship Id="rId23" Type="http://schemas.openxmlformats.org/officeDocument/2006/relationships/image" Target="../media/image20.jpeg"/><Relationship Id="rId28" Type="http://schemas.openxmlformats.org/officeDocument/2006/relationships/image" Target="../media/image25.jpeg"/><Relationship Id="rId10" Type="http://schemas.openxmlformats.org/officeDocument/2006/relationships/image" Target="../media/image7.jpeg"/><Relationship Id="rId19" Type="http://schemas.openxmlformats.org/officeDocument/2006/relationships/image" Target="../media/image16.jpeg"/><Relationship Id="rId31" Type="http://schemas.openxmlformats.org/officeDocument/2006/relationships/image" Target="../media/image28.jpeg"/><Relationship Id="rId4" Type="http://schemas.openxmlformats.org/officeDocument/2006/relationships/image" Target="../media/image1.jpeg"/><Relationship Id="rId9" Type="http://schemas.openxmlformats.org/officeDocument/2006/relationships/image" Target="../media/image6.jpeg"/><Relationship Id="rId14" Type="http://schemas.openxmlformats.org/officeDocument/2006/relationships/image" Target="../media/image11.jpeg"/><Relationship Id="rId22" Type="http://schemas.openxmlformats.org/officeDocument/2006/relationships/image" Target="../media/image19.jpeg"/><Relationship Id="rId27" Type="http://schemas.openxmlformats.org/officeDocument/2006/relationships/image" Target="../media/image24.jpeg"/><Relationship Id="rId30" Type="http://schemas.openxmlformats.org/officeDocument/2006/relationships/image" Target="../media/image2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jpe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4.jpeg"/><Relationship Id="rId5" Type="http://schemas.openxmlformats.org/officeDocument/2006/relationships/image" Target="../media/image55.jpeg"/><Relationship Id="rId10" Type="http://schemas.openxmlformats.org/officeDocument/2006/relationships/image" Target="../media/image30.png"/><Relationship Id="rId4" Type="http://schemas.openxmlformats.org/officeDocument/2006/relationships/image" Target="../media/image54.jpeg"/><Relationship Id="rId9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68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68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73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jpeg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82.jpeg"/><Relationship Id="rId5" Type="http://schemas.openxmlformats.org/officeDocument/2006/relationships/image" Target="../media/image13.jpeg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7.jpe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png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png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68.png"/><Relationship Id="rId5" Type="http://schemas.openxmlformats.org/officeDocument/2006/relationships/image" Target="../media/image93.jpe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png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png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png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68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68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3.jpeg"/><Relationship Id="rId18" Type="http://schemas.openxmlformats.org/officeDocument/2006/relationships/image" Target="../media/image9.jpeg"/><Relationship Id="rId26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2.jpeg"/><Relationship Id="rId7" Type="http://schemas.openxmlformats.org/officeDocument/2006/relationships/image" Target="../media/image3.jpeg"/><Relationship Id="rId12" Type="http://schemas.openxmlformats.org/officeDocument/2006/relationships/image" Target="../media/image6.jpeg"/><Relationship Id="rId17" Type="http://schemas.openxmlformats.org/officeDocument/2006/relationships/image" Target="../media/image8.jpeg"/><Relationship Id="rId25" Type="http://schemas.openxmlformats.org/officeDocument/2006/relationships/image" Target="../media/image16.jpeg"/><Relationship Id="rId33" Type="http://schemas.openxmlformats.org/officeDocument/2006/relationships/image" Target="../media/image30.png"/><Relationship Id="rId2" Type="http://schemas.openxmlformats.org/officeDocument/2006/relationships/audio" Target="../media/media35.wav"/><Relationship Id="rId16" Type="http://schemas.openxmlformats.org/officeDocument/2006/relationships/image" Target="../media/image25.jpeg"/><Relationship Id="rId20" Type="http://schemas.openxmlformats.org/officeDocument/2006/relationships/image" Target="../media/image11.jpeg"/><Relationship Id="rId29" Type="http://schemas.openxmlformats.org/officeDocument/2006/relationships/image" Target="../media/image26.jpeg"/><Relationship Id="rId1" Type="http://schemas.microsoft.com/office/2007/relationships/media" Target="../media/media35.wav"/><Relationship Id="rId6" Type="http://schemas.openxmlformats.org/officeDocument/2006/relationships/image" Target="../media/image20.jpeg"/><Relationship Id="rId11" Type="http://schemas.openxmlformats.org/officeDocument/2006/relationships/image" Target="../media/image5.jpeg"/><Relationship Id="rId24" Type="http://schemas.openxmlformats.org/officeDocument/2006/relationships/image" Target="../media/image15.jpeg"/><Relationship Id="rId32" Type="http://schemas.openxmlformats.org/officeDocument/2006/relationships/image" Target="../media/image29.jpeg"/><Relationship Id="rId5" Type="http://schemas.openxmlformats.org/officeDocument/2006/relationships/image" Target="../media/image2.jpeg"/><Relationship Id="rId15" Type="http://schemas.openxmlformats.org/officeDocument/2006/relationships/image" Target="../media/image7.jpeg"/><Relationship Id="rId23" Type="http://schemas.openxmlformats.org/officeDocument/2006/relationships/image" Target="../media/image14.jpeg"/><Relationship Id="rId28" Type="http://schemas.openxmlformats.org/officeDocument/2006/relationships/image" Target="../media/image19.jpeg"/><Relationship Id="rId10" Type="http://schemas.openxmlformats.org/officeDocument/2006/relationships/image" Target="../media/image4.jpeg"/><Relationship Id="rId19" Type="http://schemas.openxmlformats.org/officeDocument/2006/relationships/image" Target="../media/image10.jpeg"/><Relationship Id="rId31" Type="http://schemas.openxmlformats.org/officeDocument/2006/relationships/image" Target="../media/image28.jpeg"/><Relationship Id="rId4" Type="http://schemas.openxmlformats.org/officeDocument/2006/relationships/image" Target="../media/image1.jpeg"/><Relationship Id="rId9" Type="http://schemas.openxmlformats.org/officeDocument/2006/relationships/image" Target="../media/image22.jpeg"/><Relationship Id="rId14" Type="http://schemas.openxmlformats.org/officeDocument/2006/relationships/image" Target="../media/image24.jpeg"/><Relationship Id="rId22" Type="http://schemas.openxmlformats.org/officeDocument/2006/relationships/image" Target="../media/image13.jpeg"/><Relationship Id="rId27" Type="http://schemas.openxmlformats.org/officeDocument/2006/relationships/image" Target="../media/image18.jpeg"/><Relationship Id="rId30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30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0.png"/><Relationship Id="rId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Picture 30" descr="D:\CACO HIP\18.5.1\18.5.1-3a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185" y="4396214"/>
            <a:ext cx="8654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D:\CACO HIP\18.5.1\18.5.1-3b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778" y="4393005"/>
            <a:ext cx="10839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9152" y="1698250"/>
            <a:ext cx="8897070" cy="1143000"/>
          </a:xfrm>
        </p:spPr>
        <p:txBody>
          <a:bodyPr>
            <a:normAutofit fontScale="90000"/>
          </a:bodyPr>
          <a:lstStyle/>
          <a:p>
            <a:r>
              <a:rPr lang="hu-HU" sz="6600" b="1" dirty="0" smtClean="0">
                <a:solidFill>
                  <a:srgbClr val="FFFF99"/>
                </a:solidFill>
              </a:rPr>
              <a:t>CSÍPŐÍZÜLETI BETEGSÉGEK</a:t>
            </a:r>
            <a:endParaRPr lang="hu-HU" sz="6600" b="1" dirty="0">
              <a:solidFill>
                <a:srgbClr val="FFFF99"/>
              </a:solidFill>
            </a:endParaRPr>
          </a:p>
        </p:txBody>
      </p:sp>
      <p:pic>
        <p:nvPicPr>
          <p:cNvPr id="1029" name="Picture 5" descr="D:\CACO HIP\18.1.2\18.1.2-1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399" y="4393005"/>
            <a:ext cx="96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CACO HIP\18.2\18.2-1b.JPG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95" y="4396214"/>
            <a:ext cx="9644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CACO HIP\18.2\18.2-2b.JPG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710" y="5287457"/>
            <a:ext cx="96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:\CACO HIP\18.2\18.2-3d.jpg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120" y="5286475"/>
            <a:ext cx="9601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D:\CACO HIP\18.2\18.2-5a.JPG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250" y="4393005"/>
            <a:ext cx="54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D:\CACO HIP\18.3.1\18.3.1-3b.JPG"/>
          <p:cNvPicPr>
            <a:picLocks noGrp="1" noChangeArrowheads="1"/>
          </p:cNvPicPr>
          <p:nvPr>
            <p:ph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09" y="4396214"/>
            <a:ext cx="95356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D:\CACO HIP\18.3.1\18.3.1-3b.JPG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9" y="4394489"/>
            <a:ext cx="95346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D:\CACO HIP\18.4\18.4-4b.JPG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224" y="4393005"/>
            <a:ext cx="100308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D:\CACO HIP\18.4\18.4-1.JPG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42" y="5287457"/>
            <a:ext cx="12275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D:\CACO HIP\18.4\18.4-2.JPG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830" y="5284906"/>
            <a:ext cx="47042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D:\CACO HIP\18.4\18.4-3.JPG"/>
          <p:cNvPicPr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016" y="5284906"/>
            <a:ext cx="84904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D:\CACO HIP\18.5.1\18.5.1-3c.jpg"/>
          <p:cNvPicPr>
            <a:picLocks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195" y="4396214"/>
            <a:ext cx="7956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D:\CACO HIP\18.5.1\18.5.1-2.JPG"/>
          <p:cNvPicPr>
            <a:picLocks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224" y="5287457"/>
            <a:ext cx="102872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D:\CACO HIP\18.5.2\18.5.2-6a.JPG"/>
          <p:cNvPicPr>
            <a:picLocks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2841" y="4393005"/>
            <a:ext cx="95478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D:\CACO HIP\18.5.2\18.5.2-1.JPG"/>
          <p:cNvPicPr>
            <a:picLocks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16720" y="5287457"/>
            <a:ext cx="91588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D:\CACO HIP\18.5.2\18.5.2-2a.JPG"/>
          <p:cNvPicPr>
            <a:picLocks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99209" y="5287457"/>
            <a:ext cx="54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D:\CACO HIP\18.5.2\18.5.2-2d.JPG"/>
          <p:cNvPicPr>
            <a:picLocks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2110" y="5286475"/>
            <a:ext cx="104472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D:\CACO HIP\18.5.2\18.5.2-3a.JPG"/>
          <p:cNvPicPr>
            <a:picLocks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56978" y="5287457"/>
            <a:ext cx="10017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Csoportba foglalás 3"/>
          <p:cNvGrpSpPr/>
          <p:nvPr/>
        </p:nvGrpSpPr>
        <p:grpSpPr>
          <a:xfrm>
            <a:off x="440555" y="902276"/>
            <a:ext cx="8240472" cy="720000"/>
            <a:chOff x="421453" y="1622276"/>
            <a:chExt cx="8240472" cy="720000"/>
          </a:xfrm>
        </p:grpSpPr>
        <p:pic>
          <p:nvPicPr>
            <p:cNvPr id="1028" name="Picture 4" descr="D:\CACO HIP\18.1.1\18.1.1-1d.JPG"/>
            <p:cNvPicPr>
              <a:picLocks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9209" y="1622276"/>
              <a:ext cx="66393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D:\CACO HIP\18.2\18.2-5c.JPG"/>
            <p:cNvPicPr>
              <a:picLocks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8911" y="1622276"/>
              <a:ext cx="648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D:\CACO HIP\18.2\18.2-1a.JPG"/>
            <p:cNvPicPr>
              <a:picLocks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453" y="1622276"/>
              <a:ext cx="1152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D:\CACO HIP\18.2\18.2-3e.jpg"/>
            <p:cNvPicPr>
              <a:picLocks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1912" y="1622276"/>
              <a:ext cx="647928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1" name="Picture 17" descr="D:\CACO HIP\18.2\18.2-4b.JPG"/>
            <p:cNvPicPr>
              <a:picLocks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1845" y="1622276"/>
              <a:ext cx="54008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D:\CACO HIP\18.2\18.2-5b.JPG"/>
            <p:cNvPicPr>
              <a:picLocks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585" y="1622276"/>
              <a:ext cx="648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6" name="Picture 42" descr="D:\CACO HIP\18.5.2\18.5.2-4b.JPG"/>
            <p:cNvPicPr>
              <a:picLocks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16728" y="1622276"/>
              <a:ext cx="159012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7" name="Picture 43" descr="D:\CACO HIP\18.5.2\18.5.2-5.JPG"/>
            <p:cNvPicPr>
              <a:picLocks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216585" y="1622276"/>
              <a:ext cx="118632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D:\CACO HIP\18.1.1\18.1.1-1e.JPG"/>
            <p:cNvPicPr>
              <a:picLocks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8156" y="1622276"/>
              <a:ext cx="1716504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D:\CACO HIP\18.2\18.2-2a.JPG"/>
            <p:cNvPicPr>
              <a:picLocks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568" y="1622276"/>
              <a:ext cx="1162032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Szövegdoboz 2"/>
          <p:cNvSpPr txBox="1"/>
          <p:nvPr/>
        </p:nvSpPr>
        <p:spPr>
          <a:xfrm>
            <a:off x="2591710" y="2924944"/>
            <a:ext cx="6089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FFFF99"/>
                </a:solidFill>
              </a:rPr>
              <a:t>összeállította</a:t>
            </a:r>
            <a:r>
              <a:rPr lang="en-US" sz="2400" b="1" dirty="0" smtClean="0">
                <a:solidFill>
                  <a:srgbClr val="FFFF99"/>
                </a:solidFill>
              </a:rPr>
              <a:t>: 		</a:t>
            </a:r>
            <a:r>
              <a:rPr lang="hu-HU" sz="2400" b="1" dirty="0" smtClean="0">
                <a:solidFill>
                  <a:srgbClr val="FFFF99"/>
                </a:solidFill>
              </a:rPr>
              <a:t>Dr. </a:t>
            </a:r>
            <a:r>
              <a:rPr lang="hu-HU" sz="2400" b="1" dirty="0" err="1" smtClean="0">
                <a:solidFill>
                  <a:srgbClr val="FFFF99"/>
                </a:solidFill>
              </a:rPr>
              <a:t>Holnapy</a:t>
            </a:r>
            <a:r>
              <a:rPr lang="hu-HU" sz="2400" b="1" dirty="0" smtClean="0">
                <a:solidFill>
                  <a:srgbClr val="FFFF99"/>
                </a:solidFill>
              </a:rPr>
              <a:t> Gergely </a:t>
            </a:r>
            <a:endParaRPr lang="en-US" sz="2400" b="1" dirty="0" smtClean="0">
              <a:solidFill>
                <a:srgbClr val="FFFF99"/>
              </a:solidFill>
            </a:endParaRPr>
          </a:p>
          <a:p>
            <a:r>
              <a:rPr lang="en-US" sz="2400" b="1" dirty="0" smtClean="0">
                <a:solidFill>
                  <a:srgbClr val="FFFF99"/>
                </a:solidFill>
              </a:rPr>
              <a:t>			</a:t>
            </a:r>
            <a:r>
              <a:rPr lang="hu-HU" sz="2400" b="1" dirty="0" smtClean="0">
                <a:solidFill>
                  <a:srgbClr val="FFFF99"/>
                </a:solidFill>
              </a:rPr>
              <a:t>Semmelweis Egyetem	</a:t>
            </a:r>
            <a:r>
              <a:rPr lang="en-US" sz="2400" b="1" dirty="0" smtClean="0">
                <a:solidFill>
                  <a:srgbClr val="FFFF99"/>
                </a:solidFill>
              </a:rPr>
              <a:t>		</a:t>
            </a:r>
            <a:r>
              <a:rPr lang="hu-HU" sz="2400" b="1" dirty="0" smtClean="0">
                <a:solidFill>
                  <a:srgbClr val="FFFF99"/>
                </a:solidFill>
              </a:rPr>
              <a:t>Ortopédiai Klinika</a:t>
            </a:r>
            <a:endParaRPr lang="hu-HU" sz="2400" b="1" dirty="0">
              <a:solidFill>
                <a:srgbClr val="FFFF99"/>
              </a:solidFill>
            </a:endParaRPr>
          </a:p>
        </p:txBody>
      </p:sp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8410987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7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3473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99"/>
                </a:solidFill>
              </a:rPr>
              <a:t>Avascular</a:t>
            </a:r>
            <a:r>
              <a:rPr lang="hu-HU" sz="3600" b="1" dirty="0">
                <a:solidFill>
                  <a:srgbClr val="FFFF99"/>
                </a:solidFill>
              </a:rPr>
              <a:t>is combfej </a:t>
            </a:r>
            <a:r>
              <a:rPr lang="en-US" sz="3600" b="1" dirty="0">
                <a:solidFill>
                  <a:srgbClr val="FFFF99"/>
                </a:solidFill>
              </a:rPr>
              <a:t>necrosis </a:t>
            </a: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075" name="Picture 3" descr="D:\CACO HIP\18.2\18.2-1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76" y="995145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CACO HIP\18.2\18.2-1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976" y="996286"/>
            <a:ext cx="3760051" cy="280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CACO HIP\18.2\18.2-2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70" y="3947473"/>
            <a:ext cx="3706606" cy="275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CACO HIP\18.2\18.2-2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976" y="3947473"/>
            <a:ext cx="3752165" cy="273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187624" y="3301371"/>
            <a:ext cx="3417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 smtClean="0">
                <a:solidFill>
                  <a:srgbClr val="FFFF99"/>
                </a:solidFill>
              </a:rPr>
              <a:t>Ficat</a:t>
            </a:r>
            <a:r>
              <a:rPr lang="hu-HU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 smtClean="0">
                <a:solidFill>
                  <a:srgbClr val="FFFF99"/>
                </a:solidFill>
              </a:rPr>
              <a:t>1 </a:t>
            </a:r>
            <a:r>
              <a:rPr lang="hu-HU" sz="2800" b="1" dirty="0" err="1" smtClean="0">
                <a:solidFill>
                  <a:srgbClr val="FFFF99"/>
                </a:solidFill>
              </a:rPr>
              <a:t>l.d</a:t>
            </a:r>
            <a:r>
              <a:rPr lang="hu-HU" sz="2800" b="1" dirty="0" smtClean="0">
                <a:solidFill>
                  <a:srgbClr val="FFFF99"/>
                </a:solidFill>
              </a:rPr>
              <a:t>.</a:t>
            </a:r>
            <a:r>
              <a:rPr lang="en-US" sz="2800" b="1" dirty="0" smtClean="0">
                <a:solidFill>
                  <a:srgbClr val="FFFF99"/>
                </a:solidFill>
              </a:rPr>
              <a:t>, </a:t>
            </a:r>
            <a:r>
              <a:rPr lang="hu-HU" sz="2800" b="1" dirty="0" err="1" smtClean="0">
                <a:solidFill>
                  <a:srgbClr val="FFFF99"/>
                </a:solidFill>
              </a:rPr>
              <a:t>Ficat</a:t>
            </a:r>
            <a:r>
              <a:rPr lang="hu-HU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 smtClean="0">
                <a:solidFill>
                  <a:srgbClr val="FFFF99"/>
                </a:solidFill>
              </a:rPr>
              <a:t>3 </a:t>
            </a:r>
            <a:r>
              <a:rPr lang="hu-HU" sz="2800" b="1" dirty="0" err="1" smtClean="0">
                <a:solidFill>
                  <a:srgbClr val="FFFF99"/>
                </a:solidFill>
              </a:rPr>
              <a:t>l.s</a:t>
            </a:r>
            <a:r>
              <a:rPr lang="hu-HU" b="1" dirty="0" smtClean="0">
                <a:solidFill>
                  <a:srgbClr val="FFFF99"/>
                </a:solidFill>
              </a:rPr>
              <a:t>.</a:t>
            </a:r>
            <a:endParaRPr lang="hu-HU" b="1" dirty="0">
              <a:solidFill>
                <a:srgbClr val="FFFF99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248228" y="996286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99"/>
                </a:solidFill>
              </a:rPr>
              <a:t>61 </a:t>
            </a:r>
            <a:r>
              <a:rPr lang="hu-HU" sz="2800" b="1" dirty="0" smtClean="0">
                <a:solidFill>
                  <a:srgbClr val="FFFF99"/>
                </a:solidFill>
              </a:rPr>
              <a:t>é ffi</a:t>
            </a:r>
            <a:endParaRPr lang="hu-HU" sz="28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1187624" y="6237312"/>
            <a:ext cx="34173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>
                <a:solidFill>
                  <a:srgbClr val="FFFF99"/>
                </a:solidFill>
              </a:rPr>
              <a:t>Ficat</a:t>
            </a:r>
            <a:r>
              <a:rPr lang="hu-HU" sz="2800" b="1" dirty="0">
                <a:solidFill>
                  <a:srgbClr val="FFFF99"/>
                </a:solidFill>
              </a:rPr>
              <a:t> </a:t>
            </a:r>
            <a:r>
              <a:rPr lang="hu-HU" sz="2800" b="1" dirty="0" smtClean="0">
                <a:solidFill>
                  <a:srgbClr val="FFFF99"/>
                </a:solidFill>
              </a:rPr>
              <a:t>3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hu-HU" sz="2800" b="1" dirty="0" err="1">
                <a:solidFill>
                  <a:srgbClr val="FFFF99"/>
                </a:solidFill>
              </a:rPr>
              <a:t>l.d</a:t>
            </a:r>
            <a:r>
              <a:rPr lang="hu-HU" sz="2800" b="1" dirty="0">
                <a:solidFill>
                  <a:srgbClr val="FFFF99"/>
                </a:solidFill>
              </a:rPr>
              <a:t>.</a:t>
            </a:r>
            <a:r>
              <a:rPr lang="en-US" sz="2800" b="1" dirty="0">
                <a:solidFill>
                  <a:srgbClr val="FFFF99"/>
                </a:solidFill>
              </a:rPr>
              <a:t>, </a:t>
            </a:r>
            <a:r>
              <a:rPr lang="hu-HU" sz="2800" b="1" dirty="0" err="1">
                <a:solidFill>
                  <a:srgbClr val="FFFF99"/>
                </a:solidFill>
              </a:rPr>
              <a:t>Ficat</a:t>
            </a:r>
            <a:r>
              <a:rPr lang="hu-HU" sz="2800" b="1" dirty="0">
                <a:solidFill>
                  <a:srgbClr val="FFFF99"/>
                </a:solidFill>
              </a:rPr>
              <a:t> </a:t>
            </a:r>
            <a:r>
              <a:rPr lang="hu-HU" sz="2800" b="1" dirty="0" smtClean="0">
                <a:solidFill>
                  <a:srgbClr val="FFFF99"/>
                </a:solidFill>
              </a:rPr>
              <a:t>4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hu-HU" sz="2800" b="1" dirty="0" err="1">
                <a:solidFill>
                  <a:srgbClr val="FFFF99"/>
                </a:solidFill>
              </a:rPr>
              <a:t>l.s</a:t>
            </a:r>
            <a:r>
              <a:rPr lang="hu-HU" b="1" dirty="0">
                <a:solidFill>
                  <a:srgbClr val="FFFF99"/>
                </a:solidFill>
              </a:rPr>
              <a:t>.</a:t>
            </a:r>
          </a:p>
          <a:p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2122506" y="5733256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FFFF99"/>
                </a:solidFill>
              </a:rPr>
              <a:t>53 é ffi</a:t>
            </a:r>
            <a:endParaRPr lang="hu-HU" dirty="0"/>
          </a:p>
        </p:txBody>
      </p:sp>
      <p:pic>
        <p:nvPicPr>
          <p:cNvPr id="9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3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2412" y="1776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99"/>
                </a:solidFill>
              </a:rPr>
              <a:t>Avascular</a:t>
            </a:r>
            <a:r>
              <a:rPr lang="hu-HU" sz="3600" b="1" dirty="0">
                <a:solidFill>
                  <a:srgbClr val="FFFF99"/>
                </a:solidFill>
              </a:rPr>
              <a:t>is combfej </a:t>
            </a:r>
            <a:r>
              <a:rPr lang="en-US" sz="3600" b="1" dirty="0">
                <a:solidFill>
                  <a:srgbClr val="FFFF99"/>
                </a:solidFill>
              </a:rPr>
              <a:t>necrosis </a:t>
            </a: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079" name="Picture 7" descr="D:\CACO HIP\18.2\18.2-3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9593"/>
            <a:ext cx="2626329" cy="281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CACO HIP\18.2\18.2-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881" y="1269593"/>
            <a:ext cx="2195473" cy="194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CACO HIP\18.2\18.2-3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354" y="1269593"/>
            <a:ext cx="2566712" cy="192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CACO HIP\18.2\18.2-3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798" y="3281142"/>
            <a:ext cx="3601449" cy="270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CACO HIP\18.2\18.2-3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612" y="3252521"/>
            <a:ext cx="2046867" cy="272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06454" y="4140183"/>
            <a:ext cx="3096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 smtClean="0">
                <a:solidFill>
                  <a:srgbClr val="FFFF99"/>
                </a:solidFill>
              </a:rPr>
              <a:t>18 é ffi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 smtClean="0">
                <a:solidFill>
                  <a:srgbClr val="FFFF99"/>
                </a:solidFill>
              </a:rPr>
              <a:t>szteroid th, AML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 err="1">
                <a:solidFill>
                  <a:srgbClr val="FFFF99"/>
                </a:solidFill>
              </a:rPr>
              <a:t>b</a:t>
            </a:r>
            <a:r>
              <a:rPr lang="hu-HU" sz="2800" b="1" dirty="0" err="1" smtClean="0">
                <a:solidFill>
                  <a:srgbClr val="FFFF99"/>
                </a:solidFill>
              </a:rPr>
              <a:t>ilat</a:t>
            </a:r>
            <a:r>
              <a:rPr lang="hu-HU" sz="2800" b="1" dirty="0" smtClean="0">
                <a:solidFill>
                  <a:srgbClr val="FFFF99"/>
                </a:solidFill>
              </a:rPr>
              <a:t>. AVN</a:t>
            </a:r>
            <a:endParaRPr lang="hu-HU" sz="2800" b="1" dirty="0">
              <a:solidFill>
                <a:srgbClr val="FFFF99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712931" y="5458734"/>
            <a:ext cx="3296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FFFF99"/>
                </a:solidFill>
              </a:rPr>
              <a:t>TEP </a:t>
            </a:r>
            <a:r>
              <a:rPr lang="hu-HU" sz="2800" b="1" dirty="0" err="1" smtClean="0">
                <a:solidFill>
                  <a:srgbClr val="FFFF99"/>
                </a:solidFill>
              </a:rPr>
              <a:t>l.d</a:t>
            </a:r>
            <a:r>
              <a:rPr lang="hu-HU" sz="2800" b="1" dirty="0" smtClean="0">
                <a:solidFill>
                  <a:srgbClr val="FFFF99"/>
                </a:solidFill>
              </a:rPr>
              <a:t>., </a:t>
            </a:r>
            <a:r>
              <a:rPr lang="hu-HU" sz="2800" b="1" dirty="0" err="1" smtClean="0">
                <a:solidFill>
                  <a:srgbClr val="FFFF99"/>
                </a:solidFill>
              </a:rPr>
              <a:t>Ficat</a:t>
            </a:r>
            <a:r>
              <a:rPr lang="hu-HU" sz="2800" b="1" dirty="0" smtClean="0">
                <a:solidFill>
                  <a:srgbClr val="FFFF99"/>
                </a:solidFill>
              </a:rPr>
              <a:t> 3-4 </a:t>
            </a:r>
            <a:r>
              <a:rPr lang="hu-HU" sz="2800" b="1" dirty="0" err="1" smtClean="0">
                <a:solidFill>
                  <a:srgbClr val="FFFF99"/>
                </a:solidFill>
              </a:rPr>
              <a:t>l.s</a:t>
            </a:r>
            <a:r>
              <a:rPr lang="hu-HU" dirty="0" smtClean="0"/>
              <a:t>.</a:t>
            </a:r>
            <a:endParaRPr lang="hu-HU" dirty="0"/>
          </a:p>
        </p:txBody>
      </p:sp>
      <p:pic>
        <p:nvPicPr>
          <p:cNvPr id="6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93457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9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67170" y="3204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99"/>
                </a:solidFill>
              </a:rPr>
              <a:t>Avascular</a:t>
            </a:r>
            <a:r>
              <a:rPr lang="hu-HU" sz="3600" b="1" dirty="0">
                <a:solidFill>
                  <a:srgbClr val="FFFF99"/>
                </a:solidFill>
              </a:rPr>
              <a:t>is combfej </a:t>
            </a:r>
            <a:r>
              <a:rPr lang="en-US" sz="3600" b="1" dirty="0">
                <a:solidFill>
                  <a:srgbClr val="FFFF99"/>
                </a:solidFill>
              </a:rPr>
              <a:t>necrosis </a:t>
            </a:r>
            <a:endParaRPr lang="hu-HU" sz="3600" dirty="0">
              <a:solidFill>
                <a:srgbClr val="FFFF99"/>
              </a:solidFill>
            </a:endParaRPr>
          </a:p>
        </p:txBody>
      </p:sp>
      <p:pic>
        <p:nvPicPr>
          <p:cNvPr id="3074" name="Picture 2" descr="D:\CACO HIP\18.2\18.2-5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682" y="3789039"/>
            <a:ext cx="2124745" cy="283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:\CACO HIP\18.2\18.2-4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9"/>
            <a:ext cx="2175542" cy="267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CACO HIP\18.2\18.2-4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490" y="980728"/>
            <a:ext cx="2009505" cy="267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D:\CACO HIP\18.2\18.2-4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690" y="963537"/>
            <a:ext cx="2339677" cy="269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D:\CACO HIP\18.2\18.2-5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469" y="3789040"/>
            <a:ext cx="2124744" cy="283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D:\CACO HIP\18.2\18.2-5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350" y="3776255"/>
            <a:ext cx="2134332" cy="284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677835" y="829730"/>
            <a:ext cx="24786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99"/>
                </a:solidFill>
              </a:rPr>
              <a:t>60 </a:t>
            </a:r>
            <a:r>
              <a:rPr lang="hu-HU" sz="2800" b="1" dirty="0" smtClean="0">
                <a:solidFill>
                  <a:srgbClr val="FFFF99"/>
                </a:solidFill>
              </a:rPr>
              <a:t>é ffi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 err="1">
                <a:solidFill>
                  <a:srgbClr val="FFFF99"/>
                </a:solidFill>
              </a:rPr>
              <a:t>c</a:t>
            </a:r>
            <a:r>
              <a:rPr lang="en-US" sz="2800" b="1" dirty="0" err="1" smtClean="0">
                <a:solidFill>
                  <a:srgbClr val="FFFF99"/>
                </a:solidFill>
              </a:rPr>
              <a:t>hr</a:t>
            </a:r>
            <a:r>
              <a:rPr lang="hu-HU" sz="2800" b="1" dirty="0" smtClean="0">
                <a:solidFill>
                  <a:srgbClr val="FFFF99"/>
                </a:solidFill>
              </a:rPr>
              <a:t>. </a:t>
            </a:r>
            <a:r>
              <a:rPr lang="en-US" sz="2800" b="1" dirty="0" smtClean="0">
                <a:solidFill>
                  <a:srgbClr val="FFFF99"/>
                </a:solidFill>
              </a:rPr>
              <a:t>al</a:t>
            </a:r>
            <a:r>
              <a:rPr lang="hu-HU" sz="2800" b="1" dirty="0" err="1" smtClean="0">
                <a:solidFill>
                  <a:srgbClr val="FFFF99"/>
                </a:solidFill>
              </a:rPr>
              <a:t>koholista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FFFF99"/>
                </a:solidFill>
              </a:rPr>
              <a:t>Ficat</a:t>
            </a:r>
            <a:r>
              <a:rPr lang="hu-HU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 smtClean="0">
                <a:solidFill>
                  <a:srgbClr val="FFFF99"/>
                </a:solidFill>
              </a:rPr>
              <a:t>2 </a:t>
            </a:r>
            <a:r>
              <a:rPr lang="hu-HU" sz="2800" b="1" dirty="0" err="1" smtClean="0">
                <a:solidFill>
                  <a:srgbClr val="FFFF99"/>
                </a:solidFill>
              </a:rPr>
              <a:t>l.s</a:t>
            </a:r>
            <a:r>
              <a:rPr lang="hu-HU" sz="2800" b="1" dirty="0" smtClean="0">
                <a:solidFill>
                  <a:srgbClr val="FFFF99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FF99"/>
                </a:solidFill>
              </a:rPr>
              <a:t>h</a:t>
            </a:r>
            <a:r>
              <a:rPr lang="hu-HU" sz="2800" b="1" dirty="0" smtClean="0">
                <a:solidFill>
                  <a:srgbClr val="FFFF99"/>
                </a:solidFill>
              </a:rPr>
              <a:t>áromszög alakú szklerózis</a:t>
            </a:r>
            <a:endParaRPr lang="hu-HU" sz="2800" b="1" dirty="0">
              <a:solidFill>
                <a:srgbClr val="FFFF99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-952" y="4437112"/>
            <a:ext cx="25364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FF99"/>
                </a:solidFill>
              </a:rPr>
              <a:t>c</a:t>
            </a:r>
            <a:r>
              <a:rPr lang="hu-HU" sz="2800" b="1" dirty="0" smtClean="0">
                <a:solidFill>
                  <a:srgbClr val="FFFF99"/>
                </a:solidFill>
              </a:rPr>
              <a:t>ombnyak-törés miatti szekunder </a:t>
            </a:r>
            <a:r>
              <a:rPr lang="hu-HU" sz="2800" b="1" dirty="0" err="1" smtClean="0">
                <a:solidFill>
                  <a:srgbClr val="FFFF99"/>
                </a:solidFill>
              </a:rPr>
              <a:t>artrózis</a:t>
            </a:r>
            <a:endParaRPr lang="hu-HU" sz="2800" b="1" dirty="0">
              <a:solidFill>
                <a:srgbClr val="FFFF99"/>
              </a:solidFill>
            </a:endParaRPr>
          </a:p>
        </p:txBody>
      </p:sp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22418" y="1553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8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59632" y="0"/>
            <a:ext cx="6552728" cy="1143000"/>
          </a:xfrm>
        </p:spPr>
        <p:txBody>
          <a:bodyPr>
            <a:noAutofit/>
          </a:bodyPr>
          <a:lstStyle/>
          <a:p>
            <a:pPr lvl="1" algn="ctr"/>
            <a:r>
              <a:rPr lang="hu-HU" sz="3600" b="1" dirty="0" smtClean="0">
                <a:solidFill>
                  <a:srgbClr val="FFFF99"/>
                </a:solidFill>
                <a:latin typeface="+mj-lt"/>
              </a:rPr>
              <a:t>Csípő körüli </a:t>
            </a:r>
            <a:r>
              <a:rPr lang="hu-HU" sz="3600" b="1" dirty="0" err="1" smtClean="0">
                <a:solidFill>
                  <a:srgbClr val="FFFF99"/>
                </a:solidFill>
                <a:latin typeface="+mj-lt"/>
              </a:rPr>
              <a:t>kontraktúrák</a:t>
            </a:r>
            <a:endParaRPr lang="hu-HU" sz="3600" b="1" dirty="0">
              <a:solidFill>
                <a:srgbClr val="FFFF99"/>
              </a:solidFill>
              <a:latin typeface="+mj-lt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33872" y="1268760"/>
            <a:ext cx="85980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 smtClean="0">
                <a:solidFill>
                  <a:srgbClr val="FFFF99"/>
                </a:solidFill>
              </a:rPr>
              <a:t>Kontraktúrához</a:t>
            </a:r>
            <a:r>
              <a:rPr lang="hu-HU" sz="2800" b="1" dirty="0" smtClean="0">
                <a:solidFill>
                  <a:srgbClr val="FFFF99"/>
                </a:solidFill>
              </a:rPr>
              <a:t> vezethet</a:t>
            </a:r>
            <a:r>
              <a:rPr lang="en-US" sz="2800" b="1" dirty="0" smtClean="0">
                <a:solidFill>
                  <a:srgbClr val="FFFF99"/>
                </a:solidFill>
              </a:rPr>
              <a:t>: 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b="1" dirty="0" smtClean="0">
              <a:solidFill>
                <a:srgbClr val="FFFF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 err="1">
                <a:solidFill>
                  <a:srgbClr val="FFFF99"/>
                </a:solidFill>
              </a:rPr>
              <a:t>a</a:t>
            </a:r>
            <a:r>
              <a:rPr lang="hu-HU" sz="2800" b="1" dirty="0" err="1" smtClean="0">
                <a:solidFill>
                  <a:srgbClr val="FFFF99"/>
                </a:solidFill>
              </a:rPr>
              <a:t>k</a:t>
            </a:r>
            <a:r>
              <a:rPr lang="en-US" sz="2800" b="1" dirty="0" err="1" smtClean="0">
                <a:solidFill>
                  <a:srgbClr val="FFFF99"/>
                </a:solidFill>
              </a:rPr>
              <a:t>ut</a:t>
            </a:r>
            <a:r>
              <a:rPr lang="hu-HU" sz="2800" b="1" dirty="0" smtClean="0">
                <a:solidFill>
                  <a:srgbClr val="FFFF99"/>
                </a:solidFill>
              </a:rPr>
              <a:t> és krónikus ízületi gyulladás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FF99"/>
                </a:solidFill>
              </a:rPr>
              <a:t>s</a:t>
            </a:r>
            <a:r>
              <a:rPr lang="hu-HU" sz="2800" b="1" dirty="0" smtClean="0">
                <a:solidFill>
                  <a:srgbClr val="FFFF99"/>
                </a:solidFill>
              </a:rPr>
              <a:t>zeptikus és specifikus fertőzéses folyamat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 smtClean="0">
                <a:solidFill>
                  <a:srgbClr val="FFFF99"/>
                </a:solidFill>
              </a:rPr>
              <a:t>Csípőízület fejlődését befolyásoló betegségek: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hu-HU" sz="2800" b="1" dirty="0" smtClean="0">
                <a:solidFill>
                  <a:srgbClr val="FFFF99"/>
                </a:solidFill>
              </a:rPr>
              <a:t>Csípő </a:t>
            </a:r>
            <a:r>
              <a:rPr lang="hu-HU" sz="2800" b="1" dirty="0" err="1" smtClean="0">
                <a:solidFill>
                  <a:srgbClr val="FFFF99"/>
                </a:solidFill>
              </a:rPr>
              <a:t>dysplasia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FF99"/>
                </a:solidFill>
              </a:rPr>
              <a:t>Perth</a:t>
            </a:r>
            <a:r>
              <a:rPr lang="hu-HU" sz="2800" b="1" dirty="0" smtClean="0">
                <a:solidFill>
                  <a:srgbClr val="FFFF99"/>
                </a:solidFill>
              </a:rPr>
              <a:t>es-kór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hu-HU" sz="2800" b="1" dirty="0" err="1" smtClean="0">
                <a:solidFill>
                  <a:srgbClr val="FFFF99"/>
                </a:solidFill>
              </a:rPr>
              <a:t>epiphyseolysis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 err="1" smtClean="0">
                <a:solidFill>
                  <a:srgbClr val="FFFF99"/>
                </a:solidFill>
              </a:rPr>
              <a:t>Posztoperatív</a:t>
            </a:r>
            <a:r>
              <a:rPr lang="hu-HU" sz="2800" b="1" dirty="0" smtClean="0">
                <a:solidFill>
                  <a:srgbClr val="FFFF99"/>
                </a:solidFill>
              </a:rPr>
              <a:t> deformitások</a:t>
            </a:r>
            <a:endParaRPr lang="hu-HU" sz="2800" b="1" dirty="0">
              <a:solidFill>
                <a:srgbClr val="FFFF99"/>
              </a:solidFill>
            </a:endParaRPr>
          </a:p>
        </p:txBody>
      </p:sp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2320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26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sz="4000" b="1" dirty="0" smtClean="0">
                <a:solidFill>
                  <a:srgbClr val="FFFF99"/>
                </a:solidFill>
              </a:rPr>
              <a:t>Flexiós </a:t>
            </a:r>
            <a:r>
              <a:rPr lang="hu-HU" sz="4000" b="1" dirty="0" err="1" smtClean="0">
                <a:solidFill>
                  <a:srgbClr val="FFFF99"/>
                </a:solidFill>
              </a:rPr>
              <a:t>csípő-kontraktúra</a:t>
            </a:r>
            <a:r>
              <a:rPr lang="hu-HU" b="1" dirty="0">
                <a:solidFill>
                  <a:srgbClr val="FFFF99"/>
                </a:solidFill>
              </a:rPr>
              <a:t/>
            </a:r>
            <a:br>
              <a:rPr lang="hu-HU" b="1" dirty="0">
                <a:solidFill>
                  <a:srgbClr val="FFFF99"/>
                </a:solidFill>
              </a:rPr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9499" y="2577156"/>
            <a:ext cx="5730654" cy="1892946"/>
          </a:xfrm>
        </p:spPr>
        <p:txBody>
          <a:bodyPr>
            <a:normAutofit fontScale="47500" lnSpcReduction="200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en-US" sz="5900" b="1" dirty="0">
                <a:solidFill>
                  <a:srgbClr val="FFFF99"/>
                </a:solidFill>
              </a:rPr>
              <a:t>Thomas </a:t>
            </a:r>
            <a:r>
              <a:rPr lang="en-US" sz="5900" b="1" dirty="0" err="1" smtClean="0">
                <a:solidFill>
                  <a:srgbClr val="FFFF99"/>
                </a:solidFill>
              </a:rPr>
              <a:t>teszt</a:t>
            </a:r>
            <a:r>
              <a:rPr lang="hu-HU" sz="5900" b="1" dirty="0" smtClean="0">
                <a:solidFill>
                  <a:srgbClr val="FFFF99"/>
                </a:solidFill>
              </a:rPr>
              <a:t>:</a:t>
            </a:r>
            <a:r>
              <a:rPr lang="en-US" sz="5900" b="1" dirty="0" smtClean="0">
                <a:solidFill>
                  <a:srgbClr val="FFFF99"/>
                </a:solidFill>
              </a:rPr>
              <a:t> </a:t>
            </a:r>
            <a:r>
              <a:rPr lang="hu-HU" sz="5900" b="1" dirty="0">
                <a:solidFill>
                  <a:srgbClr val="FFFF99"/>
                </a:solidFill>
              </a:rPr>
              <a:t>m</a:t>
            </a:r>
            <a:r>
              <a:rPr lang="en-US" sz="5900" b="1" dirty="0" err="1" smtClean="0">
                <a:solidFill>
                  <a:srgbClr val="FFFF99"/>
                </a:solidFill>
              </a:rPr>
              <a:t>aximális</a:t>
            </a:r>
            <a:r>
              <a:rPr lang="en-US" sz="5900" b="1" dirty="0" smtClean="0">
                <a:solidFill>
                  <a:srgbClr val="FFFF99"/>
                </a:solidFill>
              </a:rPr>
              <a:t> </a:t>
            </a:r>
            <a:r>
              <a:rPr lang="en-US" sz="5900" b="1" dirty="0" err="1" smtClean="0">
                <a:solidFill>
                  <a:srgbClr val="FFFF99"/>
                </a:solidFill>
              </a:rPr>
              <a:t>csípő</a:t>
            </a:r>
            <a:r>
              <a:rPr lang="en-US" sz="5900" b="1" dirty="0" smtClean="0">
                <a:solidFill>
                  <a:srgbClr val="FFFF99"/>
                </a:solidFill>
              </a:rPr>
              <a:t> </a:t>
            </a:r>
            <a:r>
              <a:rPr lang="en-US" sz="5900" b="1" dirty="0" err="1" smtClean="0">
                <a:solidFill>
                  <a:srgbClr val="FFFF99"/>
                </a:solidFill>
              </a:rPr>
              <a:t>flexió</a:t>
            </a:r>
            <a:r>
              <a:rPr lang="en-US" sz="5900" b="1" dirty="0" smtClean="0">
                <a:solidFill>
                  <a:srgbClr val="FFFF99"/>
                </a:solidFill>
              </a:rPr>
              <a:t> </a:t>
            </a:r>
            <a:r>
              <a:rPr lang="en-US" sz="5900" b="1" dirty="0" err="1" smtClean="0">
                <a:solidFill>
                  <a:srgbClr val="FFFF99"/>
                </a:solidFill>
              </a:rPr>
              <a:t>az</a:t>
            </a:r>
            <a:r>
              <a:rPr lang="en-US" sz="5900" b="1" dirty="0" smtClean="0">
                <a:solidFill>
                  <a:srgbClr val="FFFF99"/>
                </a:solidFill>
              </a:rPr>
              <a:t> </a:t>
            </a:r>
            <a:r>
              <a:rPr lang="en-US" sz="5900" b="1" dirty="0" err="1" smtClean="0">
                <a:solidFill>
                  <a:srgbClr val="FFFF99"/>
                </a:solidFill>
              </a:rPr>
              <a:t>ellenoldalon</a:t>
            </a:r>
            <a:r>
              <a:rPr lang="en-US" sz="5900" b="1" dirty="0" smtClean="0">
                <a:solidFill>
                  <a:srgbClr val="FFFF99"/>
                </a:solidFill>
              </a:rPr>
              <a:t>. </a:t>
            </a:r>
            <a:r>
              <a:rPr lang="en-US" sz="5900" b="1" dirty="0" err="1" smtClean="0">
                <a:solidFill>
                  <a:srgbClr val="FFFF99"/>
                </a:solidFill>
              </a:rPr>
              <a:t>Ekkor</a:t>
            </a:r>
            <a:r>
              <a:rPr lang="en-US" sz="5900" b="1" dirty="0" smtClean="0">
                <a:solidFill>
                  <a:srgbClr val="FFFF99"/>
                </a:solidFill>
              </a:rPr>
              <a:t> a </a:t>
            </a:r>
            <a:r>
              <a:rPr lang="en-US" sz="5900" b="1" dirty="0" err="1" smtClean="0">
                <a:solidFill>
                  <a:srgbClr val="FFFF99"/>
                </a:solidFill>
              </a:rPr>
              <a:t>lumbalis</a:t>
            </a:r>
            <a:r>
              <a:rPr lang="en-US" sz="5900" b="1" dirty="0" smtClean="0">
                <a:solidFill>
                  <a:srgbClr val="FFFF99"/>
                </a:solidFill>
              </a:rPr>
              <a:t> lordosis </a:t>
            </a:r>
            <a:r>
              <a:rPr lang="en-US" sz="5900" b="1" dirty="0" err="1" smtClean="0">
                <a:solidFill>
                  <a:srgbClr val="FFFF99"/>
                </a:solidFill>
              </a:rPr>
              <a:t>elsimul</a:t>
            </a:r>
            <a:r>
              <a:rPr lang="en-US" sz="5900" b="1" dirty="0" smtClean="0">
                <a:solidFill>
                  <a:srgbClr val="FFFF99"/>
                </a:solidFill>
              </a:rPr>
              <a:t>, a </a:t>
            </a:r>
            <a:r>
              <a:rPr lang="en-US" sz="5900" b="1" dirty="0" err="1" smtClean="0">
                <a:solidFill>
                  <a:srgbClr val="FFFF99"/>
                </a:solidFill>
              </a:rPr>
              <a:t>csípő</a:t>
            </a:r>
            <a:r>
              <a:rPr lang="en-US" sz="5900" b="1" dirty="0" smtClean="0">
                <a:solidFill>
                  <a:srgbClr val="FFFF99"/>
                </a:solidFill>
              </a:rPr>
              <a:t> </a:t>
            </a:r>
            <a:r>
              <a:rPr lang="en-US" sz="5900" b="1" dirty="0" err="1" smtClean="0">
                <a:solidFill>
                  <a:srgbClr val="FFFF99"/>
                </a:solidFill>
              </a:rPr>
              <a:t>flexiós</a:t>
            </a:r>
            <a:r>
              <a:rPr lang="en-US" sz="5900" b="1" dirty="0" smtClean="0">
                <a:solidFill>
                  <a:srgbClr val="FFFF99"/>
                </a:solidFill>
              </a:rPr>
              <a:t> </a:t>
            </a:r>
            <a:r>
              <a:rPr lang="en-US" sz="5900" b="1" dirty="0" err="1" smtClean="0">
                <a:solidFill>
                  <a:srgbClr val="FFFF99"/>
                </a:solidFill>
              </a:rPr>
              <a:t>kontraktúra</a:t>
            </a:r>
            <a:r>
              <a:rPr lang="en-US" sz="5900" b="1" dirty="0" smtClean="0">
                <a:solidFill>
                  <a:srgbClr val="FFFF99"/>
                </a:solidFill>
              </a:rPr>
              <a:t> </a:t>
            </a:r>
            <a:r>
              <a:rPr lang="en-US" sz="5900" b="1" dirty="0" err="1" smtClean="0">
                <a:solidFill>
                  <a:srgbClr val="FFFF99"/>
                </a:solidFill>
              </a:rPr>
              <a:t>láthatóvá</a:t>
            </a:r>
            <a:r>
              <a:rPr lang="en-US" sz="5900" b="1" dirty="0" smtClean="0">
                <a:solidFill>
                  <a:srgbClr val="FFFF99"/>
                </a:solidFill>
              </a:rPr>
              <a:t> </a:t>
            </a:r>
            <a:r>
              <a:rPr lang="en-US" sz="5900" b="1" dirty="0" err="1" smtClean="0">
                <a:solidFill>
                  <a:srgbClr val="FFFF99"/>
                </a:solidFill>
              </a:rPr>
              <a:t>válik</a:t>
            </a:r>
            <a:r>
              <a:rPr lang="en-US" sz="5900" b="1" dirty="0" smtClean="0">
                <a:solidFill>
                  <a:srgbClr val="FFFF99"/>
                </a:solidFill>
              </a:rPr>
              <a:t>.</a:t>
            </a:r>
            <a:endParaRPr lang="hu-HU" sz="5900" b="1" dirty="0" smtClean="0">
              <a:solidFill>
                <a:srgbClr val="FFFF99"/>
              </a:solidFill>
            </a:endParaRPr>
          </a:p>
          <a:p>
            <a:pPr algn="r"/>
            <a:endParaRPr lang="hu-HU" dirty="0"/>
          </a:p>
        </p:txBody>
      </p:sp>
      <p:pic>
        <p:nvPicPr>
          <p:cNvPr id="4099" name="Picture 3" descr="D:\CACO HIP\18.3.1\18.3.1-1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51" y="764704"/>
            <a:ext cx="3471006" cy="178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CACO HIP\18.3.1\18.3.1-1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545878"/>
            <a:ext cx="2999408" cy="224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CACO HIP\18.3.1\18.3.1-1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59" y="4324743"/>
            <a:ext cx="3247810" cy="243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artalom helye 2"/>
          <p:cNvSpPr txBox="1">
            <a:spLocks/>
          </p:cNvSpPr>
          <p:nvPr/>
        </p:nvSpPr>
        <p:spPr>
          <a:xfrm>
            <a:off x="3607058" y="899207"/>
            <a:ext cx="5348096" cy="1512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FFFF99"/>
                </a:solidFill>
              </a:rPr>
              <a:t>Bal </a:t>
            </a:r>
            <a:r>
              <a:rPr lang="en-US" sz="2800" b="1" dirty="0" err="1" smtClean="0">
                <a:solidFill>
                  <a:srgbClr val="FFFF99"/>
                </a:solidFill>
              </a:rPr>
              <a:t>csípő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 err="1" smtClean="0">
                <a:solidFill>
                  <a:srgbClr val="FFFF99"/>
                </a:solidFill>
              </a:rPr>
              <a:t>flexiós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 err="1" smtClean="0">
                <a:solidFill>
                  <a:srgbClr val="FFFF99"/>
                </a:solidFill>
              </a:rPr>
              <a:t>kontraktúra</a:t>
            </a:r>
            <a:r>
              <a:rPr lang="en-US" sz="2800" b="1" dirty="0" smtClean="0">
                <a:solidFill>
                  <a:srgbClr val="FFFF99"/>
                </a:solidFill>
              </a:rPr>
              <a:t>. 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FFFF99"/>
                </a:solidFill>
              </a:rPr>
              <a:t>A </a:t>
            </a:r>
            <a:r>
              <a:rPr lang="en-US" sz="2800" b="1" dirty="0" err="1" smtClean="0">
                <a:solidFill>
                  <a:srgbClr val="FFFF99"/>
                </a:solidFill>
              </a:rPr>
              <a:t>teljes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 err="1" smtClean="0">
                <a:solidFill>
                  <a:srgbClr val="FFFF99"/>
                </a:solidFill>
              </a:rPr>
              <a:t>extenzió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 err="1" smtClean="0">
                <a:solidFill>
                  <a:srgbClr val="FFFF99"/>
                </a:solidFill>
              </a:rPr>
              <a:t>csak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 err="1" smtClean="0">
                <a:solidFill>
                  <a:srgbClr val="FFFF99"/>
                </a:solidFill>
              </a:rPr>
              <a:t>látszólagos</a:t>
            </a:r>
            <a:r>
              <a:rPr lang="en-US" sz="2800" b="1" dirty="0" smtClean="0">
                <a:solidFill>
                  <a:srgbClr val="FFFF99"/>
                </a:solidFill>
              </a:rPr>
              <a:t>, a </a:t>
            </a:r>
            <a:r>
              <a:rPr lang="en-US" sz="2800" b="1" dirty="0" err="1" smtClean="0">
                <a:solidFill>
                  <a:srgbClr val="FFFF99"/>
                </a:solidFill>
              </a:rPr>
              <a:t>hyperlordosis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 err="1" smtClean="0">
                <a:solidFill>
                  <a:srgbClr val="FFFF99"/>
                </a:solidFill>
              </a:rPr>
              <a:t>miatt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 err="1" smtClean="0">
                <a:solidFill>
                  <a:srgbClr val="FFFF99"/>
                </a:solidFill>
              </a:rPr>
              <a:t>alakul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 err="1" smtClean="0">
                <a:solidFill>
                  <a:srgbClr val="FFFF99"/>
                </a:solidFill>
              </a:rPr>
              <a:t>ki</a:t>
            </a:r>
            <a:r>
              <a:rPr lang="en-US" sz="2800" b="1" dirty="0" smtClean="0">
                <a:solidFill>
                  <a:srgbClr val="FFFF99"/>
                </a:solidFill>
              </a:rPr>
              <a:t>.</a:t>
            </a:r>
            <a:endParaRPr lang="hu-HU" sz="2800" b="1" dirty="0" smtClean="0">
              <a:solidFill>
                <a:srgbClr val="FFFF99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455369" y="5157192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99"/>
                </a:solidFill>
              </a:rPr>
              <a:t>Intertrochanterikus</a:t>
            </a:r>
            <a:r>
              <a:rPr lang="en-US" sz="2800" b="1" dirty="0" smtClean="0">
                <a:solidFill>
                  <a:srgbClr val="FFFF99"/>
                </a:solidFill>
              </a:rPr>
              <a:t> OT </a:t>
            </a:r>
            <a:r>
              <a:rPr lang="en-US" sz="2800" b="1" dirty="0" err="1" smtClean="0">
                <a:solidFill>
                  <a:srgbClr val="FFFF99"/>
                </a:solidFill>
              </a:rPr>
              <a:t>utáni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 err="1" smtClean="0">
                <a:solidFill>
                  <a:srgbClr val="FFFF99"/>
                </a:solidFill>
              </a:rPr>
              <a:t>állapot</a:t>
            </a:r>
            <a:r>
              <a:rPr lang="en-US" sz="2800" b="1" dirty="0" smtClean="0">
                <a:solidFill>
                  <a:srgbClr val="FFFF99"/>
                </a:solidFill>
              </a:rPr>
              <a:t>, coxa </a:t>
            </a:r>
            <a:r>
              <a:rPr lang="en-US" sz="2800" b="1" dirty="0" err="1" smtClean="0">
                <a:solidFill>
                  <a:srgbClr val="FFFF99"/>
                </a:solidFill>
              </a:rPr>
              <a:t>vara</a:t>
            </a:r>
            <a:r>
              <a:rPr lang="en-US" sz="2800" b="1" dirty="0" smtClean="0">
                <a:solidFill>
                  <a:srgbClr val="FFFF99"/>
                </a:solidFill>
              </a:rPr>
              <a:t> a </a:t>
            </a:r>
            <a:r>
              <a:rPr lang="en-US" sz="2800" b="1" dirty="0" err="1" smtClean="0">
                <a:solidFill>
                  <a:srgbClr val="FFFF99"/>
                </a:solidFill>
              </a:rPr>
              <a:t>bal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 err="1" smtClean="0">
                <a:solidFill>
                  <a:srgbClr val="FFFF99"/>
                </a:solidFill>
              </a:rPr>
              <a:t>oldalon</a:t>
            </a:r>
            <a:r>
              <a:rPr lang="en-US" sz="2800" b="1" dirty="0" smtClean="0">
                <a:solidFill>
                  <a:srgbClr val="FFFF99"/>
                </a:solidFill>
              </a:rPr>
              <a:t>, </a:t>
            </a:r>
            <a:r>
              <a:rPr lang="en-US" sz="2800" b="1" dirty="0" err="1" smtClean="0">
                <a:solidFill>
                  <a:srgbClr val="FFFF99"/>
                </a:solidFill>
              </a:rPr>
              <a:t>secunder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 err="1" smtClean="0">
                <a:solidFill>
                  <a:srgbClr val="FFFF99"/>
                </a:solidFill>
              </a:rPr>
              <a:t>coxarthrosis</a:t>
            </a:r>
            <a:endParaRPr lang="hu-HU" sz="2800" b="1" dirty="0">
              <a:solidFill>
                <a:srgbClr val="FFFF99"/>
              </a:solidFill>
            </a:endParaRPr>
          </a:p>
        </p:txBody>
      </p:sp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3486" y="155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4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r>
              <a:rPr lang="hu-HU" sz="3600" b="1" dirty="0" err="1" smtClean="0">
                <a:solidFill>
                  <a:srgbClr val="FFFF99"/>
                </a:solidFill>
              </a:rPr>
              <a:t>Extenziós</a:t>
            </a:r>
            <a:r>
              <a:rPr lang="hu-HU" sz="3600" b="1" dirty="0" smtClean="0">
                <a:solidFill>
                  <a:srgbClr val="FFFF99"/>
                </a:solidFill>
              </a:rPr>
              <a:t> térd </a:t>
            </a:r>
            <a:r>
              <a:rPr lang="hu-HU" sz="3600" b="1" dirty="0" err="1" smtClean="0">
                <a:solidFill>
                  <a:srgbClr val="FFFF99"/>
                </a:solidFill>
              </a:rPr>
              <a:t>kontraktúrával</a:t>
            </a:r>
            <a:r>
              <a:rPr lang="hu-HU" sz="3600" b="1" dirty="0">
                <a:solidFill>
                  <a:srgbClr val="FFFF99"/>
                </a:solidFill>
              </a:rPr>
              <a:t> szövődött </a:t>
            </a:r>
            <a:r>
              <a:rPr lang="hu-HU" sz="3600" b="1" dirty="0" smtClean="0">
                <a:solidFill>
                  <a:srgbClr val="FFFF99"/>
                </a:solidFill>
              </a:rPr>
              <a:t>flexiós </a:t>
            </a:r>
            <a:r>
              <a:rPr lang="hu-HU" sz="3600" b="1" dirty="0" err="1" smtClean="0">
                <a:solidFill>
                  <a:srgbClr val="FFFF99"/>
                </a:solidFill>
              </a:rPr>
              <a:t>csípő-kontraktúra</a:t>
            </a:r>
            <a:r>
              <a:rPr lang="hu-HU" sz="3600" b="1" dirty="0">
                <a:solidFill>
                  <a:srgbClr val="FFFF99"/>
                </a:solidFill>
              </a:rPr>
              <a:t/>
            </a:r>
            <a:br>
              <a:rPr lang="hu-HU" sz="3600" b="1" dirty="0">
                <a:solidFill>
                  <a:srgbClr val="FFFF99"/>
                </a:solidFill>
              </a:rPr>
            </a:b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4855" y="1326299"/>
            <a:ext cx="8933186" cy="145002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hu-HU" sz="2800" b="1" dirty="0">
                <a:solidFill>
                  <a:srgbClr val="FFFF99"/>
                </a:solidFill>
              </a:rPr>
              <a:t>h</a:t>
            </a:r>
            <a:r>
              <a:rPr lang="hu-HU" sz="2800" b="1" dirty="0" smtClean="0">
                <a:solidFill>
                  <a:srgbClr val="FFFF99"/>
                </a:solidFill>
              </a:rPr>
              <a:t>elytelen intramuszkuláris injekciós technika</a:t>
            </a:r>
          </a:p>
          <a:p>
            <a:pPr>
              <a:spcBef>
                <a:spcPts val="0"/>
              </a:spcBef>
            </a:pPr>
            <a:r>
              <a:rPr lang="hu-HU" sz="2800" b="1" dirty="0">
                <a:solidFill>
                  <a:srgbClr val="FFFF99"/>
                </a:solidFill>
              </a:rPr>
              <a:t>r</a:t>
            </a:r>
            <a:r>
              <a:rPr lang="hu-HU" sz="2800" b="1" dirty="0" smtClean="0">
                <a:solidFill>
                  <a:srgbClr val="FFFF99"/>
                </a:solidFill>
              </a:rPr>
              <a:t>észleges </a:t>
            </a:r>
            <a:r>
              <a:rPr lang="en-US" sz="2800" b="1" dirty="0" smtClean="0">
                <a:solidFill>
                  <a:srgbClr val="FFFF99"/>
                </a:solidFill>
              </a:rPr>
              <a:t>rectus </a:t>
            </a:r>
            <a:r>
              <a:rPr lang="en-US" sz="2800" b="1" dirty="0" err="1">
                <a:solidFill>
                  <a:srgbClr val="FFFF99"/>
                </a:solidFill>
              </a:rPr>
              <a:t>femoris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hu-HU" sz="2800" b="1" dirty="0" smtClean="0">
                <a:solidFill>
                  <a:srgbClr val="FFFF99"/>
                </a:solidFill>
              </a:rPr>
              <a:t>izom szakadás</a:t>
            </a:r>
          </a:p>
          <a:p>
            <a:pPr>
              <a:spcBef>
                <a:spcPts val="0"/>
              </a:spcBef>
            </a:pPr>
            <a:r>
              <a:rPr lang="en-US" sz="2800" b="1" dirty="0" smtClean="0">
                <a:solidFill>
                  <a:srgbClr val="FFFF99"/>
                </a:solidFill>
              </a:rPr>
              <a:t>rectus </a:t>
            </a:r>
            <a:r>
              <a:rPr lang="en-US" sz="2800" b="1" dirty="0" err="1">
                <a:solidFill>
                  <a:srgbClr val="FFFF99"/>
                </a:solidFill>
              </a:rPr>
              <a:t>femoris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hu-HU" sz="2800" b="1" dirty="0" smtClean="0">
                <a:solidFill>
                  <a:srgbClr val="FFFF99"/>
                </a:solidFill>
              </a:rPr>
              <a:t>izom áthidalja a csípő és térd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hu-HU" sz="2800" b="1" dirty="0" smtClean="0">
                <a:solidFill>
                  <a:srgbClr val="FFFF99"/>
                </a:solidFill>
              </a:rPr>
              <a:t>ízületet</a:t>
            </a:r>
          </a:p>
        </p:txBody>
      </p:sp>
      <p:pic>
        <p:nvPicPr>
          <p:cNvPr id="4102" name="Picture 6" descr="D:\CACO HIP\18.3.1\18.3.1-2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3" y="2790845"/>
            <a:ext cx="3303273" cy="160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CACO HIP\18.3.1\18.3.1-2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386" y="3856684"/>
            <a:ext cx="3147345" cy="184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CACO HIP\18.3.1\18.3.1-2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3" y="5353858"/>
            <a:ext cx="3333534" cy="147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493187" y="5733256"/>
            <a:ext cx="5607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FF99"/>
                </a:solidFill>
              </a:rPr>
              <a:t>h</a:t>
            </a:r>
            <a:r>
              <a:rPr lang="hu-HU" sz="2800" b="1" dirty="0" smtClean="0">
                <a:solidFill>
                  <a:srgbClr val="FFFF99"/>
                </a:solidFill>
              </a:rPr>
              <a:t>ason fekve a térd hajlítása csak a csípő hajlításával együtt lehetséges</a:t>
            </a:r>
            <a:endParaRPr lang="hu-HU" sz="28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70345" y="4399751"/>
            <a:ext cx="5714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b="1" dirty="0" smtClean="0">
                <a:solidFill>
                  <a:srgbClr val="FFFF99"/>
                </a:solidFill>
              </a:rPr>
              <a:t>csípő </a:t>
            </a:r>
            <a:r>
              <a:rPr lang="hu-HU" sz="2800" b="1" dirty="0" err="1" smtClean="0">
                <a:solidFill>
                  <a:srgbClr val="FFFF99"/>
                </a:solidFill>
              </a:rPr>
              <a:t>extenzió</a:t>
            </a:r>
            <a:r>
              <a:rPr lang="hu-HU" sz="2800" b="1" dirty="0" smtClean="0">
                <a:solidFill>
                  <a:srgbClr val="FFFF99"/>
                </a:solidFill>
              </a:rPr>
              <a:t> mellett a térd hajlítása nem kivihető az érintett oldalon</a:t>
            </a:r>
            <a:endParaRPr lang="hu-HU" sz="2800" b="1" dirty="0">
              <a:solidFill>
                <a:srgbClr val="FFFF99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522036" y="2790845"/>
            <a:ext cx="4631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FF99"/>
                </a:solidFill>
              </a:rPr>
              <a:t>h</a:t>
            </a:r>
            <a:r>
              <a:rPr lang="hu-HU" sz="2800" b="1" dirty="0" smtClean="0">
                <a:solidFill>
                  <a:srgbClr val="FFFF99"/>
                </a:solidFill>
              </a:rPr>
              <a:t>anyatt fekve képes térdet és csípőt </a:t>
            </a:r>
            <a:r>
              <a:rPr lang="hu-HU" sz="2800" b="1" dirty="0" err="1" smtClean="0">
                <a:solidFill>
                  <a:srgbClr val="FFFF99"/>
                </a:solidFill>
              </a:rPr>
              <a:t>flectálni</a:t>
            </a:r>
            <a:endParaRPr lang="hu-HU" dirty="0"/>
          </a:p>
        </p:txBody>
      </p:sp>
      <p:pic>
        <p:nvPicPr>
          <p:cNvPr id="7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90718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9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5616624" cy="1944216"/>
          </a:xfrm>
        </p:spPr>
        <p:txBody>
          <a:bodyPr>
            <a:normAutofit fontScale="90000"/>
          </a:bodyPr>
          <a:lstStyle/>
          <a:p>
            <a:r>
              <a:rPr lang="hu-HU" sz="4000" b="1" dirty="0" err="1">
                <a:solidFill>
                  <a:srgbClr val="FFFF99"/>
                </a:solidFill>
              </a:rPr>
              <a:t>Extenziós</a:t>
            </a:r>
            <a:r>
              <a:rPr lang="hu-HU" sz="4000" b="1" dirty="0">
                <a:solidFill>
                  <a:srgbClr val="FFFF99"/>
                </a:solidFill>
              </a:rPr>
              <a:t> térd </a:t>
            </a:r>
            <a:r>
              <a:rPr lang="hu-HU" sz="4000" b="1" dirty="0" err="1">
                <a:solidFill>
                  <a:srgbClr val="FFFF99"/>
                </a:solidFill>
              </a:rPr>
              <a:t>kontraktúrával</a:t>
            </a:r>
            <a:r>
              <a:rPr lang="hu-HU" sz="4000" b="1" dirty="0">
                <a:solidFill>
                  <a:srgbClr val="FFFF99"/>
                </a:solidFill>
              </a:rPr>
              <a:t> szövődött flexiós </a:t>
            </a:r>
            <a:r>
              <a:rPr lang="hu-HU" sz="4000" b="1" dirty="0" err="1" smtClean="0">
                <a:solidFill>
                  <a:srgbClr val="FFFF99"/>
                </a:solidFill>
              </a:rPr>
              <a:t>csípő-kontraktúra</a:t>
            </a:r>
            <a:r>
              <a:rPr lang="hu-HU" sz="4000" b="1" dirty="0" smtClean="0">
                <a:solidFill>
                  <a:srgbClr val="FFFF99"/>
                </a:solidFill>
              </a:rPr>
              <a:t/>
            </a:r>
            <a:br>
              <a:rPr lang="hu-HU" sz="4000" b="1" dirty="0" smtClean="0">
                <a:solidFill>
                  <a:srgbClr val="FFFF99"/>
                </a:solidFill>
              </a:rPr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9228" y="1421805"/>
            <a:ext cx="5544616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sz="3000" b="1" dirty="0" smtClean="0">
              <a:solidFill>
                <a:srgbClr val="FFFF99"/>
              </a:solidFill>
            </a:endParaRPr>
          </a:p>
          <a:p>
            <a:pPr>
              <a:spcBef>
                <a:spcPts val="0"/>
              </a:spcBef>
            </a:pPr>
            <a:r>
              <a:rPr lang="en-US" sz="2800" b="1" dirty="0" smtClean="0">
                <a:solidFill>
                  <a:srgbClr val="FFFF99"/>
                </a:solidFill>
              </a:rPr>
              <a:t>MRI</a:t>
            </a:r>
            <a:r>
              <a:rPr lang="hu-HU" sz="2800" b="1" dirty="0">
                <a:solidFill>
                  <a:srgbClr val="FFFF99"/>
                </a:solidFill>
              </a:rPr>
              <a:t>: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hu-HU" sz="2800" b="1" dirty="0" smtClean="0">
                <a:solidFill>
                  <a:srgbClr val="FFFF99"/>
                </a:solidFill>
              </a:rPr>
              <a:t>összehúzódott, </a:t>
            </a:r>
            <a:r>
              <a:rPr lang="hu-HU" sz="2800" b="1" dirty="0" err="1" smtClean="0">
                <a:solidFill>
                  <a:srgbClr val="FFFF99"/>
                </a:solidFill>
              </a:rPr>
              <a:t>fibrotikus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>
                <a:solidFill>
                  <a:srgbClr val="FFFF99"/>
                </a:solidFill>
              </a:rPr>
              <a:t>rectus </a:t>
            </a:r>
            <a:r>
              <a:rPr lang="hu-HU" sz="2800" b="1" dirty="0" smtClean="0">
                <a:solidFill>
                  <a:srgbClr val="FFFF99"/>
                </a:solidFill>
              </a:rPr>
              <a:t>izom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hu-HU" sz="2800" b="1" dirty="0" smtClean="0">
                <a:solidFill>
                  <a:srgbClr val="FFFF99"/>
                </a:solidFill>
              </a:rPr>
              <a:t>(nyíl</a:t>
            </a:r>
            <a:r>
              <a:rPr lang="en-US" sz="2800" b="1" dirty="0" smtClean="0">
                <a:solidFill>
                  <a:srgbClr val="FFFF99"/>
                </a:solidFill>
              </a:rPr>
              <a:t>)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pPr>
              <a:spcBef>
                <a:spcPts val="0"/>
              </a:spcBef>
            </a:pPr>
            <a:r>
              <a:rPr lang="en-US" sz="2800" b="1" dirty="0" smtClean="0">
                <a:solidFill>
                  <a:srgbClr val="FFFF99"/>
                </a:solidFill>
              </a:rPr>
              <a:t>MRI</a:t>
            </a:r>
            <a:r>
              <a:rPr lang="hu-HU" sz="2800" b="1" dirty="0" smtClean="0">
                <a:solidFill>
                  <a:srgbClr val="FFFF99"/>
                </a:solidFill>
              </a:rPr>
              <a:t>: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 err="1" smtClean="0">
                <a:solidFill>
                  <a:srgbClr val="FFFF99"/>
                </a:solidFill>
              </a:rPr>
              <a:t>horizont</a:t>
            </a:r>
            <a:r>
              <a:rPr lang="hu-HU" sz="2800" b="1" dirty="0" smtClean="0">
                <a:solidFill>
                  <a:srgbClr val="FFFF99"/>
                </a:solidFill>
              </a:rPr>
              <a:t>á</a:t>
            </a:r>
            <a:r>
              <a:rPr lang="en-US" sz="2800" b="1" dirty="0" smtClean="0">
                <a:solidFill>
                  <a:srgbClr val="FFFF99"/>
                </a:solidFill>
              </a:rPr>
              <a:t>l</a:t>
            </a:r>
            <a:r>
              <a:rPr lang="hu-HU" sz="2800" b="1" dirty="0" smtClean="0">
                <a:solidFill>
                  <a:srgbClr val="FFFF99"/>
                </a:solidFill>
              </a:rPr>
              <a:t>is hegképződés</a:t>
            </a:r>
          </a:p>
          <a:p>
            <a:pPr>
              <a:spcBef>
                <a:spcPts val="0"/>
              </a:spcBef>
            </a:pPr>
            <a:r>
              <a:rPr lang="hu-HU" sz="2800" b="1" dirty="0" smtClean="0">
                <a:solidFill>
                  <a:srgbClr val="FFFF99"/>
                </a:solidFill>
              </a:rPr>
              <a:t>UH: kevert </a:t>
            </a:r>
            <a:r>
              <a:rPr lang="hu-HU" sz="2800" b="1" dirty="0" err="1" smtClean="0">
                <a:solidFill>
                  <a:srgbClr val="FFFF99"/>
                </a:solidFill>
              </a:rPr>
              <a:t>echodenzitású</a:t>
            </a:r>
            <a:r>
              <a:rPr lang="hu-HU" sz="2800" b="1" dirty="0" smtClean="0">
                <a:solidFill>
                  <a:srgbClr val="FFFF99"/>
                </a:solidFill>
              </a:rPr>
              <a:t>, szabálytalan szerkezetű, </a:t>
            </a:r>
            <a:r>
              <a:rPr lang="hu-HU" sz="2800" b="1" dirty="0" err="1" smtClean="0">
                <a:solidFill>
                  <a:srgbClr val="FFFF99"/>
                </a:solidFill>
              </a:rPr>
              <a:t>hypovaszkularizált</a:t>
            </a:r>
            <a:r>
              <a:rPr lang="hu-HU" sz="2800" b="1" dirty="0" smtClean="0">
                <a:solidFill>
                  <a:srgbClr val="FFFF99"/>
                </a:solidFill>
              </a:rPr>
              <a:t> terület a </a:t>
            </a:r>
            <a:r>
              <a:rPr lang="hu-HU" sz="2800" b="1" dirty="0" err="1" smtClean="0">
                <a:solidFill>
                  <a:srgbClr val="FFFF99"/>
                </a:solidFill>
              </a:rPr>
              <a:t>rectus</a:t>
            </a:r>
            <a:r>
              <a:rPr lang="hu-HU" sz="2800" b="1" dirty="0" smtClean="0">
                <a:solidFill>
                  <a:srgbClr val="FFFF99"/>
                </a:solidFill>
              </a:rPr>
              <a:t> izomban: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800" b="1" dirty="0" smtClean="0">
                <a:solidFill>
                  <a:srgbClr val="FFFF99"/>
                </a:solidFill>
              </a:rPr>
              <a:t>    </a:t>
            </a:r>
            <a:r>
              <a:rPr lang="hu-HU" sz="2800" b="1" dirty="0" err="1" smtClean="0">
                <a:solidFill>
                  <a:srgbClr val="FFFF99"/>
                </a:solidFill>
              </a:rPr>
              <a:t>hegképsződést</a:t>
            </a:r>
            <a:r>
              <a:rPr lang="hu-HU" sz="2800" b="1" dirty="0" smtClean="0">
                <a:solidFill>
                  <a:srgbClr val="FFFF99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800" b="1" dirty="0">
                <a:solidFill>
                  <a:srgbClr val="FFFF99"/>
                </a:solidFill>
              </a:rPr>
              <a:t>	</a:t>
            </a:r>
            <a:r>
              <a:rPr lang="hu-HU" sz="2800" b="1" dirty="0" smtClean="0">
                <a:solidFill>
                  <a:srgbClr val="FFFF99"/>
                </a:solidFill>
              </a:rPr>
              <a:t>igazol</a:t>
            </a:r>
            <a:endParaRPr lang="hu-HU" sz="2800" dirty="0"/>
          </a:p>
        </p:txBody>
      </p:sp>
      <p:pic>
        <p:nvPicPr>
          <p:cNvPr id="4105" name="Picture 9" descr="D:\CACO HIP\18.3.1\18.3.1-2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8640"/>
            <a:ext cx="2821832" cy="360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CACO HIP\18.3.1\18.3.1-2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981925"/>
            <a:ext cx="2887987" cy="226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D:\CACO HIP\18.3.1\18.3.1-2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597" y="4581128"/>
            <a:ext cx="3096344" cy="209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387" y="163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0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79520" y="42284"/>
            <a:ext cx="6164480" cy="1143000"/>
          </a:xfrm>
        </p:spPr>
        <p:txBody>
          <a:bodyPr>
            <a:noAutofit/>
          </a:bodyPr>
          <a:lstStyle/>
          <a:p>
            <a:r>
              <a:rPr lang="hu-HU" sz="3600" b="1" dirty="0" err="1" smtClean="0">
                <a:solidFill>
                  <a:srgbClr val="FFFF99"/>
                </a:solidFill>
              </a:rPr>
              <a:t>addukciós</a:t>
            </a:r>
            <a:r>
              <a:rPr lang="hu-HU" sz="3600" b="1" dirty="0" smtClean="0">
                <a:solidFill>
                  <a:srgbClr val="FFFF99"/>
                </a:solidFill>
              </a:rPr>
              <a:t> </a:t>
            </a:r>
            <a:r>
              <a:rPr lang="hu-HU" sz="3600" b="1" dirty="0" err="1">
                <a:solidFill>
                  <a:srgbClr val="FFFF99"/>
                </a:solidFill>
              </a:rPr>
              <a:t>csípő-kontraktúra</a:t>
            </a: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78040" y="1196752"/>
            <a:ext cx="5865960" cy="4773589"/>
          </a:xfrm>
        </p:spPr>
        <p:txBody>
          <a:bodyPr>
            <a:noAutofit/>
          </a:bodyPr>
          <a:lstStyle/>
          <a:p>
            <a:pPr marL="144000">
              <a:spcBef>
                <a:spcPts val="0"/>
              </a:spcBef>
            </a:pPr>
            <a:r>
              <a:rPr lang="hu-HU" sz="2800" b="1" dirty="0">
                <a:solidFill>
                  <a:srgbClr val="FFFF99"/>
                </a:solidFill>
              </a:rPr>
              <a:t>v</a:t>
            </a:r>
            <a:r>
              <a:rPr lang="hu-HU" sz="2800" b="1" dirty="0" smtClean="0">
                <a:solidFill>
                  <a:srgbClr val="FFFF99"/>
                </a:solidFill>
              </a:rPr>
              <a:t>eleszületett eltérés</a:t>
            </a:r>
            <a:r>
              <a:rPr lang="en-US" sz="2800" b="1" dirty="0" smtClean="0">
                <a:solidFill>
                  <a:srgbClr val="FFFF99"/>
                </a:solidFill>
              </a:rPr>
              <a:t>, 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pPr marL="144000">
              <a:spcBef>
                <a:spcPts val="0"/>
              </a:spcBef>
            </a:pPr>
            <a:r>
              <a:rPr lang="hu-HU" sz="2800" b="1" dirty="0">
                <a:solidFill>
                  <a:srgbClr val="FFFF99"/>
                </a:solidFill>
              </a:rPr>
              <a:t>g</a:t>
            </a:r>
            <a:r>
              <a:rPr lang="hu-HU" sz="2800" b="1" dirty="0" smtClean="0">
                <a:solidFill>
                  <a:srgbClr val="FFFF99"/>
                </a:solidFill>
              </a:rPr>
              <a:t>yulladásos megbetegedések</a:t>
            </a:r>
            <a:r>
              <a:rPr lang="en-US" sz="2800" b="1" dirty="0" smtClean="0">
                <a:solidFill>
                  <a:srgbClr val="FFFF99"/>
                </a:solidFill>
              </a:rPr>
              <a:t>, 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pPr marL="144000">
              <a:spcBef>
                <a:spcPts val="0"/>
              </a:spcBef>
            </a:pPr>
            <a:r>
              <a:rPr lang="hu-HU" sz="2800" b="1" dirty="0" err="1">
                <a:solidFill>
                  <a:srgbClr val="FFFF99"/>
                </a:solidFill>
              </a:rPr>
              <a:t>n</a:t>
            </a:r>
            <a:r>
              <a:rPr lang="hu-HU" sz="2800" b="1" dirty="0" err="1" smtClean="0">
                <a:solidFill>
                  <a:srgbClr val="FFFF99"/>
                </a:solidFill>
              </a:rPr>
              <a:t>euromuszkuláris</a:t>
            </a:r>
            <a:r>
              <a:rPr lang="hu-HU" sz="2800" b="1" dirty="0" smtClean="0">
                <a:solidFill>
                  <a:srgbClr val="FFFF99"/>
                </a:solidFill>
              </a:rPr>
              <a:t> betegség (ICP)</a:t>
            </a:r>
          </a:p>
          <a:p>
            <a:pPr marL="144000">
              <a:spcBef>
                <a:spcPts val="0"/>
              </a:spcBef>
            </a:pPr>
            <a:r>
              <a:rPr lang="hu-HU" sz="2800" b="1" dirty="0" err="1">
                <a:solidFill>
                  <a:srgbClr val="FFFF99"/>
                </a:solidFill>
              </a:rPr>
              <a:t>c</a:t>
            </a:r>
            <a:r>
              <a:rPr lang="hu-HU" sz="2800" b="1" dirty="0" err="1" smtClean="0">
                <a:solidFill>
                  <a:srgbClr val="FFFF99"/>
                </a:solidFill>
              </a:rPr>
              <a:t>sípőartrózis</a:t>
            </a:r>
            <a:r>
              <a:rPr lang="hu-HU" sz="2800" b="1" dirty="0" smtClean="0">
                <a:solidFill>
                  <a:srgbClr val="FFFF99"/>
                </a:solidFill>
              </a:rPr>
              <a:t> az </a:t>
            </a:r>
            <a:r>
              <a:rPr lang="hu-HU" sz="2800" b="1" dirty="0" err="1" smtClean="0">
                <a:solidFill>
                  <a:srgbClr val="FFFF99"/>
                </a:solidFill>
              </a:rPr>
              <a:t>adduktor</a:t>
            </a:r>
            <a:r>
              <a:rPr lang="hu-HU" sz="2800" b="1" dirty="0" smtClean="0">
                <a:solidFill>
                  <a:srgbClr val="FFFF99"/>
                </a:solidFill>
              </a:rPr>
              <a:t> izomzat </a:t>
            </a:r>
            <a:r>
              <a:rPr lang="hu-HU" sz="2800" b="1" dirty="0" err="1" smtClean="0">
                <a:solidFill>
                  <a:srgbClr val="FFFF99"/>
                </a:solidFill>
              </a:rPr>
              <a:t>kontraktúrájához</a:t>
            </a:r>
            <a:r>
              <a:rPr lang="hu-HU" sz="2800" b="1" dirty="0" smtClean="0">
                <a:solidFill>
                  <a:srgbClr val="FFFF99"/>
                </a:solidFill>
              </a:rPr>
              <a:t> vezet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pPr marL="144000">
              <a:spcBef>
                <a:spcPts val="0"/>
              </a:spcBef>
            </a:pPr>
            <a:r>
              <a:rPr lang="hu-HU" sz="2800" b="1" dirty="0">
                <a:solidFill>
                  <a:srgbClr val="FFFF99"/>
                </a:solidFill>
              </a:rPr>
              <a:t>r</a:t>
            </a:r>
            <a:r>
              <a:rPr lang="hu-HU" sz="2800" b="1" dirty="0" smtClean="0">
                <a:solidFill>
                  <a:srgbClr val="FFFF99"/>
                </a:solidFill>
              </a:rPr>
              <a:t>ögzült </a:t>
            </a:r>
            <a:r>
              <a:rPr lang="hu-HU" sz="2800" b="1" dirty="0" err="1" smtClean="0">
                <a:solidFill>
                  <a:srgbClr val="FFFF99"/>
                </a:solidFill>
              </a:rPr>
              <a:t>addukciós</a:t>
            </a:r>
            <a:r>
              <a:rPr lang="hu-HU" sz="2800" b="1" dirty="0" smtClean="0">
                <a:solidFill>
                  <a:srgbClr val="FFFF99"/>
                </a:solidFill>
              </a:rPr>
              <a:t> helyzet, látszólagos rövidülést okoz</a:t>
            </a:r>
          </a:p>
          <a:p>
            <a:pPr marL="144000">
              <a:spcBef>
                <a:spcPts val="0"/>
              </a:spcBef>
            </a:pPr>
            <a:r>
              <a:rPr lang="hu-HU" sz="2800" b="1" dirty="0">
                <a:solidFill>
                  <a:srgbClr val="FFFF99"/>
                </a:solidFill>
              </a:rPr>
              <a:t>b</a:t>
            </a:r>
            <a:r>
              <a:rPr lang="hu-HU" sz="2800" b="1" dirty="0" smtClean="0">
                <a:solidFill>
                  <a:srgbClr val="FFFF99"/>
                </a:solidFill>
              </a:rPr>
              <a:t>al csípő </a:t>
            </a:r>
            <a:r>
              <a:rPr lang="hu-HU" sz="2800" b="1" dirty="0" err="1" smtClean="0">
                <a:solidFill>
                  <a:srgbClr val="FFFF99"/>
                </a:solidFill>
              </a:rPr>
              <a:t>addukciós</a:t>
            </a:r>
            <a:r>
              <a:rPr lang="hu-HU" sz="2800" b="1" dirty="0" smtClean="0">
                <a:solidFill>
                  <a:srgbClr val="FFFF99"/>
                </a:solidFill>
              </a:rPr>
              <a:t> </a:t>
            </a:r>
            <a:r>
              <a:rPr lang="hu-HU" sz="2800" b="1" dirty="0" err="1" smtClean="0">
                <a:solidFill>
                  <a:srgbClr val="FFFF99"/>
                </a:solidFill>
              </a:rPr>
              <a:t>kontraktúra</a:t>
            </a:r>
            <a:r>
              <a:rPr lang="hu-HU" sz="2800" b="1" dirty="0" smtClean="0">
                <a:solidFill>
                  <a:srgbClr val="FFFF99"/>
                </a:solidFill>
              </a:rPr>
              <a:t>, </a:t>
            </a:r>
            <a:r>
              <a:rPr lang="hu-HU" sz="2800" b="1" dirty="0" err="1" smtClean="0">
                <a:solidFill>
                  <a:srgbClr val="FFFF99"/>
                </a:solidFill>
              </a:rPr>
              <a:t>genu</a:t>
            </a:r>
            <a:r>
              <a:rPr lang="hu-HU" sz="2800" b="1" dirty="0" smtClean="0">
                <a:solidFill>
                  <a:srgbClr val="FFFF99"/>
                </a:solidFill>
              </a:rPr>
              <a:t> </a:t>
            </a:r>
            <a:r>
              <a:rPr lang="hu-HU" sz="2800" b="1" dirty="0" err="1" smtClean="0">
                <a:solidFill>
                  <a:srgbClr val="FFFF99"/>
                </a:solidFill>
              </a:rPr>
              <a:t>valgum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pPr marL="144000">
              <a:spcBef>
                <a:spcPts val="0"/>
              </a:spcBef>
            </a:pPr>
            <a:r>
              <a:rPr lang="hu-HU" sz="2800" b="1" dirty="0">
                <a:solidFill>
                  <a:srgbClr val="FFFF99"/>
                </a:solidFill>
              </a:rPr>
              <a:t>b</a:t>
            </a:r>
            <a:r>
              <a:rPr lang="hu-HU" sz="2800" b="1" dirty="0" smtClean="0">
                <a:solidFill>
                  <a:srgbClr val="FFFF99"/>
                </a:solidFill>
              </a:rPr>
              <a:t>al oldali </a:t>
            </a:r>
            <a:r>
              <a:rPr lang="hu-HU" sz="2800" b="1" dirty="0" err="1" smtClean="0">
                <a:solidFill>
                  <a:srgbClr val="FFFF99"/>
                </a:solidFill>
              </a:rPr>
              <a:t>addukciós</a:t>
            </a:r>
            <a:r>
              <a:rPr lang="hu-HU" sz="2800" b="1" dirty="0" smtClean="0">
                <a:solidFill>
                  <a:srgbClr val="FFFF99"/>
                </a:solidFill>
              </a:rPr>
              <a:t> </a:t>
            </a:r>
            <a:r>
              <a:rPr lang="hu-HU" sz="2800" b="1" dirty="0" err="1" smtClean="0">
                <a:solidFill>
                  <a:srgbClr val="FFFF99"/>
                </a:solidFill>
              </a:rPr>
              <a:t>kontraktúra</a:t>
            </a:r>
            <a:r>
              <a:rPr lang="hu-HU" sz="2800" b="1" dirty="0" smtClean="0">
                <a:solidFill>
                  <a:srgbClr val="FFFF99"/>
                </a:solidFill>
              </a:rPr>
              <a:t> miatt a medence jobbra billen</a:t>
            </a:r>
          </a:p>
          <a:p>
            <a:pPr marL="144000">
              <a:spcBef>
                <a:spcPts val="0"/>
              </a:spcBef>
            </a:pPr>
            <a:r>
              <a:rPr lang="hu-HU" sz="2800" b="1" dirty="0">
                <a:solidFill>
                  <a:srgbClr val="FFFF99"/>
                </a:solidFill>
              </a:rPr>
              <a:t>s</a:t>
            </a:r>
            <a:r>
              <a:rPr lang="hu-HU" sz="2800" b="1" dirty="0" smtClean="0">
                <a:solidFill>
                  <a:srgbClr val="FFFF99"/>
                </a:solidFill>
              </a:rPr>
              <a:t>úlyos </a:t>
            </a:r>
            <a:r>
              <a:rPr lang="hu-HU" sz="2800" b="1" dirty="0" err="1" smtClean="0">
                <a:solidFill>
                  <a:srgbClr val="FFFF99"/>
                </a:solidFill>
              </a:rPr>
              <a:t>csípőartrózis</a:t>
            </a:r>
            <a:endParaRPr lang="hu-HU" sz="2800" b="1" dirty="0">
              <a:solidFill>
                <a:srgbClr val="FFFF99"/>
              </a:solidFill>
            </a:endParaRPr>
          </a:p>
        </p:txBody>
      </p:sp>
      <p:pic>
        <p:nvPicPr>
          <p:cNvPr id="4098" name="Picture 2" descr="D:\CACO HIP\18.3.1\18.3.1-3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02" y="4293095"/>
            <a:ext cx="2967746" cy="224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:\CACO HIP\18.3.1\18.3.1-3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02" y="260648"/>
            <a:ext cx="2967746" cy="391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3214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6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88640"/>
            <a:ext cx="4762872" cy="1287665"/>
          </a:xfrm>
        </p:spPr>
        <p:txBody>
          <a:bodyPr>
            <a:normAutofit fontScale="90000"/>
          </a:bodyPr>
          <a:lstStyle/>
          <a:p>
            <a:r>
              <a:rPr lang="hu-HU" sz="4000" b="1" dirty="0" smtClean="0">
                <a:solidFill>
                  <a:srgbClr val="FFFF99"/>
                </a:solidFill>
              </a:rPr>
              <a:t>R</a:t>
            </a:r>
            <a:r>
              <a:rPr lang="en-US" sz="4000" b="1" dirty="0" err="1" smtClean="0">
                <a:solidFill>
                  <a:srgbClr val="FFFF99"/>
                </a:solidFill>
              </a:rPr>
              <a:t>ectus</a:t>
            </a:r>
            <a:r>
              <a:rPr lang="en-US" sz="4000" b="1" dirty="0" smtClean="0">
                <a:solidFill>
                  <a:srgbClr val="FFFF99"/>
                </a:solidFill>
              </a:rPr>
              <a:t> </a:t>
            </a:r>
            <a:r>
              <a:rPr lang="en-US" sz="4000" b="1" dirty="0" err="1">
                <a:solidFill>
                  <a:srgbClr val="FFFF99"/>
                </a:solidFill>
              </a:rPr>
              <a:t>femoris</a:t>
            </a:r>
            <a:r>
              <a:rPr lang="en-US" sz="4000" b="1" dirty="0">
                <a:solidFill>
                  <a:srgbClr val="FFFF99"/>
                </a:solidFill>
              </a:rPr>
              <a:t> </a:t>
            </a:r>
            <a:r>
              <a:rPr lang="hu-HU" sz="4000" b="1" dirty="0" smtClean="0">
                <a:solidFill>
                  <a:srgbClr val="FFFF99"/>
                </a:solidFill>
              </a:rPr>
              <a:t>izom szakadása</a:t>
            </a:r>
            <a:endParaRPr lang="hu-HU" sz="4000" dirty="0">
              <a:solidFill>
                <a:srgbClr val="FFFF99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41176" y="1564852"/>
            <a:ext cx="4330824" cy="510847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sz="2800" b="1" dirty="0" smtClean="0">
                <a:solidFill>
                  <a:srgbClr val="FFFF99"/>
                </a:solidFill>
              </a:rPr>
              <a:t>okok: </a:t>
            </a:r>
          </a:p>
          <a:p>
            <a:pPr>
              <a:spcBef>
                <a:spcPts val="0"/>
              </a:spcBef>
            </a:pPr>
            <a:r>
              <a:rPr lang="hu-HU" sz="2800" b="1" dirty="0" err="1">
                <a:solidFill>
                  <a:srgbClr val="FFFF99"/>
                </a:solidFill>
              </a:rPr>
              <a:t>i</a:t>
            </a:r>
            <a:r>
              <a:rPr lang="en-US" sz="2800" b="1" dirty="0" err="1" smtClean="0">
                <a:solidFill>
                  <a:srgbClr val="FFFF99"/>
                </a:solidFill>
              </a:rPr>
              <a:t>nten</a:t>
            </a:r>
            <a:r>
              <a:rPr lang="hu-HU" sz="2800" b="1" dirty="0" err="1" smtClean="0">
                <a:solidFill>
                  <a:srgbClr val="FFFF99"/>
                </a:solidFill>
              </a:rPr>
              <a:t>zív</a:t>
            </a:r>
            <a:r>
              <a:rPr lang="hu-HU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 smtClean="0">
                <a:solidFill>
                  <a:srgbClr val="FFFF99"/>
                </a:solidFill>
              </a:rPr>
              <a:t>sport a</a:t>
            </a:r>
            <a:r>
              <a:rPr lang="hu-HU" sz="2800" b="1" dirty="0" err="1" smtClean="0">
                <a:solidFill>
                  <a:srgbClr val="FFFF99"/>
                </a:solidFill>
              </a:rPr>
              <a:t>ktivitás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hu-HU" sz="2800" b="1" dirty="0" smtClean="0">
                <a:solidFill>
                  <a:srgbClr val="FFFF99"/>
                </a:solidFill>
              </a:rPr>
              <a:t>(</a:t>
            </a:r>
            <a:r>
              <a:rPr lang="en-US" sz="2800" b="1" dirty="0" err="1" smtClean="0">
                <a:solidFill>
                  <a:srgbClr val="FFFF99"/>
                </a:solidFill>
              </a:rPr>
              <a:t>atl</a:t>
            </a:r>
            <a:r>
              <a:rPr lang="hu-HU" sz="2800" b="1" dirty="0" smtClean="0">
                <a:solidFill>
                  <a:srgbClr val="FFFF99"/>
                </a:solidFill>
              </a:rPr>
              <a:t>éták)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pPr>
              <a:spcBef>
                <a:spcPts val="0"/>
              </a:spcBef>
            </a:pPr>
            <a:r>
              <a:rPr lang="hu-HU" sz="2800" b="1" dirty="0">
                <a:solidFill>
                  <a:srgbClr val="FFFF99"/>
                </a:solidFill>
              </a:rPr>
              <a:t>s</a:t>
            </a:r>
            <a:r>
              <a:rPr lang="hu-HU" sz="2800" b="1" dirty="0" smtClean="0">
                <a:solidFill>
                  <a:srgbClr val="FFFF99"/>
                </a:solidFill>
              </a:rPr>
              <a:t>portban túlerőltetés, nehéz fizikai aktivitás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hu-HU" sz="2800" b="1" dirty="0" smtClean="0">
                <a:solidFill>
                  <a:srgbClr val="FFFF99"/>
                </a:solidFill>
              </a:rPr>
              <a:t>(idősebb generáció)</a:t>
            </a:r>
            <a:endParaRPr lang="hu-HU" sz="2800" b="1" dirty="0">
              <a:solidFill>
                <a:srgbClr val="FFFF99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FFFF99"/>
                </a:solidFill>
              </a:rPr>
              <a:t>63 </a:t>
            </a:r>
            <a:r>
              <a:rPr lang="hu-HU" sz="2800" b="1" dirty="0" smtClean="0">
                <a:solidFill>
                  <a:srgbClr val="FFFF99"/>
                </a:solidFill>
              </a:rPr>
              <a:t>é ffi beteg</a:t>
            </a:r>
            <a:r>
              <a:rPr lang="en-US" sz="2800" b="1" dirty="0" smtClean="0">
                <a:solidFill>
                  <a:srgbClr val="FFFF99"/>
                </a:solidFill>
              </a:rPr>
              <a:t>: 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pPr>
              <a:spcBef>
                <a:spcPts val="0"/>
              </a:spcBef>
            </a:pPr>
            <a:r>
              <a:rPr lang="hu-HU" sz="2800" b="1" dirty="0" smtClean="0">
                <a:solidFill>
                  <a:srgbClr val="FFFF99"/>
                </a:solidFill>
              </a:rPr>
              <a:t>klinikailag: r</a:t>
            </a:r>
            <a:r>
              <a:rPr lang="en-US" sz="2800" b="1" dirty="0" err="1" smtClean="0">
                <a:solidFill>
                  <a:srgbClr val="FFFF99"/>
                </a:solidFill>
              </a:rPr>
              <a:t>ectus</a:t>
            </a:r>
            <a:r>
              <a:rPr lang="hu-HU" sz="2800" b="1" dirty="0" smtClean="0">
                <a:solidFill>
                  <a:srgbClr val="FFFF99"/>
                </a:solidFill>
              </a:rPr>
              <a:t> izom szakadás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pPr>
              <a:spcBef>
                <a:spcPts val="0"/>
              </a:spcBef>
            </a:pPr>
            <a:r>
              <a:rPr lang="hu-HU" sz="2800" b="1" dirty="0" smtClean="0">
                <a:solidFill>
                  <a:srgbClr val="FFFF99"/>
                </a:solidFill>
              </a:rPr>
              <a:t>MRI: </a:t>
            </a:r>
            <a:r>
              <a:rPr lang="hu-HU" sz="2800" b="1" dirty="0" err="1" smtClean="0">
                <a:solidFill>
                  <a:srgbClr val="FFFF99"/>
                </a:solidFill>
              </a:rPr>
              <a:t>izomhas</a:t>
            </a:r>
            <a:r>
              <a:rPr lang="hu-HU" sz="2800" b="1" dirty="0" smtClean="0">
                <a:solidFill>
                  <a:srgbClr val="FFFF99"/>
                </a:solidFill>
              </a:rPr>
              <a:t> visszahúzódott </a:t>
            </a:r>
            <a:r>
              <a:rPr lang="en-US" sz="2800" b="1" dirty="0" smtClean="0">
                <a:solidFill>
                  <a:srgbClr val="FFFF99"/>
                </a:solidFill>
              </a:rPr>
              <a:t>(</a:t>
            </a:r>
            <a:r>
              <a:rPr lang="hu-HU" sz="2800" b="1" dirty="0" smtClean="0">
                <a:solidFill>
                  <a:srgbClr val="FFFF99"/>
                </a:solidFill>
              </a:rPr>
              <a:t>nyíl</a:t>
            </a:r>
            <a:r>
              <a:rPr lang="en-US" sz="2800" b="1" dirty="0" smtClean="0">
                <a:solidFill>
                  <a:srgbClr val="FFFF99"/>
                </a:solidFill>
              </a:rPr>
              <a:t>)</a:t>
            </a:r>
            <a:r>
              <a:rPr lang="hu-HU" sz="2800" b="1" dirty="0" smtClean="0">
                <a:solidFill>
                  <a:srgbClr val="FFFF99"/>
                </a:solidFill>
              </a:rPr>
              <a:t>, </a:t>
            </a:r>
            <a:r>
              <a:rPr lang="hu-HU" sz="2800" b="1" dirty="0" err="1" smtClean="0">
                <a:solidFill>
                  <a:srgbClr val="FFFF99"/>
                </a:solidFill>
              </a:rPr>
              <a:t>proximal</a:t>
            </a:r>
            <a:r>
              <a:rPr lang="hu-HU" sz="2800" b="1" dirty="0" smtClean="0">
                <a:solidFill>
                  <a:srgbClr val="FFFF99"/>
                </a:solidFill>
              </a:rPr>
              <a:t> felé mozdult</a:t>
            </a:r>
            <a:endParaRPr lang="hu-HU" sz="2800" dirty="0"/>
          </a:p>
        </p:txBody>
      </p:sp>
      <p:pic>
        <p:nvPicPr>
          <p:cNvPr id="5122" name="Picture 2" descr="D:\CACO HIP\18.3.2\18.3.2-1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014637"/>
            <a:ext cx="3130884" cy="365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CACO HIP\18.3.2\18.3.2-1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0648"/>
            <a:ext cx="2844121" cy="405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42807" y="223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3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FF99"/>
                </a:solidFill>
              </a:rPr>
              <a:t>Coxa </a:t>
            </a:r>
            <a:r>
              <a:rPr lang="en-US" sz="4000" b="1" dirty="0" err="1">
                <a:solidFill>
                  <a:srgbClr val="FFFF99"/>
                </a:solidFill>
              </a:rPr>
              <a:t>vara</a:t>
            </a:r>
            <a:r>
              <a:rPr lang="hu-HU" b="1" dirty="0"/>
              <a:t/>
            </a:r>
            <a:br>
              <a:rPr lang="hu-HU" b="1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980728"/>
            <a:ext cx="8229600" cy="5616624"/>
          </a:xfrm>
        </p:spPr>
        <p:txBody>
          <a:bodyPr>
            <a:noAutofit/>
          </a:bodyPr>
          <a:lstStyle/>
          <a:p>
            <a:r>
              <a:rPr lang="hu-HU" sz="2800" b="1" dirty="0" err="1">
                <a:solidFill>
                  <a:srgbClr val="FFFF99"/>
                </a:solidFill>
              </a:rPr>
              <a:t>c</a:t>
            </a:r>
            <a:r>
              <a:rPr lang="en-US" sz="2800" b="1" dirty="0" err="1" smtClean="0">
                <a:solidFill>
                  <a:srgbClr val="FFFF99"/>
                </a:solidFill>
              </a:rPr>
              <a:t>ollodiaphys</a:t>
            </a:r>
            <a:r>
              <a:rPr lang="hu-HU" sz="2800" b="1" dirty="0" err="1" smtClean="0">
                <a:solidFill>
                  <a:srgbClr val="FFFF99"/>
                </a:solidFill>
              </a:rPr>
              <a:t>alis</a:t>
            </a:r>
            <a:r>
              <a:rPr lang="hu-HU" sz="2800" b="1" dirty="0" smtClean="0">
                <a:solidFill>
                  <a:srgbClr val="FFFF99"/>
                </a:solidFill>
              </a:rPr>
              <a:t> szög</a:t>
            </a:r>
            <a:r>
              <a:rPr lang="en-US" sz="2800" b="1" dirty="0" smtClean="0">
                <a:solidFill>
                  <a:srgbClr val="FFFF99"/>
                </a:solidFill>
              </a:rPr>
              <a:t> &lt;</a:t>
            </a:r>
            <a:r>
              <a:rPr lang="hu-HU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 smtClean="0">
                <a:solidFill>
                  <a:srgbClr val="FFFF99"/>
                </a:solidFill>
              </a:rPr>
              <a:t>120 </a:t>
            </a:r>
            <a:r>
              <a:rPr lang="hu-HU" sz="2800" b="1" dirty="0" smtClean="0">
                <a:solidFill>
                  <a:srgbClr val="FFFF99"/>
                </a:solidFill>
              </a:rPr>
              <a:t>fok</a:t>
            </a:r>
          </a:p>
          <a:p>
            <a:r>
              <a:rPr lang="hu-HU" sz="2800" b="1" dirty="0">
                <a:solidFill>
                  <a:srgbClr val="FFFF99"/>
                </a:solidFill>
              </a:rPr>
              <a:t>t</a:t>
            </a:r>
            <a:r>
              <a:rPr lang="en-US" sz="2800" b="1" dirty="0" err="1" smtClean="0">
                <a:solidFill>
                  <a:srgbClr val="FFFF99"/>
                </a:solidFill>
              </a:rPr>
              <a:t>rochanter</a:t>
            </a:r>
            <a:r>
              <a:rPr lang="hu-HU" sz="2800" b="1" dirty="0" smtClean="0">
                <a:solidFill>
                  <a:srgbClr val="FFFF99"/>
                </a:solidFill>
              </a:rPr>
              <a:t> major magasan helyezkedik el</a:t>
            </a:r>
          </a:p>
          <a:p>
            <a:r>
              <a:rPr lang="en-US" sz="2800" b="1" dirty="0" smtClean="0">
                <a:solidFill>
                  <a:srgbClr val="FFFF99"/>
                </a:solidFill>
              </a:rPr>
              <a:t>abductor </a:t>
            </a:r>
            <a:r>
              <a:rPr lang="hu-HU" sz="2800" b="1" dirty="0" smtClean="0">
                <a:solidFill>
                  <a:srgbClr val="FFFF99"/>
                </a:solidFill>
              </a:rPr>
              <a:t>izomzat elégtelenség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r>
              <a:rPr lang="en-US" sz="2800" b="1" dirty="0" err="1" smtClean="0">
                <a:solidFill>
                  <a:srgbClr val="FFFF99"/>
                </a:solidFill>
              </a:rPr>
              <a:t>idiop</a:t>
            </a:r>
            <a:r>
              <a:rPr lang="hu-HU" sz="2800" b="1" dirty="0" err="1" smtClean="0">
                <a:solidFill>
                  <a:srgbClr val="FFFF99"/>
                </a:solidFill>
              </a:rPr>
              <a:t>átiás</a:t>
            </a:r>
            <a:r>
              <a:rPr lang="en-US" sz="2800" b="1" dirty="0" smtClean="0">
                <a:solidFill>
                  <a:srgbClr val="FFFF99"/>
                </a:solidFill>
              </a:rPr>
              <a:t>, </a:t>
            </a:r>
            <a:r>
              <a:rPr lang="hu-HU" sz="2800" b="1" dirty="0" err="1" smtClean="0">
                <a:solidFill>
                  <a:srgbClr val="FFFF99"/>
                </a:solidFill>
              </a:rPr>
              <a:t>ve</a:t>
            </a:r>
            <a:r>
              <a:rPr lang="en-US" sz="2800" b="1" dirty="0" smtClean="0">
                <a:solidFill>
                  <a:srgbClr val="FFFF99"/>
                </a:solidFill>
              </a:rPr>
              <a:t>l</a:t>
            </a:r>
            <a:r>
              <a:rPr lang="hu-HU" sz="2800" b="1" dirty="0" err="1" smtClean="0">
                <a:solidFill>
                  <a:srgbClr val="FFFF99"/>
                </a:solidFill>
              </a:rPr>
              <a:t>eszületett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>
                <a:solidFill>
                  <a:srgbClr val="FFFF99"/>
                </a:solidFill>
              </a:rPr>
              <a:t>(</a:t>
            </a:r>
            <a:r>
              <a:rPr lang="en-US" sz="2800" b="1" dirty="0" smtClean="0">
                <a:solidFill>
                  <a:srgbClr val="FFFF99"/>
                </a:solidFill>
              </a:rPr>
              <a:t>PFFD)</a:t>
            </a:r>
            <a:r>
              <a:rPr lang="hu-HU" sz="2800" b="1" dirty="0" smtClean="0">
                <a:solidFill>
                  <a:srgbClr val="FFFF99"/>
                </a:solidFill>
              </a:rPr>
              <a:t>, egyéb okok miatt is kialakulhat</a:t>
            </a:r>
            <a:endParaRPr lang="hu-HU" sz="2800" b="1" dirty="0">
              <a:solidFill>
                <a:srgbClr val="FFFF99"/>
              </a:solidFill>
            </a:endParaRPr>
          </a:p>
          <a:p>
            <a:pPr marL="0" indent="0">
              <a:buNone/>
            </a:pPr>
            <a:endParaRPr lang="hu-HU" sz="2800" b="1" dirty="0">
              <a:solidFill>
                <a:srgbClr val="FFFF99"/>
              </a:solidFill>
            </a:endParaRPr>
          </a:p>
          <a:p>
            <a:r>
              <a:rPr lang="hu-HU" sz="2800" b="1" dirty="0">
                <a:solidFill>
                  <a:srgbClr val="FFFF99"/>
                </a:solidFill>
              </a:rPr>
              <a:t>t</a:t>
            </a:r>
            <a:r>
              <a:rPr lang="hu-HU" sz="2800" b="1" dirty="0" smtClean="0">
                <a:solidFill>
                  <a:srgbClr val="FFFF99"/>
                </a:solidFill>
              </a:rPr>
              <a:t>üneti c</a:t>
            </a:r>
            <a:r>
              <a:rPr lang="en-US" sz="2800" b="1" dirty="0" err="1" smtClean="0">
                <a:solidFill>
                  <a:srgbClr val="FFFF99"/>
                </a:solidFill>
              </a:rPr>
              <a:t>oxa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vara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r>
              <a:rPr lang="hu-HU" sz="2800" b="1" dirty="0" smtClean="0">
                <a:solidFill>
                  <a:srgbClr val="FFFF99"/>
                </a:solidFill>
              </a:rPr>
              <a:t>másodlagos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>
                <a:solidFill>
                  <a:srgbClr val="FFFF99"/>
                </a:solidFill>
              </a:rPr>
              <a:t>coxa </a:t>
            </a:r>
            <a:r>
              <a:rPr lang="en-US" sz="2800" b="1" dirty="0" err="1">
                <a:solidFill>
                  <a:srgbClr val="FFFF99"/>
                </a:solidFill>
              </a:rPr>
              <a:t>vara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hu-HU" sz="2800" b="1" dirty="0" smtClean="0">
                <a:solidFill>
                  <a:srgbClr val="FFFF99"/>
                </a:solidFill>
              </a:rPr>
              <a:t>csontanyagcsere betegség miatt </a:t>
            </a:r>
            <a:r>
              <a:rPr lang="en-US" sz="2800" b="1" dirty="0" smtClean="0">
                <a:solidFill>
                  <a:srgbClr val="FFFF99"/>
                </a:solidFill>
              </a:rPr>
              <a:t>(Paget</a:t>
            </a:r>
            <a:r>
              <a:rPr lang="hu-HU" sz="2800" b="1" dirty="0" smtClean="0">
                <a:solidFill>
                  <a:srgbClr val="FFFF99"/>
                </a:solidFill>
              </a:rPr>
              <a:t> kór,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 err="1" smtClean="0">
                <a:solidFill>
                  <a:srgbClr val="FFFF99"/>
                </a:solidFill>
              </a:rPr>
              <a:t>osteomalacia</a:t>
            </a:r>
            <a:r>
              <a:rPr lang="en-US" sz="2800" b="1" dirty="0" smtClean="0">
                <a:solidFill>
                  <a:srgbClr val="FFFF99"/>
                </a:solidFill>
              </a:rPr>
              <a:t>), </a:t>
            </a:r>
            <a:r>
              <a:rPr lang="hu-HU" sz="2800" b="1" dirty="0" smtClean="0">
                <a:solidFill>
                  <a:srgbClr val="FFFF99"/>
                </a:solidFill>
              </a:rPr>
              <a:t>vagy combfej </a:t>
            </a:r>
            <a:r>
              <a:rPr lang="hu-HU" sz="2800" b="1" dirty="0" err="1" smtClean="0">
                <a:solidFill>
                  <a:srgbClr val="FFFF99"/>
                </a:solidFill>
              </a:rPr>
              <a:t>epiphyseolysis</a:t>
            </a:r>
            <a:r>
              <a:rPr lang="en-US" sz="2800" b="1" dirty="0" smtClean="0">
                <a:solidFill>
                  <a:srgbClr val="FFFF99"/>
                </a:solidFill>
              </a:rPr>
              <a:t>, fibro</a:t>
            </a:r>
            <a:r>
              <a:rPr lang="hu-HU" sz="2800" b="1" dirty="0" smtClean="0">
                <a:solidFill>
                  <a:srgbClr val="FFFF99"/>
                </a:solidFill>
              </a:rPr>
              <a:t>s</a:t>
            </a:r>
            <a:r>
              <a:rPr lang="en-US" sz="2800" b="1" dirty="0" smtClean="0">
                <a:solidFill>
                  <a:srgbClr val="FFFF99"/>
                </a:solidFill>
              </a:rPr>
              <a:t>us dysplasia </a:t>
            </a:r>
            <a:r>
              <a:rPr lang="hu-HU" sz="2800" b="1" dirty="0" smtClean="0">
                <a:solidFill>
                  <a:srgbClr val="FFFF99"/>
                </a:solidFill>
              </a:rPr>
              <a:t>miatt</a:t>
            </a:r>
            <a:r>
              <a:rPr lang="en-US" sz="2800" b="1" dirty="0">
                <a:solidFill>
                  <a:srgbClr val="FFFF99"/>
                </a:solidFill>
              </a:rPr>
              <a:t> </a:t>
            </a:r>
            <a:endParaRPr lang="hu-HU" sz="2800" b="1" dirty="0">
              <a:solidFill>
                <a:srgbClr val="FFFF99"/>
              </a:solidFill>
            </a:endParaRPr>
          </a:p>
        </p:txBody>
      </p:sp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2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FF99"/>
                </a:solidFill>
              </a:rPr>
              <a:t>proximal</a:t>
            </a:r>
            <a:r>
              <a:rPr lang="hu-HU" sz="3600" b="1" dirty="0" smtClean="0">
                <a:solidFill>
                  <a:srgbClr val="FFFF99"/>
                </a:solidFill>
              </a:rPr>
              <a:t>is</a:t>
            </a:r>
            <a:r>
              <a:rPr lang="en-US" sz="3600" b="1" dirty="0" smtClean="0">
                <a:solidFill>
                  <a:srgbClr val="FFFF99"/>
                </a:solidFill>
              </a:rPr>
              <a:t> focal</a:t>
            </a:r>
            <a:r>
              <a:rPr lang="hu-HU" sz="3600" b="1" dirty="0" smtClean="0">
                <a:solidFill>
                  <a:srgbClr val="FFFF99"/>
                </a:solidFill>
              </a:rPr>
              <a:t>is </a:t>
            </a:r>
            <a:r>
              <a:rPr lang="en-US" sz="3600" b="1" dirty="0" smtClean="0">
                <a:solidFill>
                  <a:srgbClr val="FFFF99"/>
                </a:solidFill>
              </a:rPr>
              <a:t>fem</a:t>
            </a:r>
            <a:r>
              <a:rPr lang="hu-HU" sz="3600" b="1" dirty="0" err="1" smtClean="0">
                <a:solidFill>
                  <a:srgbClr val="FFFF99"/>
                </a:solidFill>
              </a:rPr>
              <a:t>ur</a:t>
            </a:r>
            <a:r>
              <a:rPr lang="en-US" sz="3600" b="1" dirty="0" smtClean="0">
                <a:solidFill>
                  <a:srgbClr val="FFFF99"/>
                </a:solidFill>
              </a:rPr>
              <a:t> </a:t>
            </a:r>
            <a:r>
              <a:rPr lang="en-US" sz="3600" b="1" dirty="0" err="1" smtClean="0">
                <a:solidFill>
                  <a:srgbClr val="FFFF99"/>
                </a:solidFill>
              </a:rPr>
              <a:t>deficien</a:t>
            </a:r>
            <a:r>
              <a:rPr lang="hu-HU" sz="3600" b="1" dirty="0" err="1" smtClean="0">
                <a:solidFill>
                  <a:srgbClr val="FFFF99"/>
                </a:solidFill>
              </a:rPr>
              <a:t>cia</a:t>
            </a:r>
            <a:r>
              <a:rPr lang="en-US" sz="3600" b="1" dirty="0" smtClean="0">
                <a:solidFill>
                  <a:srgbClr val="FFFF99"/>
                </a:solidFill>
              </a:rPr>
              <a:t> </a:t>
            </a:r>
            <a:r>
              <a:rPr lang="en-US" sz="3600" b="1" dirty="0">
                <a:solidFill>
                  <a:srgbClr val="FFFF99"/>
                </a:solidFill>
              </a:rPr>
              <a:t>(PFFD)</a:t>
            </a:r>
            <a:endParaRPr lang="hu-HU" sz="3600" b="1" dirty="0">
              <a:solidFill>
                <a:srgbClr val="FFFF99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>
            <a:normAutofit lnSpcReduction="10000"/>
          </a:bodyPr>
          <a:lstStyle/>
          <a:p>
            <a:r>
              <a:rPr lang="hu-HU" sz="3000" b="1" dirty="0" err="1">
                <a:solidFill>
                  <a:srgbClr val="FFFF99"/>
                </a:solidFill>
              </a:rPr>
              <a:t>f</a:t>
            </a:r>
            <a:r>
              <a:rPr lang="hu-HU" sz="3000" b="1" dirty="0" err="1" smtClean="0">
                <a:solidFill>
                  <a:srgbClr val="FFFF99"/>
                </a:solidFill>
              </a:rPr>
              <a:t>emur</a:t>
            </a:r>
            <a:r>
              <a:rPr lang="hu-HU" sz="3000" b="1" dirty="0" smtClean="0">
                <a:solidFill>
                  <a:srgbClr val="FFFF99"/>
                </a:solidFill>
              </a:rPr>
              <a:t> részleges </a:t>
            </a:r>
            <a:r>
              <a:rPr lang="hu-HU" sz="3000" b="1" dirty="0" err="1" smtClean="0">
                <a:solidFill>
                  <a:srgbClr val="FFFF99"/>
                </a:solidFill>
              </a:rPr>
              <a:t>aplasia</a:t>
            </a:r>
            <a:endParaRPr lang="hu-HU" sz="3000" b="1" dirty="0">
              <a:solidFill>
                <a:srgbClr val="FFFF99"/>
              </a:solidFill>
            </a:endParaRPr>
          </a:p>
          <a:p>
            <a:r>
              <a:rPr lang="hu-HU" sz="3000" b="1" dirty="0" smtClean="0">
                <a:solidFill>
                  <a:srgbClr val="FFFF99"/>
                </a:solidFill>
              </a:rPr>
              <a:t>combcsont:</a:t>
            </a:r>
            <a:r>
              <a:rPr lang="en-US" sz="3000" b="1" dirty="0" smtClean="0">
                <a:solidFill>
                  <a:srgbClr val="FFFF99"/>
                </a:solidFill>
              </a:rPr>
              <a:t> </a:t>
            </a:r>
            <a:r>
              <a:rPr lang="hu-HU" sz="3000" b="1" dirty="0" smtClean="0">
                <a:solidFill>
                  <a:srgbClr val="FFFF99"/>
                </a:solidFill>
              </a:rPr>
              <a:t>rövidült</a:t>
            </a:r>
            <a:r>
              <a:rPr lang="en-US" sz="3000" b="1" dirty="0" smtClean="0">
                <a:solidFill>
                  <a:srgbClr val="FFFF99"/>
                </a:solidFill>
              </a:rPr>
              <a:t>, </a:t>
            </a:r>
            <a:r>
              <a:rPr lang="en-US" sz="3000" b="1" dirty="0" err="1" smtClean="0">
                <a:solidFill>
                  <a:srgbClr val="FFFF99"/>
                </a:solidFill>
              </a:rPr>
              <a:t>fle</a:t>
            </a:r>
            <a:r>
              <a:rPr lang="hu-HU" sz="3000" b="1" dirty="0" err="1" smtClean="0">
                <a:solidFill>
                  <a:srgbClr val="FFFF99"/>
                </a:solidFill>
              </a:rPr>
              <a:t>ctalt</a:t>
            </a:r>
            <a:r>
              <a:rPr lang="hu-HU" sz="3000" b="1" dirty="0" smtClean="0">
                <a:solidFill>
                  <a:srgbClr val="FFFF99"/>
                </a:solidFill>
              </a:rPr>
              <a:t>, </a:t>
            </a:r>
            <a:r>
              <a:rPr lang="hu-HU" sz="3000" b="1" dirty="0" err="1" smtClean="0">
                <a:solidFill>
                  <a:srgbClr val="FFFF99"/>
                </a:solidFill>
              </a:rPr>
              <a:t>abducalt</a:t>
            </a:r>
            <a:r>
              <a:rPr lang="hu-HU" sz="3000" b="1" dirty="0" smtClean="0">
                <a:solidFill>
                  <a:srgbClr val="FFFF99"/>
                </a:solidFill>
              </a:rPr>
              <a:t>, kifele </a:t>
            </a:r>
            <a:r>
              <a:rPr lang="hu-HU" sz="3000" b="1" dirty="0" err="1" smtClean="0">
                <a:solidFill>
                  <a:srgbClr val="FFFF99"/>
                </a:solidFill>
              </a:rPr>
              <a:t>rotalt</a:t>
            </a:r>
            <a:r>
              <a:rPr lang="hu-HU" sz="3000" b="1" dirty="0" smtClean="0">
                <a:solidFill>
                  <a:srgbClr val="FFFF99"/>
                </a:solidFill>
              </a:rPr>
              <a:t> helyzetű</a:t>
            </a:r>
          </a:p>
          <a:p>
            <a:r>
              <a:rPr lang="hu-HU" sz="3000" b="1" dirty="0">
                <a:solidFill>
                  <a:srgbClr val="FFFF99"/>
                </a:solidFill>
              </a:rPr>
              <a:t>c</a:t>
            </a:r>
            <a:r>
              <a:rPr lang="hu-HU" sz="3000" b="1" dirty="0" smtClean="0">
                <a:solidFill>
                  <a:srgbClr val="FFFF99"/>
                </a:solidFill>
              </a:rPr>
              <a:t>sípő és térd flexiós </a:t>
            </a:r>
            <a:r>
              <a:rPr lang="hu-HU" sz="3000" b="1" dirty="0" err="1" smtClean="0">
                <a:solidFill>
                  <a:srgbClr val="FFFF99"/>
                </a:solidFill>
              </a:rPr>
              <a:t>kontraktúra</a:t>
            </a:r>
            <a:endParaRPr lang="hu-HU" sz="3000" b="1" dirty="0">
              <a:solidFill>
                <a:srgbClr val="FFFF99"/>
              </a:solidFill>
            </a:endParaRPr>
          </a:p>
          <a:p>
            <a:r>
              <a:rPr lang="hu-HU" sz="3000" b="1" dirty="0" smtClean="0">
                <a:solidFill>
                  <a:srgbClr val="FFFF99"/>
                </a:solidFill>
              </a:rPr>
              <a:t>gyakoriság</a:t>
            </a:r>
            <a:r>
              <a:rPr lang="en-US" sz="3000" b="1" dirty="0" smtClean="0">
                <a:solidFill>
                  <a:srgbClr val="FFFF99"/>
                </a:solidFill>
              </a:rPr>
              <a:t> 1/100.000</a:t>
            </a:r>
            <a:r>
              <a:rPr lang="en-US" sz="3000" b="1" dirty="0">
                <a:solidFill>
                  <a:srgbClr val="FFFF99"/>
                </a:solidFill>
              </a:rPr>
              <a:t>. </a:t>
            </a:r>
            <a:r>
              <a:rPr lang="hu-HU" sz="3000" b="1" dirty="0" smtClean="0">
                <a:solidFill>
                  <a:srgbClr val="FFFF99"/>
                </a:solidFill>
              </a:rPr>
              <a:t>kétoldali előfordulás </a:t>
            </a:r>
            <a:r>
              <a:rPr lang="en-US" sz="3000" b="1" dirty="0" smtClean="0">
                <a:solidFill>
                  <a:srgbClr val="FFFF99"/>
                </a:solidFill>
              </a:rPr>
              <a:t>15</a:t>
            </a:r>
            <a:r>
              <a:rPr lang="en-US" sz="3000" b="1" dirty="0">
                <a:solidFill>
                  <a:srgbClr val="FFFF99"/>
                </a:solidFill>
              </a:rPr>
              <a:t>% </a:t>
            </a:r>
            <a:endParaRPr lang="hu-HU" sz="3000" b="1" dirty="0" smtClean="0">
              <a:solidFill>
                <a:srgbClr val="FFFF99"/>
              </a:solidFill>
            </a:endParaRPr>
          </a:p>
          <a:p>
            <a:r>
              <a:rPr lang="hu-HU" sz="3000" b="1" dirty="0" err="1">
                <a:solidFill>
                  <a:srgbClr val="FFFF99"/>
                </a:solidFill>
              </a:rPr>
              <a:t>e</a:t>
            </a:r>
            <a:r>
              <a:rPr lang="en-US" sz="3000" b="1" dirty="0" err="1" smtClean="0">
                <a:solidFill>
                  <a:srgbClr val="FFFF99"/>
                </a:solidFill>
              </a:rPr>
              <a:t>tiol</a:t>
            </a:r>
            <a:r>
              <a:rPr lang="hu-HU" sz="3000" b="1" dirty="0" err="1" smtClean="0">
                <a:solidFill>
                  <a:srgbClr val="FFFF99"/>
                </a:solidFill>
              </a:rPr>
              <a:t>ógia</a:t>
            </a:r>
            <a:r>
              <a:rPr lang="hu-HU" sz="3000" b="1" dirty="0" smtClean="0">
                <a:solidFill>
                  <a:srgbClr val="FFFF99"/>
                </a:solidFill>
              </a:rPr>
              <a:t> ismeretlen</a:t>
            </a:r>
            <a:r>
              <a:rPr lang="en-US" sz="3000" b="1" dirty="0" smtClean="0">
                <a:solidFill>
                  <a:srgbClr val="FFFF99"/>
                </a:solidFill>
              </a:rPr>
              <a:t> </a:t>
            </a:r>
            <a:endParaRPr lang="hu-HU" sz="3000" b="1" dirty="0" smtClean="0">
              <a:solidFill>
                <a:srgbClr val="FFFF99"/>
              </a:solidFill>
            </a:endParaRPr>
          </a:p>
          <a:p>
            <a:r>
              <a:rPr lang="en-US" sz="3000" b="1" dirty="0" smtClean="0">
                <a:solidFill>
                  <a:srgbClr val="FFFF99"/>
                </a:solidFill>
              </a:rPr>
              <a:t>PFFD</a:t>
            </a:r>
            <a:r>
              <a:rPr lang="hu-HU" sz="3000" b="1" dirty="0" err="1" smtClean="0">
                <a:solidFill>
                  <a:srgbClr val="FFFF99"/>
                </a:solidFill>
              </a:rPr>
              <a:t>-s</a:t>
            </a:r>
            <a:r>
              <a:rPr lang="hu-HU" sz="3000" b="1" dirty="0" smtClean="0">
                <a:solidFill>
                  <a:srgbClr val="FFFF99"/>
                </a:solidFill>
              </a:rPr>
              <a:t> betegek 50%-ának más végtag-anomáliája is van (</a:t>
            </a:r>
            <a:r>
              <a:rPr lang="en-US" sz="3000" b="1" dirty="0" smtClean="0">
                <a:solidFill>
                  <a:srgbClr val="FFFF99"/>
                </a:solidFill>
              </a:rPr>
              <a:t>fibula</a:t>
            </a:r>
            <a:r>
              <a:rPr lang="hu-HU" sz="3000" b="1" dirty="0" smtClean="0">
                <a:solidFill>
                  <a:srgbClr val="FFFF99"/>
                </a:solidFill>
              </a:rPr>
              <a:t> eltérés, </a:t>
            </a:r>
            <a:r>
              <a:rPr lang="en-US" sz="3000" b="1" dirty="0" smtClean="0">
                <a:solidFill>
                  <a:srgbClr val="FFFF99"/>
                </a:solidFill>
              </a:rPr>
              <a:t>valgus </a:t>
            </a:r>
            <a:r>
              <a:rPr lang="hu-HU" sz="3000" b="1" dirty="0" smtClean="0">
                <a:solidFill>
                  <a:srgbClr val="FFFF99"/>
                </a:solidFill>
              </a:rPr>
              <a:t>láb</a:t>
            </a:r>
            <a:r>
              <a:rPr lang="en-US" sz="3000" b="1" dirty="0" smtClean="0">
                <a:solidFill>
                  <a:srgbClr val="FFFF99"/>
                </a:solidFill>
              </a:rPr>
              <a:t>, </a:t>
            </a:r>
            <a:r>
              <a:rPr lang="hu-HU" sz="3000" b="1" dirty="0" smtClean="0">
                <a:solidFill>
                  <a:srgbClr val="FFFF99"/>
                </a:solidFill>
              </a:rPr>
              <a:t>dongaláb</a:t>
            </a:r>
            <a:r>
              <a:rPr lang="en-US" sz="3000" b="1" dirty="0" smtClean="0">
                <a:solidFill>
                  <a:srgbClr val="FFFF99"/>
                </a:solidFill>
              </a:rPr>
              <a:t>, </a:t>
            </a:r>
            <a:r>
              <a:rPr lang="hu-HU" sz="3000" b="1" dirty="0" smtClean="0">
                <a:solidFill>
                  <a:srgbClr val="FFFF99"/>
                </a:solidFill>
              </a:rPr>
              <a:t>szívfejlődési rendellenesség</a:t>
            </a:r>
            <a:r>
              <a:rPr lang="en-US" sz="3000" b="1" dirty="0" smtClean="0">
                <a:solidFill>
                  <a:srgbClr val="FFFF99"/>
                </a:solidFill>
              </a:rPr>
              <a:t>, </a:t>
            </a:r>
            <a:r>
              <a:rPr lang="hu-HU" sz="3000" b="1" dirty="0" smtClean="0">
                <a:solidFill>
                  <a:srgbClr val="FFFF99"/>
                </a:solidFill>
              </a:rPr>
              <a:t>gerinc-eltérés)</a:t>
            </a:r>
            <a:endParaRPr lang="hu-HU" sz="3000" b="1" dirty="0">
              <a:solidFill>
                <a:srgbClr val="FFFF99"/>
              </a:solidFill>
            </a:endParaRPr>
          </a:p>
          <a:p>
            <a:endParaRPr lang="hu-HU" dirty="0"/>
          </a:p>
        </p:txBody>
      </p:sp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58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0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FF99"/>
                </a:solidFill>
              </a:rPr>
              <a:t>Coxa </a:t>
            </a:r>
            <a:r>
              <a:rPr lang="en-US" sz="4000" b="1" dirty="0" err="1">
                <a:solidFill>
                  <a:srgbClr val="FFFF99"/>
                </a:solidFill>
              </a:rPr>
              <a:t>vara</a:t>
            </a:r>
            <a:r>
              <a:rPr lang="hu-HU" b="1" dirty="0"/>
              <a:t/>
            </a:r>
            <a:br>
              <a:rPr lang="hu-HU" b="1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453" y="692696"/>
            <a:ext cx="4896544" cy="547260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hu-HU" sz="2800" b="1" dirty="0">
              <a:solidFill>
                <a:srgbClr val="FFFF99"/>
              </a:solidFill>
            </a:endParaRPr>
          </a:p>
          <a:p>
            <a:r>
              <a:rPr lang="en-US" sz="2800" b="1" dirty="0" err="1" smtClean="0">
                <a:solidFill>
                  <a:srgbClr val="FFFF99"/>
                </a:solidFill>
              </a:rPr>
              <a:t>osteoporomalacia</a:t>
            </a:r>
            <a:r>
              <a:rPr lang="hu-HU" sz="2800" b="1" dirty="0" smtClean="0">
                <a:solidFill>
                  <a:srgbClr val="FFFF99"/>
                </a:solidFill>
              </a:rPr>
              <a:t> </a:t>
            </a:r>
            <a:r>
              <a:rPr lang="hu-HU" sz="2800" b="1" dirty="0">
                <a:solidFill>
                  <a:srgbClr val="FFFF99"/>
                </a:solidFill>
              </a:rPr>
              <a:t>talaján </a:t>
            </a:r>
            <a:r>
              <a:rPr lang="hu-HU" sz="2800" b="1" dirty="0" smtClean="0">
                <a:solidFill>
                  <a:srgbClr val="FFFF99"/>
                </a:solidFill>
              </a:rPr>
              <a:t>kialakult c</a:t>
            </a:r>
            <a:r>
              <a:rPr lang="en-US" sz="2800" b="1" dirty="0" err="1">
                <a:solidFill>
                  <a:srgbClr val="FFFF99"/>
                </a:solidFill>
              </a:rPr>
              <a:t>oxa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 smtClean="0">
                <a:solidFill>
                  <a:srgbClr val="FFFF99"/>
                </a:solidFill>
              </a:rPr>
              <a:t>vara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r>
              <a:rPr lang="hu-HU" sz="2800" b="1" dirty="0" smtClean="0">
                <a:solidFill>
                  <a:srgbClr val="FFFF99"/>
                </a:solidFill>
              </a:rPr>
              <a:t>a folyamat másodlagos </a:t>
            </a:r>
            <a:r>
              <a:rPr lang="en-US" sz="2800" b="1" dirty="0" err="1" smtClean="0">
                <a:solidFill>
                  <a:srgbClr val="FFFF99"/>
                </a:solidFill>
              </a:rPr>
              <a:t>acetabul</a:t>
            </a:r>
            <a:r>
              <a:rPr lang="hu-HU" sz="2800" b="1" dirty="0" err="1" smtClean="0">
                <a:solidFill>
                  <a:srgbClr val="FFFF99"/>
                </a:solidFill>
              </a:rPr>
              <a:t>um</a:t>
            </a:r>
            <a:r>
              <a:rPr lang="hu-HU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 err="1" smtClean="0">
                <a:solidFill>
                  <a:srgbClr val="FFFF99"/>
                </a:solidFill>
              </a:rPr>
              <a:t>protru</a:t>
            </a:r>
            <a:r>
              <a:rPr lang="hu-HU" sz="2800" b="1" dirty="0" err="1" smtClean="0">
                <a:solidFill>
                  <a:srgbClr val="FFFF99"/>
                </a:solidFill>
              </a:rPr>
              <a:t>zióhoz</a:t>
            </a:r>
            <a:r>
              <a:rPr lang="hu-HU" sz="2800" b="1" dirty="0" smtClean="0">
                <a:solidFill>
                  <a:srgbClr val="FFFF99"/>
                </a:solidFill>
              </a:rPr>
              <a:t>, és </a:t>
            </a:r>
            <a:r>
              <a:rPr lang="hu-HU" sz="2800" b="1" dirty="0" err="1" smtClean="0">
                <a:solidFill>
                  <a:srgbClr val="FFFF99"/>
                </a:solidFill>
              </a:rPr>
              <a:t>artrózishoz</a:t>
            </a:r>
            <a:r>
              <a:rPr lang="hu-HU" sz="2800" b="1" dirty="0" smtClean="0">
                <a:solidFill>
                  <a:srgbClr val="FFFF99"/>
                </a:solidFill>
              </a:rPr>
              <a:t> vezet</a:t>
            </a:r>
            <a:endParaRPr lang="hu-HU" sz="2800" b="1" dirty="0">
              <a:solidFill>
                <a:srgbClr val="FFFF99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FFFF99"/>
                </a:solidFill>
              </a:rPr>
              <a:t> 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pPr marL="0" indent="0">
              <a:buNone/>
            </a:pPr>
            <a:endParaRPr lang="hu-HU" sz="2800" b="1" dirty="0">
              <a:solidFill>
                <a:srgbClr val="FFFF99"/>
              </a:solidFill>
            </a:endParaRPr>
          </a:p>
          <a:p>
            <a:r>
              <a:rPr lang="en-US" sz="2800" b="1" dirty="0">
                <a:solidFill>
                  <a:srgbClr val="FFFF99"/>
                </a:solidFill>
              </a:rPr>
              <a:t>fibrous </a:t>
            </a:r>
            <a:r>
              <a:rPr lang="en-US" sz="2800" b="1" dirty="0" smtClean="0">
                <a:solidFill>
                  <a:srgbClr val="FFFF99"/>
                </a:solidFill>
              </a:rPr>
              <a:t>dysplasia</a:t>
            </a:r>
            <a:r>
              <a:rPr lang="hu-HU" sz="2800" b="1" dirty="0">
                <a:solidFill>
                  <a:srgbClr val="FFFF99"/>
                </a:solidFill>
              </a:rPr>
              <a:t> talaján </a:t>
            </a:r>
            <a:r>
              <a:rPr lang="hu-HU" sz="2800" b="1" dirty="0" smtClean="0">
                <a:solidFill>
                  <a:srgbClr val="FFFF99"/>
                </a:solidFill>
              </a:rPr>
              <a:t>kialakult másodlagos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>
                <a:solidFill>
                  <a:srgbClr val="FFFF99"/>
                </a:solidFill>
              </a:rPr>
              <a:t>coxa </a:t>
            </a:r>
            <a:r>
              <a:rPr lang="en-US" sz="2800" b="1" dirty="0" err="1" smtClean="0">
                <a:solidFill>
                  <a:srgbClr val="FFFF99"/>
                </a:solidFill>
              </a:rPr>
              <a:t>vara</a:t>
            </a:r>
            <a:r>
              <a:rPr lang="hu-HU" sz="2800" b="1" dirty="0" smtClean="0">
                <a:solidFill>
                  <a:srgbClr val="FFFF99"/>
                </a:solidFill>
              </a:rPr>
              <a:t>,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hu-HU" sz="2800" b="1" dirty="0" smtClean="0">
                <a:solidFill>
                  <a:srgbClr val="FFFF99"/>
                </a:solidFill>
              </a:rPr>
              <a:t>18 é nőnél</a:t>
            </a:r>
          </a:p>
        </p:txBody>
      </p:sp>
      <p:pic>
        <p:nvPicPr>
          <p:cNvPr id="6147" name="Picture 3" descr="D:\CACO HIP\18.4\18.4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075" y="1196752"/>
            <a:ext cx="405120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CACO HIP\18.4\18.4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075" y="3717032"/>
            <a:ext cx="1911063" cy="29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0432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92080" y="-241101"/>
            <a:ext cx="3632371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99"/>
                </a:solidFill>
              </a:rPr>
              <a:t> Coxa </a:t>
            </a:r>
            <a:r>
              <a:rPr lang="en-US" sz="3600" b="1" dirty="0" err="1">
                <a:solidFill>
                  <a:srgbClr val="FFFF99"/>
                </a:solidFill>
              </a:rPr>
              <a:t>valga</a:t>
            </a:r>
            <a:endParaRPr lang="hu-HU" sz="3600" b="1" dirty="0">
              <a:solidFill>
                <a:srgbClr val="FFFF99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-21622" y="11633"/>
            <a:ext cx="5529726" cy="312933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3800" b="1" dirty="0">
                <a:solidFill>
                  <a:srgbClr val="FFFF99"/>
                </a:solidFill>
              </a:rPr>
              <a:t> </a:t>
            </a:r>
            <a:endParaRPr lang="hu-HU" sz="3800" b="1" dirty="0">
              <a:solidFill>
                <a:srgbClr val="FFFF99"/>
              </a:solidFill>
            </a:endParaRPr>
          </a:p>
          <a:p>
            <a:endParaRPr lang="hu-HU" sz="3800" b="1" dirty="0" smtClean="0">
              <a:solidFill>
                <a:srgbClr val="FFFF99"/>
              </a:solidFill>
            </a:endParaRPr>
          </a:p>
          <a:p>
            <a:r>
              <a:rPr lang="en-US" sz="11200" b="1" dirty="0" smtClean="0">
                <a:solidFill>
                  <a:srgbClr val="FFFF99"/>
                </a:solidFill>
              </a:rPr>
              <a:t>proximal</a:t>
            </a:r>
            <a:r>
              <a:rPr lang="hu-HU" sz="11200" b="1" dirty="0" smtClean="0">
                <a:solidFill>
                  <a:srgbClr val="FFFF99"/>
                </a:solidFill>
              </a:rPr>
              <a:t>is</a:t>
            </a:r>
            <a:r>
              <a:rPr lang="en-US" sz="11200" b="1" dirty="0" smtClean="0">
                <a:solidFill>
                  <a:srgbClr val="FFFF99"/>
                </a:solidFill>
              </a:rPr>
              <a:t> femur</a:t>
            </a:r>
            <a:r>
              <a:rPr lang="hu-HU" sz="11200" b="1" dirty="0" smtClean="0">
                <a:solidFill>
                  <a:srgbClr val="FFFF99"/>
                </a:solidFill>
              </a:rPr>
              <a:t> fejlődési eltérése</a:t>
            </a:r>
            <a:r>
              <a:rPr lang="en-US" sz="11200" b="1" dirty="0" smtClean="0">
                <a:solidFill>
                  <a:srgbClr val="FFFF99"/>
                </a:solidFill>
              </a:rPr>
              <a:t> </a:t>
            </a:r>
            <a:endParaRPr lang="hu-HU" sz="11200" b="1" dirty="0" smtClean="0">
              <a:solidFill>
                <a:srgbClr val="FFFF99"/>
              </a:solidFill>
            </a:endParaRPr>
          </a:p>
          <a:p>
            <a:r>
              <a:rPr lang="en-US" sz="11200" b="1" dirty="0" err="1" smtClean="0">
                <a:solidFill>
                  <a:srgbClr val="FFFF99"/>
                </a:solidFill>
              </a:rPr>
              <a:t>Collodiaphysea</a:t>
            </a:r>
            <a:r>
              <a:rPr lang="hu-HU" sz="11200" b="1" dirty="0" err="1" smtClean="0">
                <a:solidFill>
                  <a:srgbClr val="FFFF99"/>
                </a:solidFill>
              </a:rPr>
              <a:t>lis</a:t>
            </a:r>
            <a:r>
              <a:rPr lang="hu-HU" sz="11200" b="1" dirty="0" smtClean="0">
                <a:solidFill>
                  <a:srgbClr val="FFFF99"/>
                </a:solidFill>
              </a:rPr>
              <a:t> </a:t>
            </a:r>
            <a:r>
              <a:rPr lang="hu-HU" sz="11200" b="1" dirty="0" err="1" smtClean="0">
                <a:solidFill>
                  <a:srgbClr val="FFFF99"/>
                </a:solidFill>
              </a:rPr>
              <a:t>zög</a:t>
            </a:r>
            <a:r>
              <a:rPr lang="en-US" sz="11200" b="1" dirty="0" smtClean="0">
                <a:solidFill>
                  <a:srgbClr val="FFFF99"/>
                </a:solidFill>
              </a:rPr>
              <a:t> &gt; </a:t>
            </a:r>
            <a:r>
              <a:rPr lang="en-US" sz="11200" b="1" dirty="0">
                <a:solidFill>
                  <a:srgbClr val="FFFF99"/>
                </a:solidFill>
              </a:rPr>
              <a:t>135 </a:t>
            </a:r>
            <a:r>
              <a:rPr lang="hu-HU" sz="11200" b="1" dirty="0" smtClean="0">
                <a:solidFill>
                  <a:srgbClr val="FFFF99"/>
                </a:solidFill>
              </a:rPr>
              <a:t>fok</a:t>
            </a:r>
            <a:r>
              <a:rPr lang="en-US" sz="11200" b="1" dirty="0" smtClean="0">
                <a:solidFill>
                  <a:srgbClr val="FFFF99"/>
                </a:solidFill>
              </a:rPr>
              <a:t> </a:t>
            </a:r>
            <a:endParaRPr lang="hu-HU" sz="11200" b="1" dirty="0" smtClean="0">
              <a:solidFill>
                <a:srgbClr val="FFFF99"/>
              </a:solidFill>
            </a:endParaRPr>
          </a:p>
          <a:p>
            <a:r>
              <a:rPr lang="hu-HU" sz="11200" b="1" dirty="0">
                <a:solidFill>
                  <a:srgbClr val="FFFF99"/>
                </a:solidFill>
              </a:rPr>
              <a:t>g</a:t>
            </a:r>
            <a:r>
              <a:rPr lang="hu-HU" sz="11200" b="1" dirty="0" smtClean="0">
                <a:solidFill>
                  <a:srgbClr val="FFFF99"/>
                </a:solidFill>
              </a:rPr>
              <a:t>yakran megfigyelhető </a:t>
            </a:r>
            <a:r>
              <a:rPr lang="hu-HU" sz="11200" b="1" dirty="0" err="1" smtClean="0">
                <a:solidFill>
                  <a:srgbClr val="FFFF99"/>
                </a:solidFill>
              </a:rPr>
              <a:t>spasztikus</a:t>
            </a:r>
            <a:r>
              <a:rPr lang="hu-HU" sz="11200" b="1" dirty="0" smtClean="0">
                <a:solidFill>
                  <a:srgbClr val="FFFF99"/>
                </a:solidFill>
              </a:rPr>
              <a:t> betegeknél az izomerő eltérés miatt</a:t>
            </a:r>
          </a:p>
          <a:p>
            <a:r>
              <a:rPr lang="hu-HU" sz="11200" b="1" dirty="0">
                <a:solidFill>
                  <a:srgbClr val="FFFF99"/>
                </a:solidFill>
              </a:rPr>
              <a:t>n</a:t>
            </a:r>
            <a:r>
              <a:rPr lang="hu-HU" sz="11200" b="1" dirty="0" smtClean="0">
                <a:solidFill>
                  <a:srgbClr val="FFFF99"/>
                </a:solidFill>
              </a:rPr>
              <a:t>őknél gyakoribb</a:t>
            </a:r>
            <a:endParaRPr lang="hu-HU" sz="11200" b="1" dirty="0">
              <a:solidFill>
                <a:srgbClr val="FFFF99"/>
              </a:solidFill>
            </a:endParaRPr>
          </a:p>
          <a:p>
            <a:endParaRPr lang="hu-HU" sz="11200" b="1" dirty="0" smtClean="0">
              <a:solidFill>
                <a:srgbClr val="FFFF99"/>
              </a:solidFill>
            </a:endParaRPr>
          </a:p>
          <a:p>
            <a:endParaRPr lang="hu-HU" sz="8600" b="1" dirty="0">
              <a:solidFill>
                <a:srgbClr val="FFFF99"/>
              </a:solidFill>
            </a:endParaRPr>
          </a:p>
        </p:txBody>
      </p:sp>
      <p:pic>
        <p:nvPicPr>
          <p:cNvPr id="6146" name="Picture 2" descr="D:\CACO HIP\18.4\18.4-4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05" y="3445900"/>
            <a:ext cx="3996433" cy="286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CACO HIP\18.4\18.4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74" y="764704"/>
            <a:ext cx="3526274" cy="29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CACO HIP\18.4\18.4-4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933302"/>
            <a:ext cx="1296144" cy="271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480074" y="3284984"/>
            <a:ext cx="3526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rgbClr val="FFFF99"/>
                </a:solidFill>
              </a:rPr>
              <a:t>kétoldali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>
                <a:solidFill>
                  <a:srgbClr val="FFFF99"/>
                </a:solidFill>
              </a:rPr>
              <a:t>coxa </a:t>
            </a:r>
            <a:r>
              <a:rPr lang="en-US" sz="2800" b="1" dirty="0" err="1">
                <a:solidFill>
                  <a:srgbClr val="FFFF99"/>
                </a:solidFill>
              </a:rPr>
              <a:t>valga</a:t>
            </a:r>
            <a:endParaRPr lang="hu-HU" sz="28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-9415" y="5837429"/>
            <a:ext cx="5220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FFFF99"/>
                </a:solidFill>
              </a:rPr>
              <a:t>CD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hu-HU" sz="2800" b="1" dirty="0" smtClean="0">
                <a:solidFill>
                  <a:srgbClr val="FFFF99"/>
                </a:solidFill>
              </a:rPr>
              <a:t>szög ~ 180 fok, </a:t>
            </a:r>
          </a:p>
          <a:p>
            <a:pPr algn="ctr"/>
            <a:r>
              <a:rPr lang="hu-HU" sz="2800" b="1" dirty="0">
                <a:solidFill>
                  <a:srgbClr val="FFFF99"/>
                </a:solidFill>
              </a:rPr>
              <a:t>s</a:t>
            </a:r>
            <a:r>
              <a:rPr lang="hu-HU" sz="2800" b="1" dirty="0" smtClean="0">
                <a:solidFill>
                  <a:srgbClr val="FFFF99"/>
                </a:solidFill>
              </a:rPr>
              <a:t>ekély </a:t>
            </a:r>
            <a:r>
              <a:rPr lang="en-US" sz="2800" b="1" dirty="0" smtClean="0">
                <a:solidFill>
                  <a:srgbClr val="FFFF99"/>
                </a:solidFill>
              </a:rPr>
              <a:t>acetabulum</a:t>
            </a:r>
            <a:r>
              <a:rPr lang="en-US" sz="2800" b="1" dirty="0">
                <a:solidFill>
                  <a:srgbClr val="FFFF99"/>
                </a:solidFill>
              </a:rPr>
              <a:t>, </a:t>
            </a:r>
            <a:r>
              <a:rPr lang="en-US" sz="2800" b="1" dirty="0" smtClean="0">
                <a:solidFill>
                  <a:srgbClr val="FFFF99"/>
                </a:solidFill>
              </a:rPr>
              <a:t>s</a:t>
            </a:r>
            <a:r>
              <a:rPr lang="hu-HU" sz="2800" b="1" dirty="0" err="1" smtClean="0">
                <a:solidFill>
                  <a:srgbClr val="FFFF99"/>
                </a:solidFill>
              </a:rPr>
              <a:t>zubluxáció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4590826" y="4098205"/>
            <a:ext cx="30243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b="1" dirty="0" err="1" smtClean="0">
                <a:solidFill>
                  <a:srgbClr val="FFFF99"/>
                </a:solidFill>
              </a:rPr>
              <a:t>spasztikus</a:t>
            </a:r>
            <a:r>
              <a:rPr lang="hu-HU" sz="2800" b="1" dirty="0" smtClean="0">
                <a:solidFill>
                  <a:srgbClr val="FFFF99"/>
                </a:solidFill>
              </a:rPr>
              <a:t> beteg típusos álló helyzete</a:t>
            </a:r>
            <a:endParaRPr lang="hu-HU" sz="2800" dirty="0"/>
          </a:p>
        </p:txBody>
      </p:sp>
      <p:pic>
        <p:nvPicPr>
          <p:cNvPr id="7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6748" y="155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8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09057" y="476672"/>
            <a:ext cx="4627242" cy="1008112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FFFF99"/>
                </a:solidFill>
              </a:rPr>
              <a:t>Pri</a:t>
            </a:r>
            <a:r>
              <a:rPr lang="hu-HU" sz="4000" b="1" dirty="0" smtClean="0">
                <a:solidFill>
                  <a:srgbClr val="FFFF99"/>
                </a:solidFill>
              </a:rPr>
              <a:t>mer </a:t>
            </a:r>
            <a:r>
              <a:rPr lang="hu-HU" sz="4000" b="1" dirty="0" err="1" smtClean="0">
                <a:solidFill>
                  <a:srgbClr val="FFFF99"/>
                </a:solidFill>
              </a:rPr>
              <a:t>csípőartrózis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836591" y="2017062"/>
            <a:ext cx="4343425" cy="367240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 err="1" smtClean="0">
                <a:solidFill>
                  <a:srgbClr val="FFFF99"/>
                </a:solidFill>
              </a:rPr>
              <a:t>Degenerat</a:t>
            </a:r>
            <a:r>
              <a:rPr lang="hu-HU" sz="2800" b="1" dirty="0" smtClean="0">
                <a:solidFill>
                  <a:srgbClr val="FFFF99"/>
                </a:solidFill>
              </a:rPr>
              <a:t>ív folyamat</a:t>
            </a:r>
          </a:p>
          <a:p>
            <a:pPr>
              <a:spcBef>
                <a:spcPts val="0"/>
              </a:spcBef>
            </a:pPr>
            <a:r>
              <a:rPr lang="hu-HU" sz="2800" b="1" dirty="0" err="1">
                <a:solidFill>
                  <a:srgbClr val="FFFF99"/>
                </a:solidFill>
              </a:rPr>
              <a:t>í</a:t>
            </a:r>
            <a:r>
              <a:rPr lang="hu-HU" sz="2800" b="1" dirty="0" err="1" smtClean="0">
                <a:solidFill>
                  <a:srgbClr val="FFFF99"/>
                </a:solidFill>
              </a:rPr>
              <a:t>zfelszíni</a:t>
            </a:r>
            <a:r>
              <a:rPr lang="hu-HU" sz="2800" b="1" dirty="0" smtClean="0">
                <a:solidFill>
                  <a:srgbClr val="FFFF99"/>
                </a:solidFill>
              </a:rPr>
              <a:t> kopás</a:t>
            </a:r>
          </a:p>
          <a:p>
            <a:pPr>
              <a:spcBef>
                <a:spcPts val="0"/>
              </a:spcBef>
            </a:pPr>
            <a:r>
              <a:rPr lang="hu-HU" sz="2800" b="1" dirty="0" err="1">
                <a:solidFill>
                  <a:srgbClr val="FFFF99"/>
                </a:solidFill>
              </a:rPr>
              <a:t>o</a:t>
            </a:r>
            <a:r>
              <a:rPr lang="hu-HU" sz="2800" b="1" dirty="0" err="1" smtClean="0">
                <a:solidFill>
                  <a:srgbClr val="FFFF99"/>
                </a:solidFill>
              </a:rPr>
              <a:t>steophyta</a:t>
            </a:r>
            <a:r>
              <a:rPr lang="hu-HU" sz="2800" b="1" dirty="0" smtClean="0">
                <a:solidFill>
                  <a:srgbClr val="FFFF99"/>
                </a:solidFill>
              </a:rPr>
              <a:t> kialakulás</a:t>
            </a:r>
          </a:p>
          <a:p>
            <a:pPr>
              <a:spcBef>
                <a:spcPts val="0"/>
              </a:spcBef>
            </a:pPr>
            <a:r>
              <a:rPr lang="hu-HU" sz="2800" b="1" dirty="0" err="1" smtClean="0">
                <a:solidFill>
                  <a:srgbClr val="FFFF99"/>
                </a:solidFill>
              </a:rPr>
              <a:t>synovitis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pPr>
              <a:spcBef>
                <a:spcPts val="0"/>
              </a:spcBef>
            </a:pPr>
            <a:r>
              <a:rPr lang="hu-HU" sz="2800" b="1" dirty="0" smtClean="0">
                <a:solidFill>
                  <a:srgbClr val="FFFF99"/>
                </a:solidFill>
              </a:rPr>
              <a:t>Ízületi tok és izomzat </a:t>
            </a:r>
            <a:r>
              <a:rPr lang="hu-HU" sz="2800" b="1" dirty="0" err="1" smtClean="0">
                <a:solidFill>
                  <a:srgbClr val="FFFF99"/>
                </a:solidFill>
              </a:rPr>
              <a:t>kontraktúrája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pPr>
              <a:spcBef>
                <a:spcPts val="0"/>
              </a:spcBef>
            </a:pPr>
            <a:r>
              <a:rPr lang="hu-HU" sz="2800" b="1" dirty="0" smtClean="0">
                <a:solidFill>
                  <a:srgbClr val="FFFF99"/>
                </a:solidFill>
              </a:rPr>
              <a:t>izomatrófia</a:t>
            </a:r>
          </a:p>
          <a:p>
            <a:endParaRPr lang="hu-HU" sz="5100" b="1" dirty="0"/>
          </a:p>
        </p:txBody>
      </p:sp>
      <p:pic>
        <p:nvPicPr>
          <p:cNvPr id="7171" name="Picture 3" descr="D:\CACO HIP\18.5.1\18.5.1-1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240" y="2193971"/>
            <a:ext cx="2016224" cy="34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CACO HIP\18.5.1\18.5.1-1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01" y="260648"/>
            <a:ext cx="2520280" cy="542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74427" y="5689470"/>
            <a:ext cx="4438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>
                <a:solidFill>
                  <a:srgbClr val="FFFF99"/>
                </a:solidFill>
              </a:rPr>
              <a:t>a</a:t>
            </a:r>
            <a:r>
              <a:rPr lang="en-US" sz="2800" b="1" dirty="0" err="1" smtClean="0">
                <a:solidFill>
                  <a:srgbClr val="FFFF99"/>
                </a:solidFill>
              </a:rPr>
              <a:t>ntalg</a:t>
            </a:r>
            <a:r>
              <a:rPr lang="hu-HU" sz="2800" b="1" dirty="0" err="1" smtClean="0">
                <a:solidFill>
                  <a:srgbClr val="FFFF99"/>
                </a:solidFill>
              </a:rPr>
              <a:t>iás</a:t>
            </a:r>
            <a:r>
              <a:rPr lang="hu-HU" sz="2800" b="1" dirty="0" smtClean="0">
                <a:solidFill>
                  <a:srgbClr val="FFFF99"/>
                </a:solidFill>
              </a:rPr>
              <a:t> tartás, </a:t>
            </a:r>
            <a:r>
              <a:rPr lang="hu-HU" sz="2800" b="1" dirty="0" err="1" smtClean="0">
                <a:solidFill>
                  <a:srgbClr val="FFFF99"/>
                </a:solidFill>
              </a:rPr>
              <a:t>addukciós</a:t>
            </a:r>
            <a:r>
              <a:rPr lang="hu-HU" sz="2800" b="1" dirty="0" smtClean="0">
                <a:solidFill>
                  <a:srgbClr val="FFFF99"/>
                </a:solidFill>
              </a:rPr>
              <a:t> és flexiós </a:t>
            </a:r>
            <a:r>
              <a:rPr lang="hu-HU" sz="2800" b="1" dirty="0" err="1" smtClean="0">
                <a:solidFill>
                  <a:srgbClr val="FFFF99"/>
                </a:solidFill>
              </a:rPr>
              <a:t>kontraktúra</a:t>
            </a:r>
            <a:endParaRPr lang="hu-HU" sz="2800" dirty="0"/>
          </a:p>
        </p:txBody>
      </p:sp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6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0781" y="0"/>
            <a:ext cx="8499034" cy="1008112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FFFF99"/>
                </a:solidFill>
              </a:rPr>
              <a:t>Pri</a:t>
            </a:r>
            <a:r>
              <a:rPr lang="hu-HU" sz="4000" b="1" dirty="0">
                <a:solidFill>
                  <a:srgbClr val="FFFF99"/>
                </a:solidFill>
              </a:rPr>
              <a:t>mer </a:t>
            </a:r>
            <a:r>
              <a:rPr lang="hu-HU" sz="4000" b="1" dirty="0" err="1">
                <a:solidFill>
                  <a:srgbClr val="FFFF99"/>
                </a:solidFill>
              </a:rPr>
              <a:t>csípőartrózis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19" y="899876"/>
            <a:ext cx="8714603" cy="476137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sz="2800" b="1" dirty="0" err="1" smtClean="0">
                <a:solidFill>
                  <a:srgbClr val="FFFF99"/>
                </a:solidFill>
              </a:rPr>
              <a:t>klinikum</a:t>
            </a:r>
            <a:r>
              <a:rPr lang="hu-HU" sz="2800" b="1" dirty="0" smtClean="0">
                <a:solidFill>
                  <a:srgbClr val="FFFF99"/>
                </a:solidFill>
              </a:rPr>
              <a:t>: </a:t>
            </a:r>
            <a:endParaRPr lang="hu-HU" sz="2800" b="1" dirty="0">
              <a:solidFill>
                <a:srgbClr val="FFFF99"/>
              </a:solidFill>
            </a:endParaRPr>
          </a:p>
          <a:p>
            <a:pPr>
              <a:spcBef>
                <a:spcPts val="0"/>
              </a:spcBef>
            </a:pPr>
            <a:r>
              <a:rPr lang="hu-HU" sz="2800" b="1" dirty="0" smtClean="0">
                <a:solidFill>
                  <a:srgbClr val="FFFF99"/>
                </a:solidFill>
              </a:rPr>
              <a:t>fájdalom: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hu-HU" sz="2800" b="1" dirty="0" smtClean="0">
                <a:solidFill>
                  <a:srgbClr val="FFFF99"/>
                </a:solidFill>
              </a:rPr>
              <a:t>csípő körül,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hu-HU" sz="2800" b="1" dirty="0" smtClean="0">
                <a:solidFill>
                  <a:srgbClr val="FFFF99"/>
                </a:solidFill>
              </a:rPr>
              <a:t>kezdetben az alsó végtagon, fokozódó fájdalom mozgáskor</a:t>
            </a:r>
            <a:r>
              <a:rPr lang="en-US" sz="2800" b="1" dirty="0" smtClean="0">
                <a:solidFill>
                  <a:srgbClr val="FFFF99"/>
                </a:solidFill>
              </a:rPr>
              <a:t>, </a:t>
            </a:r>
            <a:r>
              <a:rPr lang="hu-HU" sz="2800" b="1" dirty="0" smtClean="0">
                <a:solidFill>
                  <a:srgbClr val="FFFF99"/>
                </a:solidFill>
              </a:rPr>
              <a:t>nyugalmi fájdalom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endParaRPr lang="hu-HU" sz="2800" b="1" dirty="0">
              <a:solidFill>
                <a:srgbClr val="FFFF99"/>
              </a:solidFill>
            </a:endParaRPr>
          </a:p>
          <a:p>
            <a:pPr>
              <a:spcBef>
                <a:spcPts val="0"/>
              </a:spcBef>
            </a:pPr>
            <a:r>
              <a:rPr lang="hu-HU" sz="2800" b="1" dirty="0" smtClean="0">
                <a:solidFill>
                  <a:srgbClr val="FFFF99"/>
                </a:solidFill>
              </a:rPr>
              <a:t>csökkent mozgástartomány: </a:t>
            </a:r>
            <a:r>
              <a:rPr lang="en-US" sz="2800" b="1" dirty="0" err="1" smtClean="0">
                <a:solidFill>
                  <a:srgbClr val="FFFF99"/>
                </a:solidFill>
              </a:rPr>
              <a:t>abdu</a:t>
            </a:r>
            <a:r>
              <a:rPr lang="hu-HU" sz="2800" b="1" dirty="0" err="1" smtClean="0">
                <a:solidFill>
                  <a:srgbClr val="FFFF99"/>
                </a:solidFill>
              </a:rPr>
              <a:t>kció</a:t>
            </a:r>
            <a:r>
              <a:rPr lang="hu-HU" sz="2800" b="1" dirty="0" err="1">
                <a:solidFill>
                  <a:srgbClr val="FFFF99"/>
                </a:solidFill>
              </a:rPr>
              <a:t>-</a:t>
            </a:r>
            <a:r>
              <a:rPr lang="hu-HU" sz="2800" b="1" dirty="0" smtClean="0">
                <a:solidFill>
                  <a:srgbClr val="FFFF99"/>
                </a:solidFill>
              </a:rPr>
              <a:t>, </a:t>
            </a:r>
            <a:r>
              <a:rPr lang="hu-HU" sz="2800" b="1" dirty="0" err="1" smtClean="0">
                <a:solidFill>
                  <a:srgbClr val="FFFF99"/>
                </a:solidFill>
              </a:rPr>
              <a:t>berotáció</a:t>
            </a:r>
            <a:r>
              <a:rPr lang="hu-HU" sz="2800" b="1" dirty="0" smtClean="0">
                <a:solidFill>
                  <a:srgbClr val="FFFF99"/>
                </a:solidFill>
              </a:rPr>
              <a:t> során, végül körkörösen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endParaRPr lang="hu-HU" sz="2800" b="1" dirty="0">
              <a:solidFill>
                <a:srgbClr val="FFFF99"/>
              </a:solidFill>
            </a:endParaRPr>
          </a:p>
          <a:p>
            <a:pPr>
              <a:spcBef>
                <a:spcPts val="0"/>
              </a:spcBef>
            </a:pPr>
            <a:r>
              <a:rPr lang="hu-HU" sz="2800" b="1" dirty="0">
                <a:solidFill>
                  <a:srgbClr val="FFFF99"/>
                </a:solidFill>
              </a:rPr>
              <a:t>s</a:t>
            </a:r>
            <a:r>
              <a:rPr lang="hu-HU" sz="2800" b="1" dirty="0" smtClean="0">
                <a:solidFill>
                  <a:srgbClr val="FFFF99"/>
                </a:solidFill>
              </a:rPr>
              <a:t>ántítás megjelenik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hu-HU" sz="2800" b="1" dirty="0" smtClean="0">
                <a:solidFill>
                  <a:srgbClr val="FFFF99"/>
                </a:solidFill>
              </a:rPr>
              <a:t>az ízületi feszesség-, a rövidülés-, és az izomzat </a:t>
            </a:r>
            <a:r>
              <a:rPr lang="hu-HU" sz="2800" b="1" dirty="0" err="1" smtClean="0">
                <a:solidFill>
                  <a:srgbClr val="FFFF99"/>
                </a:solidFill>
              </a:rPr>
              <a:t>inszufficienciája</a:t>
            </a:r>
            <a:r>
              <a:rPr lang="hu-HU" sz="2800" b="1" dirty="0" smtClean="0">
                <a:solidFill>
                  <a:srgbClr val="FFFF99"/>
                </a:solidFill>
              </a:rPr>
              <a:t> miatt</a:t>
            </a:r>
            <a:r>
              <a:rPr lang="en-US" sz="2800" dirty="0"/>
              <a:t> </a:t>
            </a:r>
            <a:endParaRPr lang="hu-HU" sz="2800" dirty="0"/>
          </a:p>
        </p:txBody>
      </p:sp>
      <p:pic>
        <p:nvPicPr>
          <p:cNvPr id="7173" name="Picture 5" descr="D:\CACO HIP\18.5.1\18.5.1-1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19" y="4941168"/>
            <a:ext cx="3746051" cy="174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CACO HIP\18.5.1\18.5.1-1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44" y="4077072"/>
            <a:ext cx="3971678" cy="261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4571998" y="4077072"/>
            <a:ext cx="410609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99"/>
                </a:solidFill>
              </a:rPr>
              <a:t>69 </a:t>
            </a:r>
            <a:r>
              <a:rPr lang="hu-HU" sz="2800" b="1" dirty="0" smtClean="0">
                <a:solidFill>
                  <a:srgbClr val="FFFF99"/>
                </a:solidFill>
              </a:rPr>
              <a:t>é nő, beszűkült bal csípő mozgás (30-</a:t>
            </a:r>
            <a:r>
              <a:rPr lang="en-US" sz="2800" b="1" dirty="0" smtClean="0">
                <a:solidFill>
                  <a:srgbClr val="FFFF99"/>
                </a:solidFill>
              </a:rPr>
              <a:t>70</a:t>
            </a:r>
            <a:r>
              <a:rPr lang="hu-HU" sz="2800" b="1" dirty="0" smtClean="0">
                <a:solidFill>
                  <a:srgbClr val="FFFF99"/>
                </a:solidFill>
              </a:rPr>
              <a:t> fok)</a:t>
            </a:r>
            <a:r>
              <a:rPr lang="en-US" sz="2800" b="1" dirty="0" smtClean="0">
                <a:solidFill>
                  <a:srgbClr val="FFFF99"/>
                </a:solidFill>
              </a:rPr>
              <a:t>     </a:t>
            </a:r>
            <a:endParaRPr lang="hu-HU" sz="2800" b="1" dirty="0">
              <a:solidFill>
                <a:srgbClr val="FFFF99"/>
              </a:solidFill>
            </a:endParaRPr>
          </a:p>
          <a:p>
            <a:endParaRPr lang="hu-HU" dirty="0"/>
          </a:p>
        </p:txBody>
      </p:sp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807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4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88024" y="1412776"/>
            <a:ext cx="4355976" cy="18968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 err="1" smtClean="0">
                <a:solidFill>
                  <a:srgbClr val="FFFF99"/>
                </a:solidFill>
              </a:rPr>
              <a:t>Radiol</a:t>
            </a:r>
            <a:r>
              <a:rPr lang="hu-HU" sz="2800" b="1" dirty="0" err="1" smtClean="0">
                <a:solidFill>
                  <a:srgbClr val="FFFF99"/>
                </a:solidFill>
              </a:rPr>
              <a:t>ógiailag</a:t>
            </a:r>
            <a:r>
              <a:rPr lang="hu-HU" sz="2800" b="1" dirty="0" smtClean="0">
                <a:solidFill>
                  <a:srgbClr val="FFFF99"/>
                </a:solidFill>
              </a:rPr>
              <a:t>: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hu-HU" sz="2800" b="1" dirty="0" smtClean="0">
                <a:solidFill>
                  <a:srgbClr val="FFFF99"/>
                </a:solidFill>
              </a:rPr>
              <a:t>ízületi résszűkület</a:t>
            </a:r>
            <a:r>
              <a:rPr lang="en-US" sz="2800" b="1" dirty="0" smtClean="0">
                <a:solidFill>
                  <a:srgbClr val="FFFF99"/>
                </a:solidFill>
              </a:rPr>
              <a:t>, </a:t>
            </a:r>
            <a:r>
              <a:rPr lang="hu-HU" sz="2800" b="1" dirty="0" smtClean="0">
                <a:solidFill>
                  <a:srgbClr val="FFFF99"/>
                </a:solidFill>
              </a:rPr>
              <a:t>csontos kinövések, deformitás, </a:t>
            </a:r>
            <a:r>
              <a:rPr lang="hu-HU" sz="2800" b="1" dirty="0" err="1" smtClean="0">
                <a:solidFill>
                  <a:srgbClr val="FFFF99"/>
                </a:solidFill>
              </a:rPr>
              <a:t>szubkondrális</a:t>
            </a:r>
            <a:r>
              <a:rPr lang="hu-HU" sz="2800" b="1" dirty="0" smtClean="0">
                <a:solidFill>
                  <a:srgbClr val="FFFF99"/>
                </a:solidFill>
              </a:rPr>
              <a:t> szklerózis, </a:t>
            </a:r>
            <a:r>
              <a:rPr lang="hu-HU" sz="2800" b="1" dirty="0" err="1" smtClean="0">
                <a:solidFill>
                  <a:srgbClr val="FFFF99"/>
                </a:solidFill>
              </a:rPr>
              <a:t>cysták</a:t>
            </a:r>
            <a:endParaRPr lang="hu-HU" sz="2800" b="1" dirty="0">
              <a:solidFill>
                <a:srgbClr val="FFFF99"/>
              </a:solidFill>
            </a:endParaRPr>
          </a:p>
        </p:txBody>
      </p:sp>
      <p:pic>
        <p:nvPicPr>
          <p:cNvPr id="7175" name="Picture 7" descr="D:\CACO HIP\18.5.1\18.5.1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89" y="505755"/>
            <a:ext cx="4314776" cy="301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CACO HIP\18.5.1\18.5.1-3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581" y="3645024"/>
            <a:ext cx="2808312" cy="254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:\CACO HIP\18.5.1\18.5.1-3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34" b="-1"/>
          <a:stretch/>
        </p:blipFill>
        <p:spPr bwMode="auto">
          <a:xfrm>
            <a:off x="429509" y="3525644"/>
            <a:ext cx="3239795" cy="269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D:\CACO HIP\18.5.1\18.5.1-3b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1" r="16088" b="4869"/>
          <a:stretch/>
        </p:blipFill>
        <p:spPr bwMode="auto">
          <a:xfrm>
            <a:off x="3453280" y="3645024"/>
            <a:ext cx="2400301" cy="261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33679" y="6110110"/>
            <a:ext cx="8594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>
                <a:solidFill>
                  <a:srgbClr val="FFFF99"/>
                </a:solidFill>
              </a:rPr>
              <a:t>szubkondrális</a:t>
            </a:r>
            <a:r>
              <a:rPr lang="hu-HU" sz="2800" b="1" dirty="0">
                <a:solidFill>
                  <a:srgbClr val="FFFF99"/>
                </a:solidFill>
              </a:rPr>
              <a:t> szklerózis, </a:t>
            </a:r>
            <a:r>
              <a:rPr lang="hu-HU" sz="2800" b="1" dirty="0" err="1" smtClean="0">
                <a:solidFill>
                  <a:srgbClr val="FFFF99"/>
                </a:solidFill>
              </a:rPr>
              <a:t>cysták</a:t>
            </a:r>
            <a:r>
              <a:rPr lang="hu-HU" sz="2800" b="1" dirty="0" smtClean="0">
                <a:solidFill>
                  <a:srgbClr val="FFFF99"/>
                </a:solidFill>
              </a:rPr>
              <a:t>, </a:t>
            </a:r>
            <a:r>
              <a:rPr lang="hu-HU" sz="2800" b="1" dirty="0" err="1" smtClean="0">
                <a:solidFill>
                  <a:srgbClr val="FFFF99"/>
                </a:solidFill>
              </a:rPr>
              <a:t>osteophyta</a:t>
            </a:r>
            <a:r>
              <a:rPr lang="hu-HU" sz="2800" b="1" dirty="0" smtClean="0">
                <a:solidFill>
                  <a:srgbClr val="FFFF99"/>
                </a:solidFill>
              </a:rPr>
              <a:t> képződés</a:t>
            </a:r>
            <a:endParaRPr lang="hu-HU" sz="2800" b="1" dirty="0">
              <a:solidFill>
                <a:srgbClr val="FFFF99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669099" y="261373"/>
            <a:ext cx="4261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99"/>
                </a:solidFill>
              </a:rPr>
              <a:t>Pri</a:t>
            </a:r>
            <a:r>
              <a:rPr lang="hu-HU" sz="3600" b="1" dirty="0">
                <a:solidFill>
                  <a:srgbClr val="FFFF99"/>
                </a:solidFill>
              </a:rPr>
              <a:t>mer </a:t>
            </a:r>
            <a:r>
              <a:rPr lang="hu-HU" sz="3600" b="1" dirty="0" err="1">
                <a:solidFill>
                  <a:srgbClr val="FFFF99"/>
                </a:solidFill>
              </a:rPr>
              <a:t>csípőartrózis</a:t>
            </a:r>
            <a:endParaRPr lang="hu-HU" sz="3600" dirty="0"/>
          </a:p>
        </p:txBody>
      </p:sp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57926" y="34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1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66737" y="188640"/>
            <a:ext cx="8229600" cy="851817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rgbClr val="FFFF99"/>
                </a:solidFill>
              </a:rPr>
              <a:t>Másodlagos </a:t>
            </a:r>
            <a:r>
              <a:rPr lang="hu-HU" sz="3600" b="1" dirty="0" err="1" smtClean="0">
                <a:solidFill>
                  <a:srgbClr val="FFFF99"/>
                </a:solidFill>
              </a:rPr>
              <a:t>csípőartrózis</a:t>
            </a: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129444"/>
            <a:ext cx="8229600" cy="5467908"/>
          </a:xfrm>
        </p:spPr>
        <p:txBody>
          <a:bodyPr>
            <a:normAutofit fontScale="25000" lnSpcReduction="20000"/>
          </a:bodyPr>
          <a:lstStyle/>
          <a:p>
            <a:r>
              <a:rPr lang="hu-HU" sz="11200" b="1" dirty="0">
                <a:solidFill>
                  <a:srgbClr val="FFFF99"/>
                </a:solidFill>
              </a:rPr>
              <a:t>k</a:t>
            </a:r>
            <a:r>
              <a:rPr lang="hu-HU" sz="11200" b="1" dirty="0" smtClean="0">
                <a:solidFill>
                  <a:srgbClr val="FFFF99"/>
                </a:solidFill>
              </a:rPr>
              <a:t>orábbi megbetegedés vagy veleszületett eltérés következménye </a:t>
            </a:r>
          </a:p>
          <a:p>
            <a:r>
              <a:rPr lang="hu-HU" sz="11200" b="1" dirty="0" smtClean="0">
                <a:solidFill>
                  <a:srgbClr val="FFFF99"/>
                </a:solidFill>
              </a:rPr>
              <a:t>veleszületett:</a:t>
            </a:r>
            <a:r>
              <a:rPr lang="en-US" sz="11200" b="1" dirty="0" smtClean="0">
                <a:solidFill>
                  <a:srgbClr val="FFFF99"/>
                </a:solidFill>
              </a:rPr>
              <a:t> </a:t>
            </a:r>
            <a:r>
              <a:rPr lang="hu-HU" sz="11200" b="1" dirty="0" smtClean="0">
                <a:solidFill>
                  <a:srgbClr val="FFFF99"/>
                </a:solidFill>
              </a:rPr>
              <a:t>csípő </a:t>
            </a:r>
            <a:r>
              <a:rPr lang="en-US" sz="11200" b="1" dirty="0" smtClean="0">
                <a:solidFill>
                  <a:srgbClr val="FFFF99"/>
                </a:solidFill>
              </a:rPr>
              <a:t>dysplasia</a:t>
            </a:r>
            <a:r>
              <a:rPr lang="en-US" sz="11200" b="1" dirty="0">
                <a:solidFill>
                  <a:srgbClr val="FFFF99"/>
                </a:solidFill>
              </a:rPr>
              <a:t>, coxa </a:t>
            </a:r>
            <a:r>
              <a:rPr lang="en-US" sz="11200" b="1" dirty="0" err="1">
                <a:solidFill>
                  <a:srgbClr val="FFFF99"/>
                </a:solidFill>
              </a:rPr>
              <a:t>vara</a:t>
            </a:r>
            <a:r>
              <a:rPr lang="en-US" sz="11200" b="1" dirty="0">
                <a:solidFill>
                  <a:srgbClr val="FFFF99"/>
                </a:solidFill>
              </a:rPr>
              <a:t>, </a:t>
            </a:r>
            <a:r>
              <a:rPr lang="hu-HU" sz="11200" b="1" dirty="0" smtClean="0">
                <a:solidFill>
                  <a:srgbClr val="FFFF99"/>
                </a:solidFill>
              </a:rPr>
              <a:t>szisztémás csontbetegség</a:t>
            </a:r>
            <a:r>
              <a:rPr lang="en-US" sz="11200" b="1" dirty="0" smtClean="0">
                <a:solidFill>
                  <a:srgbClr val="FFFF99"/>
                </a:solidFill>
              </a:rPr>
              <a:t>, dysplasia, </a:t>
            </a:r>
            <a:r>
              <a:rPr lang="hu-HU" sz="11200" b="1" dirty="0" smtClean="0">
                <a:solidFill>
                  <a:srgbClr val="FFFF99"/>
                </a:solidFill>
              </a:rPr>
              <a:t>csont anyagcsere betegség (köszvény)</a:t>
            </a:r>
            <a:r>
              <a:rPr lang="en-US" sz="11200" b="1" dirty="0" smtClean="0">
                <a:solidFill>
                  <a:srgbClr val="FFFF99"/>
                </a:solidFill>
              </a:rPr>
              <a:t>, </a:t>
            </a:r>
            <a:r>
              <a:rPr lang="en-US" sz="11200" b="1" dirty="0" err="1" smtClean="0">
                <a:solidFill>
                  <a:srgbClr val="FFFF99"/>
                </a:solidFill>
              </a:rPr>
              <a:t>hematologi</a:t>
            </a:r>
            <a:r>
              <a:rPr lang="hu-HU" sz="11200" b="1" dirty="0" err="1" smtClean="0">
                <a:solidFill>
                  <a:srgbClr val="FFFF99"/>
                </a:solidFill>
              </a:rPr>
              <a:t>ai</a:t>
            </a:r>
            <a:r>
              <a:rPr lang="hu-HU" sz="11200" b="1" dirty="0" smtClean="0">
                <a:solidFill>
                  <a:srgbClr val="FFFF99"/>
                </a:solidFill>
              </a:rPr>
              <a:t> megbetegedés (</a:t>
            </a:r>
            <a:r>
              <a:rPr lang="en-US" sz="11200" b="1" dirty="0" err="1" smtClean="0">
                <a:solidFill>
                  <a:srgbClr val="FFFF99"/>
                </a:solidFill>
              </a:rPr>
              <a:t>hemo</a:t>
            </a:r>
            <a:r>
              <a:rPr lang="hu-HU" sz="11200" b="1" dirty="0" err="1" smtClean="0">
                <a:solidFill>
                  <a:srgbClr val="FFFF99"/>
                </a:solidFill>
              </a:rPr>
              <a:t>fília</a:t>
            </a:r>
            <a:r>
              <a:rPr lang="hu-HU" sz="11200" b="1" dirty="0" smtClean="0">
                <a:solidFill>
                  <a:srgbClr val="FFFF99"/>
                </a:solidFill>
              </a:rPr>
              <a:t>)</a:t>
            </a:r>
            <a:r>
              <a:rPr lang="en-US" sz="11200" b="1" dirty="0" smtClean="0">
                <a:solidFill>
                  <a:srgbClr val="FFFF99"/>
                </a:solidFill>
              </a:rPr>
              <a:t> </a:t>
            </a:r>
            <a:r>
              <a:rPr lang="hu-HU" sz="11200" b="1" dirty="0">
                <a:solidFill>
                  <a:srgbClr val="FFFF99"/>
                </a:solidFill>
              </a:rPr>
              <a:t>az </a:t>
            </a:r>
            <a:r>
              <a:rPr lang="hu-HU" sz="11200" b="1" dirty="0" err="1">
                <a:solidFill>
                  <a:srgbClr val="FFFF99"/>
                </a:solidFill>
              </a:rPr>
              <a:t>ízfelszíni</a:t>
            </a:r>
            <a:r>
              <a:rPr lang="hu-HU" sz="11200" b="1" dirty="0">
                <a:solidFill>
                  <a:srgbClr val="FFFF99"/>
                </a:solidFill>
              </a:rPr>
              <a:t> porc </a:t>
            </a:r>
            <a:r>
              <a:rPr lang="hu-HU" sz="11200" b="1" dirty="0" smtClean="0">
                <a:solidFill>
                  <a:srgbClr val="FFFF99"/>
                </a:solidFill>
              </a:rPr>
              <a:t>kopásához, és az ízületi kongruencia csökkenéséhez vezet</a:t>
            </a:r>
            <a:endParaRPr lang="hu-HU" sz="11200" b="1" dirty="0">
              <a:solidFill>
                <a:srgbClr val="FFFF99"/>
              </a:solidFill>
            </a:endParaRPr>
          </a:p>
          <a:p>
            <a:r>
              <a:rPr lang="hu-HU" sz="11200" b="1" dirty="0" smtClean="0">
                <a:solidFill>
                  <a:srgbClr val="FFFF99"/>
                </a:solidFill>
              </a:rPr>
              <a:t>szerzett betegségek: </a:t>
            </a:r>
            <a:r>
              <a:rPr lang="en-US" sz="11200" b="1" dirty="0" smtClean="0">
                <a:solidFill>
                  <a:srgbClr val="FFFF99"/>
                </a:solidFill>
              </a:rPr>
              <a:t>M</a:t>
            </a:r>
            <a:r>
              <a:rPr lang="en-US" sz="11200" b="1" dirty="0">
                <a:solidFill>
                  <a:srgbClr val="FFFF99"/>
                </a:solidFill>
              </a:rPr>
              <a:t>. </a:t>
            </a:r>
            <a:r>
              <a:rPr lang="en-US" sz="11200" b="1" dirty="0" err="1">
                <a:solidFill>
                  <a:srgbClr val="FFFF99"/>
                </a:solidFill>
              </a:rPr>
              <a:t>Perthes</a:t>
            </a:r>
            <a:r>
              <a:rPr lang="en-US" sz="11200" b="1" dirty="0">
                <a:solidFill>
                  <a:srgbClr val="FFFF99"/>
                </a:solidFill>
              </a:rPr>
              <a:t>, </a:t>
            </a:r>
            <a:r>
              <a:rPr lang="hu-HU" sz="11200" b="1" dirty="0" smtClean="0">
                <a:solidFill>
                  <a:srgbClr val="FFFF99"/>
                </a:solidFill>
              </a:rPr>
              <a:t>combfej elcsúszás</a:t>
            </a:r>
            <a:r>
              <a:rPr lang="en-US" sz="11200" b="1" dirty="0" smtClean="0">
                <a:solidFill>
                  <a:srgbClr val="FFFF99"/>
                </a:solidFill>
              </a:rPr>
              <a:t>, </a:t>
            </a:r>
            <a:r>
              <a:rPr lang="hu-HU" sz="11200" b="1" dirty="0" smtClean="0">
                <a:solidFill>
                  <a:srgbClr val="FFFF99"/>
                </a:solidFill>
              </a:rPr>
              <a:t>gyulladás, trauma</a:t>
            </a:r>
            <a:r>
              <a:rPr lang="en-US" sz="11200" b="1" dirty="0" smtClean="0">
                <a:solidFill>
                  <a:srgbClr val="FFFF99"/>
                </a:solidFill>
              </a:rPr>
              <a:t>, </a:t>
            </a:r>
            <a:r>
              <a:rPr lang="en-US" sz="11200" b="1" dirty="0">
                <a:solidFill>
                  <a:srgbClr val="FFFF99"/>
                </a:solidFill>
              </a:rPr>
              <a:t>tumor, </a:t>
            </a:r>
            <a:r>
              <a:rPr lang="hu-HU" sz="11200" b="1" dirty="0" err="1" smtClean="0">
                <a:solidFill>
                  <a:srgbClr val="FFFF99"/>
                </a:solidFill>
              </a:rPr>
              <a:t>combfejnekrózis</a:t>
            </a:r>
            <a:endParaRPr lang="hu-HU" sz="11200" b="1" dirty="0">
              <a:solidFill>
                <a:srgbClr val="FFFF99"/>
              </a:solidFill>
            </a:endParaRPr>
          </a:p>
          <a:p>
            <a:r>
              <a:rPr lang="hu-HU" sz="11200" b="1" dirty="0" smtClean="0">
                <a:solidFill>
                  <a:srgbClr val="FFFF99"/>
                </a:solidFill>
              </a:rPr>
              <a:t>gyulladások:</a:t>
            </a:r>
            <a:r>
              <a:rPr lang="en-US" sz="11200" b="1" dirty="0" smtClean="0">
                <a:solidFill>
                  <a:srgbClr val="FFFF99"/>
                </a:solidFill>
              </a:rPr>
              <a:t> s</a:t>
            </a:r>
            <a:r>
              <a:rPr lang="hu-HU" sz="11200" b="1" dirty="0" err="1" smtClean="0">
                <a:solidFill>
                  <a:srgbClr val="FFFF99"/>
                </a:solidFill>
              </a:rPr>
              <a:t>zeptikus</a:t>
            </a:r>
            <a:r>
              <a:rPr lang="hu-HU" sz="11200" b="1" dirty="0" smtClean="0">
                <a:solidFill>
                  <a:srgbClr val="FFFF99"/>
                </a:solidFill>
              </a:rPr>
              <a:t>, </a:t>
            </a:r>
            <a:r>
              <a:rPr lang="en-US" sz="11200" b="1" dirty="0" err="1" smtClean="0">
                <a:solidFill>
                  <a:srgbClr val="FFFF99"/>
                </a:solidFill>
              </a:rPr>
              <a:t>specifi</a:t>
            </a:r>
            <a:r>
              <a:rPr lang="hu-HU" sz="11200" b="1" dirty="0" err="1" smtClean="0">
                <a:solidFill>
                  <a:srgbClr val="FFFF99"/>
                </a:solidFill>
              </a:rPr>
              <a:t>kus</a:t>
            </a:r>
            <a:r>
              <a:rPr lang="hu-HU" sz="11200" b="1" dirty="0" smtClean="0">
                <a:solidFill>
                  <a:srgbClr val="FFFF99"/>
                </a:solidFill>
              </a:rPr>
              <a:t> és aszeptikus eredet (R</a:t>
            </a:r>
            <a:r>
              <a:rPr lang="en-US" sz="11200" b="1" dirty="0" smtClean="0">
                <a:solidFill>
                  <a:srgbClr val="FFFF99"/>
                </a:solidFill>
              </a:rPr>
              <a:t>A</a:t>
            </a:r>
            <a:r>
              <a:rPr lang="en-US" sz="11200" b="1" dirty="0">
                <a:solidFill>
                  <a:srgbClr val="FFFF99"/>
                </a:solidFill>
              </a:rPr>
              <a:t>, </a:t>
            </a:r>
            <a:r>
              <a:rPr lang="en-US" sz="11200" b="1" dirty="0" err="1" smtClean="0">
                <a:solidFill>
                  <a:srgbClr val="FFFF99"/>
                </a:solidFill>
              </a:rPr>
              <a:t>Bechterew</a:t>
            </a:r>
            <a:r>
              <a:rPr lang="en-US" sz="11200" b="1" dirty="0" smtClean="0">
                <a:solidFill>
                  <a:srgbClr val="FFFF99"/>
                </a:solidFill>
              </a:rPr>
              <a:t>, SLE</a:t>
            </a:r>
            <a:r>
              <a:rPr lang="hu-HU" sz="11200" b="1" dirty="0" smtClean="0">
                <a:solidFill>
                  <a:srgbClr val="FFFF99"/>
                </a:solidFill>
              </a:rPr>
              <a:t>, </a:t>
            </a:r>
            <a:r>
              <a:rPr lang="en-US" sz="11200" b="1" dirty="0" smtClean="0">
                <a:solidFill>
                  <a:srgbClr val="FFFF99"/>
                </a:solidFill>
              </a:rPr>
              <a:t>PVS</a:t>
            </a:r>
            <a:r>
              <a:rPr lang="hu-HU" sz="11200" b="1" dirty="0" smtClean="0">
                <a:solidFill>
                  <a:srgbClr val="FFFF99"/>
                </a:solidFill>
              </a:rPr>
              <a:t>)</a:t>
            </a:r>
            <a:r>
              <a:rPr lang="en-US" sz="11200" b="1" dirty="0" smtClean="0">
                <a:solidFill>
                  <a:srgbClr val="FFFF99"/>
                </a:solidFill>
              </a:rPr>
              <a:t>. </a:t>
            </a:r>
            <a:endParaRPr lang="hu-HU" sz="11200" b="1" dirty="0">
              <a:solidFill>
                <a:srgbClr val="FFFF99"/>
              </a:solidFill>
            </a:endParaRPr>
          </a:p>
          <a:p>
            <a:r>
              <a:rPr lang="hu-HU" sz="11200" b="1" dirty="0">
                <a:solidFill>
                  <a:srgbClr val="FFFF99"/>
                </a:solidFill>
              </a:rPr>
              <a:t>t</a:t>
            </a:r>
            <a:r>
              <a:rPr lang="hu-HU" sz="11200" b="1" dirty="0" smtClean="0">
                <a:solidFill>
                  <a:srgbClr val="FFFF99"/>
                </a:solidFill>
              </a:rPr>
              <a:t>öbbféle osztályozás ismert a </a:t>
            </a:r>
            <a:r>
              <a:rPr lang="hu-HU" sz="11200" b="1" dirty="0" err="1" smtClean="0">
                <a:solidFill>
                  <a:srgbClr val="FFFF99"/>
                </a:solidFill>
              </a:rPr>
              <a:t>combfejdeformitás</a:t>
            </a:r>
            <a:r>
              <a:rPr lang="hu-HU" sz="11200" b="1" dirty="0" smtClean="0">
                <a:solidFill>
                  <a:srgbClr val="FFFF99"/>
                </a:solidFill>
              </a:rPr>
              <a:t>, </a:t>
            </a:r>
            <a:r>
              <a:rPr lang="hu-HU" sz="11200" b="1" dirty="0" err="1" smtClean="0">
                <a:solidFill>
                  <a:srgbClr val="FFFF99"/>
                </a:solidFill>
              </a:rPr>
              <a:t>szubluxáció</a:t>
            </a:r>
            <a:r>
              <a:rPr lang="hu-HU" sz="11200" b="1" dirty="0" smtClean="0">
                <a:solidFill>
                  <a:srgbClr val="FFFF99"/>
                </a:solidFill>
              </a:rPr>
              <a:t> függvényében</a:t>
            </a:r>
            <a:endParaRPr lang="hu-HU" dirty="0"/>
          </a:p>
        </p:txBody>
      </p:sp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9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D:\CACO HIP\18.5.2\18.5.2-2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77" y="4313982"/>
            <a:ext cx="3552727" cy="244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CACO HIP\18.5.2\18.5.2-2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77" y="772505"/>
            <a:ext cx="2625699" cy="350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8864" y="43726"/>
            <a:ext cx="8229600" cy="851817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rgbClr val="FFFF99"/>
                </a:solidFill>
              </a:rPr>
              <a:t>Másodlagos </a:t>
            </a:r>
            <a:r>
              <a:rPr lang="hu-HU" sz="3600" b="1" dirty="0" err="1">
                <a:solidFill>
                  <a:srgbClr val="FFFF99"/>
                </a:solidFill>
              </a:rPr>
              <a:t>csípőartrózis</a:t>
            </a: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5738" y="3068960"/>
            <a:ext cx="2184575" cy="1356984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FFFF99"/>
                </a:solidFill>
              </a:rPr>
              <a:t>30 </a:t>
            </a:r>
            <a:r>
              <a:rPr lang="hu-HU" sz="2800" b="1" dirty="0" smtClean="0">
                <a:solidFill>
                  <a:srgbClr val="FFFF99"/>
                </a:solidFill>
              </a:rPr>
              <a:t>é nő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hu-HU" sz="2800" b="1" dirty="0" smtClean="0">
                <a:solidFill>
                  <a:srgbClr val="FFFF99"/>
                </a:solidFill>
              </a:rPr>
              <a:t>(</a:t>
            </a:r>
            <a:r>
              <a:rPr lang="en-US" sz="2800" b="1" dirty="0" err="1" smtClean="0">
                <a:solidFill>
                  <a:srgbClr val="FFFF99"/>
                </a:solidFill>
              </a:rPr>
              <a:t>Eftekhar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>
                <a:solidFill>
                  <a:srgbClr val="FFFF99"/>
                </a:solidFill>
              </a:rPr>
              <a:t>2  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hu-HU" sz="2800" b="1" dirty="0" err="1" smtClean="0">
                <a:solidFill>
                  <a:srgbClr val="FFFF99"/>
                </a:solidFill>
              </a:rPr>
              <a:t>luxáció</a:t>
            </a:r>
            <a:r>
              <a:rPr lang="hu-HU" sz="2800" b="1" dirty="0" smtClean="0">
                <a:solidFill>
                  <a:srgbClr val="FFFF99"/>
                </a:solidFill>
              </a:rPr>
              <a:t>)</a:t>
            </a:r>
          </a:p>
        </p:txBody>
      </p:sp>
      <p:pic>
        <p:nvPicPr>
          <p:cNvPr id="8197" name="Picture 5" descr="D:\CACO HIP\18.5.2\18.5.2-2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74633" y="1252908"/>
            <a:ext cx="2634228" cy="422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:\CACO HIP\18.5.2\18.5.2-2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1873" y="1253377"/>
            <a:ext cx="2448272" cy="425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4197077" y="4971493"/>
            <a:ext cx="4824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FFFF99"/>
                </a:solidFill>
              </a:rPr>
              <a:t>p</a:t>
            </a:r>
            <a:r>
              <a:rPr lang="en-US" sz="2800" b="1" dirty="0" smtClean="0">
                <a:solidFill>
                  <a:srgbClr val="FFFF99"/>
                </a:solidFill>
              </a:rPr>
              <a:t>o</a:t>
            </a:r>
            <a:r>
              <a:rPr lang="hu-HU" sz="2800" b="1" dirty="0" err="1" smtClean="0">
                <a:solidFill>
                  <a:srgbClr val="FFFF99"/>
                </a:solidFill>
              </a:rPr>
              <a:t>zitív</a:t>
            </a:r>
            <a:r>
              <a:rPr lang="hu-HU" sz="2800" b="1" dirty="0" smtClean="0">
                <a:solidFill>
                  <a:srgbClr val="FFFF99"/>
                </a:solidFill>
              </a:rPr>
              <a:t>                negatíve</a:t>
            </a:r>
            <a:r>
              <a:rPr lang="en-US" sz="2800" b="1" dirty="0" smtClean="0">
                <a:solidFill>
                  <a:srgbClr val="FFFF99"/>
                </a:solidFill>
              </a:rPr>
              <a:t> Trendelenburg</a:t>
            </a:r>
            <a:r>
              <a:rPr lang="hu-HU" sz="2800" b="1" dirty="0" smtClean="0">
                <a:solidFill>
                  <a:srgbClr val="FFFF99"/>
                </a:solidFill>
              </a:rPr>
              <a:t> jel</a:t>
            </a:r>
            <a:endParaRPr lang="hu-HU" sz="2800" dirty="0"/>
          </a:p>
        </p:txBody>
      </p:sp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20545" y="179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4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47290" y="0"/>
            <a:ext cx="8229600" cy="1143000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rgbClr val="FFFF99"/>
                </a:solidFill>
              </a:rPr>
              <a:t>Másodlagos </a:t>
            </a:r>
            <a:r>
              <a:rPr lang="hu-HU" sz="3600" b="1" dirty="0" err="1">
                <a:solidFill>
                  <a:srgbClr val="FFFF99"/>
                </a:solidFill>
              </a:rPr>
              <a:t>csípőartrózis</a:t>
            </a:r>
            <a:endParaRPr lang="hu-HU" sz="3600" dirty="0">
              <a:solidFill>
                <a:srgbClr val="FFFF99"/>
              </a:solidFill>
            </a:endParaRPr>
          </a:p>
        </p:txBody>
      </p:sp>
      <p:pic>
        <p:nvPicPr>
          <p:cNvPr id="8200" name="Picture 8" descr="D:\CACO HIP\18.5.2\18.5.2-3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50812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D:\CACO HIP\18.5.2\18.5.2-3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963" y="3933056"/>
            <a:ext cx="4176464" cy="21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CACO HIP\18.5.2\18.5.2-3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21752"/>
            <a:ext cx="4176464" cy="278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1348" y="4936809"/>
            <a:ext cx="4104456" cy="104913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hu-HU" sz="2800" b="1" dirty="0">
                <a:solidFill>
                  <a:srgbClr val="FFFF99"/>
                </a:solidFill>
              </a:rPr>
              <a:t>d</a:t>
            </a:r>
            <a:r>
              <a:rPr lang="hu-HU" sz="2800" b="1" dirty="0" smtClean="0">
                <a:solidFill>
                  <a:srgbClr val="FFFF99"/>
                </a:solidFill>
              </a:rPr>
              <a:t>eformált combfej a másodlagos </a:t>
            </a:r>
            <a:r>
              <a:rPr lang="hu-HU" sz="2800" b="1" dirty="0" err="1" smtClean="0">
                <a:solidFill>
                  <a:srgbClr val="FFFF99"/>
                </a:solidFill>
              </a:rPr>
              <a:t>acetabulumban</a:t>
            </a:r>
            <a:endParaRPr lang="hu-HU" sz="2800" b="1" dirty="0" smtClean="0">
              <a:solidFill>
                <a:srgbClr val="FFFF99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9427" y="1228690"/>
            <a:ext cx="48245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FF99"/>
                </a:solidFill>
              </a:rPr>
              <a:t>Eftekhar</a:t>
            </a:r>
            <a:r>
              <a:rPr lang="hu-HU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 smtClean="0">
                <a:solidFill>
                  <a:srgbClr val="FFFF99"/>
                </a:solidFill>
              </a:rPr>
              <a:t>3  </a:t>
            </a:r>
            <a:r>
              <a:rPr lang="hu-HU" sz="2800" b="1" dirty="0" err="1" smtClean="0">
                <a:solidFill>
                  <a:srgbClr val="FFFF99"/>
                </a:solidFill>
              </a:rPr>
              <a:t>luxáció</a:t>
            </a:r>
            <a:endParaRPr lang="hu-HU" sz="2800" b="1" dirty="0">
              <a:solidFill>
                <a:srgbClr val="FFFF99"/>
              </a:solidFill>
            </a:endParaRPr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4738029" y="5922226"/>
            <a:ext cx="44483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FFFF99"/>
                </a:solidFill>
              </a:rPr>
              <a:t>g</a:t>
            </a:r>
            <a:r>
              <a:rPr lang="hu-HU" sz="2800" b="1" dirty="0" smtClean="0">
                <a:solidFill>
                  <a:srgbClr val="FFFF99"/>
                </a:solidFill>
              </a:rPr>
              <a:t>yengült </a:t>
            </a:r>
            <a:r>
              <a:rPr lang="en-US" sz="2800" b="1" dirty="0" err="1" smtClean="0">
                <a:solidFill>
                  <a:srgbClr val="FFFF99"/>
                </a:solidFill>
              </a:rPr>
              <a:t>abdu</a:t>
            </a:r>
            <a:r>
              <a:rPr lang="hu-HU" sz="2800" b="1" dirty="0" err="1" smtClean="0">
                <a:solidFill>
                  <a:srgbClr val="FFFF99"/>
                </a:solidFill>
              </a:rPr>
              <a:t>ktorok</a:t>
            </a:r>
            <a:r>
              <a:rPr lang="hu-HU" sz="2800" b="1" dirty="0" smtClean="0">
                <a:solidFill>
                  <a:srgbClr val="FFFF99"/>
                </a:solidFill>
              </a:rPr>
              <a:t>, és </a:t>
            </a:r>
            <a:r>
              <a:rPr lang="en-US" sz="2800" b="1" dirty="0" smtClean="0">
                <a:solidFill>
                  <a:srgbClr val="FFFF99"/>
                </a:solidFill>
              </a:rPr>
              <a:t>adductor</a:t>
            </a:r>
            <a:r>
              <a:rPr lang="hu-HU" sz="2800" b="1" dirty="0" smtClean="0">
                <a:solidFill>
                  <a:srgbClr val="FFFF99"/>
                </a:solidFill>
              </a:rPr>
              <a:t> </a:t>
            </a:r>
            <a:r>
              <a:rPr lang="hu-HU" sz="2800" b="1" dirty="0" err="1" smtClean="0">
                <a:solidFill>
                  <a:srgbClr val="FFFF99"/>
                </a:solidFill>
              </a:rPr>
              <a:t>kontraktúra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endParaRPr lang="hu-HU" sz="2800" dirty="0">
              <a:solidFill>
                <a:srgbClr val="FFFF99"/>
              </a:solidFill>
            </a:endParaRPr>
          </a:p>
        </p:txBody>
      </p:sp>
      <p:pic>
        <p:nvPicPr>
          <p:cNvPr id="6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6896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2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8952" y="-11385"/>
            <a:ext cx="8229600" cy="1143000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rgbClr val="FFFF99"/>
                </a:solidFill>
              </a:rPr>
              <a:t>Másodlagos </a:t>
            </a:r>
            <a:r>
              <a:rPr lang="hu-HU" sz="3600" b="1" dirty="0" err="1">
                <a:solidFill>
                  <a:srgbClr val="FFFF99"/>
                </a:solidFill>
              </a:rPr>
              <a:t>csípőartrózis</a:t>
            </a:r>
            <a:endParaRPr lang="hu-HU" sz="3600" dirty="0"/>
          </a:p>
        </p:txBody>
      </p:sp>
      <p:pic>
        <p:nvPicPr>
          <p:cNvPr id="8203" name="Picture 11" descr="D:\CACO HIP\18.5.2\18.5.2-4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4302141" cy="302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D:\CACO HIP\18.5.2\18.5.2-4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998" y="1268760"/>
            <a:ext cx="4536504" cy="246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92433" y="1313107"/>
            <a:ext cx="4409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99"/>
                </a:solidFill>
              </a:rPr>
              <a:t>Eftekhar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>
                <a:solidFill>
                  <a:srgbClr val="FFFF99"/>
                </a:solidFill>
              </a:rPr>
              <a:t>4  </a:t>
            </a:r>
            <a:r>
              <a:rPr lang="hu-HU" sz="2800" b="1" dirty="0" err="1" smtClean="0">
                <a:solidFill>
                  <a:srgbClr val="FFFF99"/>
                </a:solidFill>
              </a:rPr>
              <a:t>luxáció</a:t>
            </a:r>
            <a:r>
              <a:rPr lang="hu-HU" sz="2800" b="1" dirty="0" smtClean="0">
                <a:solidFill>
                  <a:srgbClr val="FFFF99"/>
                </a:solidFill>
              </a:rPr>
              <a:t> jobb o.</a:t>
            </a:r>
            <a:endParaRPr lang="hu-HU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952" y="3827685"/>
            <a:ext cx="4063550" cy="295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325165" y="4930859"/>
            <a:ext cx="46439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b="1" dirty="0" smtClean="0">
                <a:solidFill>
                  <a:srgbClr val="FFFF99"/>
                </a:solidFill>
              </a:rPr>
              <a:t>A </a:t>
            </a:r>
            <a:r>
              <a:rPr lang="hu-HU" sz="2800" b="1" dirty="0" err="1" smtClean="0">
                <a:solidFill>
                  <a:srgbClr val="FFFF99"/>
                </a:solidFill>
              </a:rPr>
              <a:t>proximál</a:t>
            </a:r>
            <a:r>
              <a:rPr lang="hu-HU" sz="2800" b="1" dirty="0" smtClean="0">
                <a:solidFill>
                  <a:srgbClr val="FFFF99"/>
                </a:solidFill>
              </a:rPr>
              <a:t> és hátrafelé </a:t>
            </a:r>
            <a:r>
              <a:rPr lang="en-US" sz="2800" b="1" dirty="0" smtClean="0">
                <a:solidFill>
                  <a:srgbClr val="FFFF99"/>
                </a:solidFill>
              </a:rPr>
              <a:t>dis</a:t>
            </a:r>
            <a:r>
              <a:rPr lang="hu-HU" sz="2800" b="1" dirty="0" err="1" smtClean="0">
                <a:solidFill>
                  <a:srgbClr val="FFFF99"/>
                </a:solidFill>
              </a:rPr>
              <a:t>zlokálódott</a:t>
            </a:r>
            <a:r>
              <a:rPr lang="hu-HU" sz="2800" b="1" dirty="0" smtClean="0">
                <a:solidFill>
                  <a:srgbClr val="FFFF99"/>
                </a:solidFill>
              </a:rPr>
              <a:t> combfejeket a megnyúlt ízületi tok és a </a:t>
            </a:r>
            <a:r>
              <a:rPr lang="hu-HU" sz="2800" b="1" dirty="0" err="1" smtClean="0">
                <a:solidFill>
                  <a:srgbClr val="FFFF99"/>
                </a:solidFill>
              </a:rPr>
              <a:t>glutealis</a:t>
            </a:r>
            <a:r>
              <a:rPr lang="hu-HU" sz="2800" b="1" dirty="0" smtClean="0">
                <a:solidFill>
                  <a:srgbClr val="FFFF99"/>
                </a:solidFill>
              </a:rPr>
              <a:t> izmok rögzítik.</a:t>
            </a:r>
            <a:endParaRPr lang="hu-HU" sz="2800" b="1" dirty="0">
              <a:solidFill>
                <a:srgbClr val="FFFF99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120177" y="3861048"/>
            <a:ext cx="3739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FF99"/>
                </a:solidFill>
              </a:rPr>
              <a:t>Eftekhar</a:t>
            </a:r>
            <a:r>
              <a:rPr lang="hu-HU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>
                <a:solidFill>
                  <a:srgbClr val="FFFF99"/>
                </a:solidFill>
              </a:rPr>
              <a:t>4  </a:t>
            </a:r>
            <a:r>
              <a:rPr lang="hu-HU" sz="2800" b="1" dirty="0" err="1" smtClean="0">
                <a:solidFill>
                  <a:srgbClr val="FFFF99"/>
                </a:solidFill>
              </a:rPr>
              <a:t>luxáció</a:t>
            </a:r>
            <a:r>
              <a:rPr lang="hu-HU" sz="2800" b="1" dirty="0" smtClean="0">
                <a:solidFill>
                  <a:srgbClr val="FFFF99"/>
                </a:solidFill>
              </a:rPr>
              <a:t> </a:t>
            </a:r>
            <a:r>
              <a:rPr lang="hu-HU" sz="2800" b="1" dirty="0" err="1" smtClean="0">
                <a:solidFill>
                  <a:srgbClr val="FFFF99"/>
                </a:solidFill>
              </a:rPr>
              <a:t>mko</a:t>
            </a:r>
            <a:r>
              <a:rPr lang="hu-HU" sz="2800" b="1" dirty="0" smtClean="0">
                <a:solidFill>
                  <a:srgbClr val="FFFF99"/>
                </a:solidFill>
              </a:rPr>
              <a:t>.</a:t>
            </a:r>
            <a:endParaRPr lang="hu-HU" sz="2800" dirty="0"/>
          </a:p>
        </p:txBody>
      </p:sp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17959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2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6" name="Picture 14" descr="D:\CACO HIP\18.5.2\18.5.2-6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752528" cy="358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7" name="Picture 15" descr="D:\CACO HIP\18.5.2\18.5.2-6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356" y="3212976"/>
            <a:ext cx="4560366" cy="347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3772493"/>
            <a:ext cx="4476578" cy="291214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rgbClr val="FFFF99"/>
                </a:solidFill>
              </a:rPr>
              <a:t>46 </a:t>
            </a:r>
            <a:r>
              <a:rPr lang="hu-HU" sz="2800" b="1" dirty="0" smtClean="0">
                <a:solidFill>
                  <a:srgbClr val="FFFF99"/>
                </a:solidFill>
              </a:rPr>
              <a:t>é nő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hu-HU" sz="2800" b="1" dirty="0" err="1" smtClean="0">
                <a:solidFill>
                  <a:srgbClr val="FFFF99"/>
                </a:solidFill>
              </a:rPr>
              <a:t>csípődyplasia</a:t>
            </a:r>
            <a:r>
              <a:rPr lang="hu-HU" sz="2800" b="1" dirty="0" smtClean="0">
                <a:solidFill>
                  <a:srgbClr val="FFFF99"/>
                </a:solidFill>
              </a:rPr>
              <a:t> talaján kialakult másodlagos </a:t>
            </a:r>
            <a:r>
              <a:rPr lang="hu-HU" sz="2800" b="1" dirty="0" err="1" smtClean="0">
                <a:solidFill>
                  <a:srgbClr val="FFFF99"/>
                </a:solidFill>
              </a:rPr>
              <a:t>csípőartrózisa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pPr marL="0" indent="0" algn="ctr">
              <a:buNone/>
            </a:pPr>
            <a:endParaRPr lang="hu-HU" sz="2800" b="1" dirty="0" smtClean="0">
              <a:solidFill>
                <a:srgbClr val="FFFF99"/>
              </a:solidFill>
            </a:endParaRPr>
          </a:p>
          <a:p>
            <a:pPr marL="0" indent="0" algn="r">
              <a:buNone/>
            </a:pPr>
            <a:r>
              <a:rPr lang="hu-HU" sz="2800" b="1" dirty="0">
                <a:solidFill>
                  <a:srgbClr val="FFFF99"/>
                </a:solidFill>
              </a:rPr>
              <a:t>u</a:t>
            </a:r>
            <a:r>
              <a:rPr lang="hu-HU" sz="2800" b="1" dirty="0" smtClean="0">
                <a:solidFill>
                  <a:srgbClr val="FFFF99"/>
                </a:solidFill>
              </a:rPr>
              <a:t>gyanazon beteg </a:t>
            </a:r>
            <a:r>
              <a:rPr lang="en-US" sz="2800" b="1" dirty="0" smtClean="0">
                <a:solidFill>
                  <a:srgbClr val="FFFF99"/>
                </a:solidFill>
              </a:rPr>
              <a:t>3D re</a:t>
            </a:r>
            <a:r>
              <a:rPr lang="hu-HU" sz="2800" b="1" dirty="0" smtClean="0">
                <a:solidFill>
                  <a:srgbClr val="FFFF99"/>
                </a:solidFill>
              </a:rPr>
              <a:t>konstrukciós </a:t>
            </a:r>
            <a:r>
              <a:rPr lang="en-US" sz="2800" b="1" dirty="0" smtClean="0">
                <a:solidFill>
                  <a:srgbClr val="FFFF99"/>
                </a:solidFill>
              </a:rPr>
              <a:t>CT</a:t>
            </a:r>
            <a:r>
              <a:rPr lang="hu-HU" sz="2800" b="1" dirty="0" err="1" smtClean="0">
                <a:solidFill>
                  <a:srgbClr val="FFFF99"/>
                </a:solidFill>
              </a:rPr>
              <a:t>-je</a:t>
            </a:r>
            <a:endParaRPr lang="hu-HU" sz="2800" dirty="0">
              <a:solidFill>
                <a:srgbClr val="FFFF99"/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92278" y="476672"/>
            <a:ext cx="4451722" cy="2160240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rgbClr val="FFFF99"/>
                </a:solidFill>
              </a:rPr>
              <a:t>Másodlagos </a:t>
            </a:r>
            <a:r>
              <a:rPr lang="hu-HU" sz="3600" b="1" dirty="0" err="1">
                <a:solidFill>
                  <a:srgbClr val="FFFF99"/>
                </a:solidFill>
              </a:rPr>
              <a:t>csípőartrózis</a:t>
            </a:r>
            <a:endParaRPr lang="hu-HU" sz="3600" dirty="0"/>
          </a:p>
        </p:txBody>
      </p:sp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4122" y="1995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6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CACO HIP\18.1.1\18.1.1-1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18" y="3706461"/>
            <a:ext cx="2692480" cy="253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825801" y="0"/>
            <a:ext cx="6058290" cy="174545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99"/>
                </a:solidFill>
              </a:rPr>
              <a:t>proximal</a:t>
            </a:r>
            <a:r>
              <a:rPr lang="hu-HU" sz="3600" b="1" dirty="0">
                <a:solidFill>
                  <a:srgbClr val="FFFF99"/>
                </a:solidFill>
              </a:rPr>
              <a:t>is</a:t>
            </a:r>
            <a:r>
              <a:rPr lang="en-US" sz="3600" b="1" dirty="0">
                <a:solidFill>
                  <a:srgbClr val="FFFF99"/>
                </a:solidFill>
              </a:rPr>
              <a:t> focal</a:t>
            </a:r>
            <a:r>
              <a:rPr lang="hu-HU" sz="3600" b="1" dirty="0">
                <a:solidFill>
                  <a:srgbClr val="FFFF99"/>
                </a:solidFill>
              </a:rPr>
              <a:t>is </a:t>
            </a:r>
            <a:r>
              <a:rPr lang="en-US" sz="3600" b="1" dirty="0">
                <a:solidFill>
                  <a:srgbClr val="FFFF99"/>
                </a:solidFill>
              </a:rPr>
              <a:t>fem</a:t>
            </a:r>
            <a:r>
              <a:rPr lang="hu-HU" sz="3600" b="1" dirty="0" err="1">
                <a:solidFill>
                  <a:srgbClr val="FFFF99"/>
                </a:solidFill>
              </a:rPr>
              <a:t>ur</a:t>
            </a:r>
            <a:r>
              <a:rPr lang="en-US" sz="3600" b="1" dirty="0">
                <a:solidFill>
                  <a:srgbClr val="FFFF99"/>
                </a:solidFill>
              </a:rPr>
              <a:t> </a:t>
            </a:r>
            <a:r>
              <a:rPr lang="en-US" sz="3600" b="1" dirty="0" err="1">
                <a:solidFill>
                  <a:srgbClr val="FFFF99"/>
                </a:solidFill>
              </a:rPr>
              <a:t>deficien</a:t>
            </a:r>
            <a:r>
              <a:rPr lang="hu-HU" sz="3600" b="1" dirty="0" err="1">
                <a:solidFill>
                  <a:srgbClr val="FFFF99"/>
                </a:solidFill>
              </a:rPr>
              <a:t>cia</a:t>
            </a:r>
            <a:r>
              <a:rPr lang="en-US" sz="3600" b="1" dirty="0">
                <a:solidFill>
                  <a:srgbClr val="FFFF99"/>
                </a:solidFill>
              </a:rPr>
              <a:t> (PFFD)</a:t>
            </a:r>
            <a:endParaRPr lang="hu-HU" sz="3600" b="1" dirty="0">
              <a:solidFill>
                <a:srgbClr val="FFFF99"/>
              </a:solidFill>
            </a:endParaRPr>
          </a:p>
        </p:txBody>
      </p:sp>
      <p:pic>
        <p:nvPicPr>
          <p:cNvPr id="1027" name="Picture 3" descr="D:\CACO HIP\18.1.1\18.1.1-1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03" y="380661"/>
            <a:ext cx="2644709" cy="32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CACO HIP\18.1.1\18.1.1-1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532" y="1965975"/>
            <a:ext cx="3220340" cy="427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CACO HIP\18.1.1\18.1.1-1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132" y="1965975"/>
            <a:ext cx="2944365" cy="427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2142022" y="404319"/>
            <a:ext cx="627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FFFF99"/>
                </a:solidFill>
              </a:rPr>
              <a:t>1 é</a:t>
            </a:r>
            <a:endParaRPr lang="hu-HU" sz="2800" b="1" dirty="0">
              <a:solidFill>
                <a:srgbClr val="FFFF99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2189597" y="3704935"/>
            <a:ext cx="6303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smtClean="0">
                <a:solidFill>
                  <a:srgbClr val="FFFF99"/>
                </a:solidFill>
              </a:rPr>
              <a:t>4 é</a:t>
            </a:r>
            <a:endParaRPr lang="hu-HU" sz="2800" b="1" dirty="0">
              <a:solidFill>
                <a:srgbClr val="FFFF99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5092752" y="1965975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FFFF99"/>
                </a:solidFill>
              </a:rPr>
              <a:t>12 é</a:t>
            </a:r>
            <a:endParaRPr lang="hu-HU" sz="2800" b="1" dirty="0">
              <a:solidFill>
                <a:srgbClr val="FFFF99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8194804" y="1949131"/>
            <a:ext cx="937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FFFF99"/>
                </a:solidFill>
              </a:rPr>
              <a:t>17 é</a:t>
            </a:r>
            <a:endParaRPr lang="hu-HU" sz="2800" b="1" dirty="0">
              <a:solidFill>
                <a:srgbClr val="FFFF99"/>
              </a:solidFill>
            </a:endParaRPr>
          </a:p>
        </p:txBody>
      </p:sp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1487" y="1259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9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9219" name="Picture 3" descr="D:\CACO HIP\18.5.2\18.5.2-7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2" y="232627"/>
            <a:ext cx="4026857" cy="295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CACO HIP\18.5.2\18.5.2-7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784" y="3244583"/>
            <a:ext cx="2753070" cy="350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CACO HIP\18.5.2\18.5.2-7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32627"/>
            <a:ext cx="4565870" cy="295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0" y="4209579"/>
            <a:ext cx="62407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 smtClean="0">
                <a:solidFill>
                  <a:srgbClr val="FFFF99"/>
                </a:solidFill>
              </a:rPr>
              <a:t>4</a:t>
            </a:r>
            <a:r>
              <a:rPr lang="en-US" sz="2800" b="1" dirty="0" smtClean="0">
                <a:solidFill>
                  <a:srgbClr val="FFFF99"/>
                </a:solidFill>
              </a:rPr>
              <a:t>2 </a:t>
            </a:r>
            <a:r>
              <a:rPr lang="hu-HU" sz="2800" b="1" dirty="0" smtClean="0">
                <a:solidFill>
                  <a:srgbClr val="FFFF99"/>
                </a:solidFill>
              </a:rPr>
              <a:t>é ffi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 err="1">
                <a:solidFill>
                  <a:srgbClr val="FFFF99"/>
                </a:solidFill>
              </a:rPr>
              <a:t>e</a:t>
            </a:r>
            <a:r>
              <a:rPr lang="hu-HU" sz="2800" b="1" dirty="0" err="1" smtClean="0">
                <a:solidFill>
                  <a:srgbClr val="FFFF99"/>
                </a:solidFill>
              </a:rPr>
              <a:t>piphyseolysis</a:t>
            </a:r>
            <a:r>
              <a:rPr lang="hu-HU" sz="2800" b="1" dirty="0" smtClean="0">
                <a:solidFill>
                  <a:srgbClr val="FFFF99"/>
                </a:solidFill>
              </a:rPr>
              <a:t> késői következménye (12 é korban zajlott</a:t>
            </a:r>
            <a:r>
              <a:rPr lang="en-US" sz="2800" b="1" dirty="0" smtClean="0">
                <a:solidFill>
                  <a:srgbClr val="FFFF99"/>
                </a:solidFill>
              </a:rPr>
              <a:t>)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FF99"/>
                </a:solidFill>
              </a:rPr>
              <a:t>s</a:t>
            </a:r>
            <a:r>
              <a:rPr lang="hu-HU" sz="2800" b="1" dirty="0" smtClean="0">
                <a:solidFill>
                  <a:srgbClr val="FFFF99"/>
                </a:solidFill>
              </a:rPr>
              <a:t>úlyos </a:t>
            </a:r>
            <a:r>
              <a:rPr lang="hu-HU" sz="2800" b="1" dirty="0" err="1" smtClean="0">
                <a:solidFill>
                  <a:srgbClr val="FFFF99"/>
                </a:solidFill>
              </a:rPr>
              <a:t>combfejdeformitás</a:t>
            </a:r>
            <a:r>
              <a:rPr lang="hu-HU" sz="2800" b="1" dirty="0" smtClean="0">
                <a:solidFill>
                  <a:srgbClr val="FFFF99"/>
                </a:solidFill>
              </a:rPr>
              <a:t> az </a:t>
            </a:r>
            <a:r>
              <a:rPr lang="hu-HU" sz="2800" b="1" dirty="0" err="1" smtClean="0">
                <a:solidFill>
                  <a:srgbClr val="FFFF99"/>
                </a:solidFill>
              </a:rPr>
              <a:t>epiphysis</a:t>
            </a:r>
            <a:r>
              <a:rPr lang="hu-HU" sz="2800" b="1" dirty="0" smtClean="0">
                <a:solidFill>
                  <a:srgbClr val="FFFF99"/>
                </a:solidFill>
              </a:rPr>
              <a:t> elcsúszásának megfelelően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 smtClean="0">
                <a:solidFill>
                  <a:srgbClr val="FFFF99"/>
                </a:solidFill>
              </a:rPr>
              <a:t>RTG és CT felvételek</a:t>
            </a:r>
            <a:endParaRPr lang="hu-HU" sz="2800" b="1" dirty="0">
              <a:solidFill>
                <a:srgbClr val="FFFF99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52532" y="3192124"/>
            <a:ext cx="6138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solidFill>
                  <a:srgbClr val="FFFF99"/>
                </a:solidFill>
              </a:rPr>
              <a:t>Másodlagos </a:t>
            </a:r>
            <a:r>
              <a:rPr lang="hu-HU" sz="3600" b="1" dirty="0" err="1">
                <a:solidFill>
                  <a:srgbClr val="FFFF99"/>
                </a:solidFill>
              </a:rPr>
              <a:t>csípőartrózis</a:t>
            </a:r>
            <a:endParaRPr lang="hu-HU" sz="3600" dirty="0"/>
          </a:p>
        </p:txBody>
      </p:sp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4254" y="2326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6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D:\CACO HIP\18.5.2\18.5.2-8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32" y="929630"/>
            <a:ext cx="4692075" cy="351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D:\CACO HIP\18.5.2\18.5.2-8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047" y="2135680"/>
            <a:ext cx="2634920" cy="379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D:\CACO HIP\18.5.2\18.5.2-8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530" y="2809280"/>
            <a:ext cx="2847464" cy="404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836712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rgbClr val="FFFF99"/>
                </a:solidFill>
              </a:rPr>
              <a:t>Másodlagos </a:t>
            </a:r>
            <a:r>
              <a:rPr lang="hu-HU" sz="3600" b="1" dirty="0" err="1">
                <a:solidFill>
                  <a:srgbClr val="FFFF99"/>
                </a:solidFill>
              </a:rPr>
              <a:t>csípőartrózis</a:t>
            </a:r>
            <a:endParaRPr lang="hu-HU" sz="3600" b="1" dirty="0">
              <a:solidFill>
                <a:srgbClr val="FFFF99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877507" y="874858"/>
            <a:ext cx="42496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b="1" dirty="0">
                <a:solidFill>
                  <a:srgbClr val="FFFF99"/>
                </a:solidFill>
              </a:rPr>
              <a:t>t</a:t>
            </a:r>
            <a:r>
              <a:rPr lang="en-US" sz="2800" b="1" dirty="0" err="1" smtClean="0">
                <a:solidFill>
                  <a:srgbClr val="FFFF99"/>
                </a:solidFill>
              </a:rPr>
              <a:t>rauma</a:t>
            </a:r>
            <a:r>
              <a:rPr lang="hu-HU" sz="2800" b="1" dirty="0" smtClean="0">
                <a:solidFill>
                  <a:srgbClr val="FFFF99"/>
                </a:solidFill>
              </a:rPr>
              <a:t>: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hu-HU" sz="2800" b="1" dirty="0" smtClean="0">
                <a:solidFill>
                  <a:srgbClr val="FFFF99"/>
                </a:solidFill>
              </a:rPr>
              <a:t>combnyak-, </a:t>
            </a:r>
            <a:r>
              <a:rPr lang="en-US" sz="2800" b="1" dirty="0" smtClean="0">
                <a:solidFill>
                  <a:srgbClr val="FFFF99"/>
                </a:solidFill>
              </a:rPr>
              <a:t>acetabulum</a:t>
            </a:r>
            <a:r>
              <a:rPr lang="hu-HU" sz="2800" b="1" dirty="0" smtClean="0">
                <a:solidFill>
                  <a:srgbClr val="FFFF99"/>
                </a:solidFill>
              </a:rPr>
              <a:t> törés, combfej traumás </a:t>
            </a:r>
            <a:r>
              <a:rPr lang="hu-HU" sz="2800" b="1" dirty="0" err="1" smtClean="0">
                <a:solidFill>
                  <a:srgbClr val="FFFF99"/>
                </a:solidFill>
              </a:rPr>
              <a:t>diszlokáció</a:t>
            </a:r>
            <a:r>
              <a:rPr lang="en-US" sz="2800" b="1" dirty="0" smtClean="0">
                <a:solidFill>
                  <a:srgbClr val="FFFF99"/>
                </a:solidFill>
              </a:rPr>
              <a:t>, </a:t>
            </a:r>
            <a:r>
              <a:rPr lang="hu-HU" sz="2800" b="1" dirty="0" smtClean="0">
                <a:solidFill>
                  <a:srgbClr val="FFFF99"/>
                </a:solidFill>
              </a:rPr>
              <a:t>az ízületi integritást sértik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63086" y="3933056"/>
            <a:ext cx="37444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FFFF99"/>
                </a:solidFill>
              </a:rPr>
              <a:t>- </a:t>
            </a:r>
            <a:r>
              <a:rPr lang="en-US" sz="2800" b="1" dirty="0" smtClean="0">
                <a:solidFill>
                  <a:srgbClr val="FFFF99"/>
                </a:solidFill>
              </a:rPr>
              <a:t>50 </a:t>
            </a:r>
            <a:r>
              <a:rPr lang="hu-HU" sz="2800" b="1" dirty="0" smtClean="0">
                <a:solidFill>
                  <a:srgbClr val="FFFF99"/>
                </a:solidFill>
              </a:rPr>
              <a:t>é nő</a:t>
            </a:r>
          </a:p>
          <a:p>
            <a:r>
              <a:rPr lang="hu-HU" sz="2800" b="1" dirty="0" smtClean="0">
                <a:solidFill>
                  <a:srgbClr val="FFFF99"/>
                </a:solidFill>
              </a:rPr>
              <a:t>- autóbaleset</a:t>
            </a:r>
          </a:p>
          <a:p>
            <a:r>
              <a:rPr lang="hu-HU" sz="2800" b="1" dirty="0" smtClean="0">
                <a:solidFill>
                  <a:srgbClr val="FFFF99"/>
                </a:solidFill>
              </a:rPr>
              <a:t>- </a:t>
            </a:r>
            <a:r>
              <a:rPr lang="hu-HU" sz="2800" b="1" dirty="0">
                <a:solidFill>
                  <a:srgbClr val="FFFF99"/>
                </a:solidFill>
              </a:rPr>
              <a:t>a</a:t>
            </a:r>
            <a:r>
              <a:rPr lang="en-US" sz="2800" b="1" dirty="0" err="1" smtClean="0">
                <a:solidFill>
                  <a:srgbClr val="FFFF99"/>
                </a:solidFill>
              </a:rPr>
              <a:t>cetabul</a:t>
            </a:r>
            <a:r>
              <a:rPr lang="hu-HU" sz="2800" b="1" dirty="0" err="1" smtClean="0">
                <a:solidFill>
                  <a:srgbClr val="FFFF99"/>
                </a:solidFill>
              </a:rPr>
              <a:t>um</a:t>
            </a:r>
            <a:r>
              <a:rPr lang="hu-HU" sz="2800" b="1" dirty="0" smtClean="0">
                <a:solidFill>
                  <a:srgbClr val="FFFF99"/>
                </a:solidFill>
              </a:rPr>
              <a:t> törés</a:t>
            </a:r>
            <a:endParaRPr lang="hu-HU" sz="28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3434226" y="5030019"/>
            <a:ext cx="2736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FFFF99"/>
                </a:solidFill>
              </a:rPr>
              <a:t>c</a:t>
            </a:r>
            <a:r>
              <a:rPr lang="hu-HU" sz="2800" b="1" dirty="0" smtClean="0">
                <a:solidFill>
                  <a:srgbClr val="FFFF99"/>
                </a:solidFill>
              </a:rPr>
              <a:t>savaros-lemezes </a:t>
            </a:r>
            <a:r>
              <a:rPr lang="hu-HU" sz="2800" b="1" dirty="0" err="1" smtClean="0">
                <a:solidFill>
                  <a:srgbClr val="FFFF99"/>
                </a:solidFill>
              </a:rPr>
              <a:t>osteosynthesis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19860" y="5984126"/>
            <a:ext cx="7298134" cy="941016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hu-HU" sz="2800" b="1" dirty="0" err="1">
                <a:solidFill>
                  <a:srgbClr val="FFFF99"/>
                </a:solidFill>
              </a:rPr>
              <a:t>m</a:t>
            </a:r>
            <a:r>
              <a:rPr lang="hu-HU" sz="2800" b="1" dirty="0" err="1" smtClean="0">
                <a:solidFill>
                  <a:srgbClr val="FFFF99"/>
                </a:solidFill>
              </a:rPr>
              <a:t>edialis</a:t>
            </a:r>
            <a:r>
              <a:rPr lang="hu-HU" sz="2800" b="1" dirty="0" smtClean="0">
                <a:solidFill>
                  <a:srgbClr val="FFFF99"/>
                </a:solidFill>
              </a:rPr>
              <a:t> </a:t>
            </a:r>
            <a:r>
              <a:rPr lang="hu-HU" sz="2800" b="1" dirty="0" err="1" smtClean="0">
                <a:solidFill>
                  <a:srgbClr val="FFFF99"/>
                </a:solidFill>
              </a:rPr>
              <a:t>acetabulumfal</a:t>
            </a:r>
            <a:r>
              <a:rPr lang="hu-HU" sz="2800" b="1" dirty="0" smtClean="0">
                <a:solidFill>
                  <a:srgbClr val="FFFF99"/>
                </a:solidFill>
              </a:rPr>
              <a:t> </a:t>
            </a:r>
            <a:r>
              <a:rPr lang="hu-HU" sz="2800" b="1" dirty="0" err="1" smtClean="0">
                <a:solidFill>
                  <a:srgbClr val="FFFF99"/>
                </a:solidFill>
              </a:rPr>
              <a:t>protrúziója</a:t>
            </a:r>
            <a:r>
              <a:rPr lang="hu-HU" sz="2800" b="1" dirty="0" smtClean="0">
                <a:solidFill>
                  <a:srgbClr val="FFFF99"/>
                </a:solidFill>
              </a:rPr>
              <a:t>, következményes </a:t>
            </a:r>
            <a:r>
              <a:rPr lang="hu-HU" sz="2800" b="1" dirty="0" err="1" smtClean="0">
                <a:solidFill>
                  <a:srgbClr val="FFFF99"/>
                </a:solidFill>
              </a:rPr>
              <a:t>secunder</a:t>
            </a:r>
            <a:r>
              <a:rPr lang="hu-HU" sz="2800" b="1" dirty="0" smtClean="0">
                <a:solidFill>
                  <a:srgbClr val="FFFF99"/>
                </a:solidFill>
              </a:rPr>
              <a:t> </a:t>
            </a:r>
            <a:r>
              <a:rPr lang="hu-HU" sz="2800" b="1" dirty="0" err="1" smtClean="0">
                <a:solidFill>
                  <a:srgbClr val="FFFF99"/>
                </a:solidFill>
              </a:rPr>
              <a:t>csípőartrózissal</a:t>
            </a:r>
            <a:endParaRPr lang="hu-HU" sz="2800" b="1" dirty="0"/>
          </a:p>
        </p:txBody>
      </p:sp>
      <p:pic>
        <p:nvPicPr>
          <p:cNvPr id="7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00856" y="200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7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Picture 9" descr="D:\CACO HIP\18.5.2\18.5.2-8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95"/>
          <a:stretch/>
        </p:blipFill>
        <p:spPr bwMode="auto">
          <a:xfrm>
            <a:off x="154980" y="1124744"/>
            <a:ext cx="3848759" cy="249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D:\CACO HIP\18.5.2\18.5.2-8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848" y="1137942"/>
            <a:ext cx="4984823" cy="248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D:\CACO HIP\18.5.2\18.5.2-8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095" y="3717032"/>
            <a:ext cx="4912669" cy="292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5307" y="-30262"/>
            <a:ext cx="8229600" cy="1143000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rgbClr val="FFFF99"/>
                </a:solidFill>
              </a:rPr>
              <a:t>Másodlagos </a:t>
            </a:r>
            <a:r>
              <a:rPr lang="hu-HU" sz="3600" b="1" dirty="0" err="1">
                <a:solidFill>
                  <a:srgbClr val="FFFF99"/>
                </a:solidFill>
              </a:rPr>
              <a:t>csípőartrózis</a:t>
            </a: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4981" y="3930058"/>
            <a:ext cx="3953868" cy="24979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2800" b="1" dirty="0" err="1">
                <a:solidFill>
                  <a:srgbClr val="FFFF99"/>
                </a:solidFill>
              </a:rPr>
              <a:t>h</a:t>
            </a:r>
            <a:r>
              <a:rPr lang="en-US" sz="2800" b="1" dirty="0" err="1" smtClean="0">
                <a:solidFill>
                  <a:srgbClr val="FFFF99"/>
                </a:solidFill>
              </a:rPr>
              <a:t>orizont</a:t>
            </a:r>
            <a:r>
              <a:rPr lang="hu-HU" sz="2800" b="1" dirty="0" err="1" smtClean="0">
                <a:solidFill>
                  <a:srgbClr val="FFFF99"/>
                </a:solidFill>
              </a:rPr>
              <a:t>ális</a:t>
            </a:r>
            <a:r>
              <a:rPr lang="hu-HU" sz="2800" b="1" dirty="0" smtClean="0">
                <a:solidFill>
                  <a:srgbClr val="FFFF99"/>
                </a:solidFill>
              </a:rPr>
              <a:t>, </a:t>
            </a:r>
            <a:r>
              <a:rPr lang="en-US" sz="2800" b="1" dirty="0" err="1" smtClean="0">
                <a:solidFill>
                  <a:srgbClr val="FFFF99"/>
                </a:solidFill>
              </a:rPr>
              <a:t>verti</a:t>
            </a:r>
            <a:r>
              <a:rPr lang="hu-HU" sz="2800" b="1" dirty="0" smtClean="0">
                <a:solidFill>
                  <a:srgbClr val="FFFF99"/>
                </a:solidFill>
              </a:rPr>
              <a:t>kális</a:t>
            </a:r>
            <a:r>
              <a:rPr lang="en-US" sz="2800" b="1" dirty="0" smtClean="0">
                <a:solidFill>
                  <a:srgbClr val="FFFF99"/>
                </a:solidFill>
              </a:rPr>
              <a:t> CT</a:t>
            </a:r>
            <a:r>
              <a:rPr lang="hu-HU" sz="2800" b="1" dirty="0" smtClean="0">
                <a:solidFill>
                  <a:srgbClr val="FFFF99"/>
                </a:solidFill>
              </a:rPr>
              <a:t>, </a:t>
            </a:r>
            <a:r>
              <a:rPr lang="en-US" sz="2800" b="1" dirty="0" smtClean="0">
                <a:solidFill>
                  <a:srgbClr val="FFFF99"/>
                </a:solidFill>
              </a:rPr>
              <a:t>3D </a:t>
            </a:r>
            <a:r>
              <a:rPr lang="en-US" sz="2800" b="1" dirty="0">
                <a:solidFill>
                  <a:srgbClr val="FFFF99"/>
                </a:solidFill>
              </a:rPr>
              <a:t>CT </a:t>
            </a:r>
            <a:r>
              <a:rPr lang="en-US" sz="2800" b="1" dirty="0" smtClean="0">
                <a:solidFill>
                  <a:srgbClr val="FFFF99"/>
                </a:solidFill>
              </a:rPr>
              <a:t>re</a:t>
            </a:r>
            <a:r>
              <a:rPr lang="hu-HU" sz="2800" b="1" dirty="0" smtClean="0">
                <a:solidFill>
                  <a:srgbClr val="FFFF99"/>
                </a:solidFill>
              </a:rPr>
              <a:t>konstrukció a korábbi beteg csípőjéről</a:t>
            </a:r>
            <a:endParaRPr lang="hu-HU" sz="2800" b="1" dirty="0"/>
          </a:p>
        </p:txBody>
      </p:sp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3164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1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rgbClr val="FFFF99"/>
                </a:solidFill>
              </a:rPr>
              <a:t>Másodlagos </a:t>
            </a:r>
            <a:r>
              <a:rPr lang="hu-HU" sz="3600" b="1" dirty="0" err="1">
                <a:solidFill>
                  <a:srgbClr val="FFFF99"/>
                </a:solidFill>
              </a:rPr>
              <a:t>csípőartrózis</a:t>
            </a: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1" y="860703"/>
            <a:ext cx="5544617" cy="2588281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FFFF99"/>
                </a:solidFill>
              </a:rPr>
              <a:t>44 </a:t>
            </a:r>
            <a:r>
              <a:rPr lang="hu-HU" sz="2800" b="1" dirty="0" smtClean="0">
                <a:solidFill>
                  <a:srgbClr val="FFFF99"/>
                </a:solidFill>
              </a:rPr>
              <a:t>é ffi, </a:t>
            </a:r>
            <a:r>
              <a:rPr lang="en-US" sz="2800" b="1" dirty="0" err="1" smtClean="0">
                <a:solidFill>
                  <a:srgbClr val="FFFF99"/>
                </a:solidFill>
              </a:rPr>
              <a:t>spondyloepiphyseal</a:t>
            </a:r>
            <a:r>
              <a:rPr lang="hu-HU" sz="2800" b="1" dirty="0" smtClean="0">
                <a:solidFill>
                  <a:srgbClr val="FFFF99"/>
                </a:solidFill>
              </a:rPr>
              <a:t>is</a:t>
            </a:r>
            <a:r>
              <a:rPr lang="en-US" sz="2800" b="1" dirty="0" smtClean="0">
                <a:solidFill>
                  <a:srgbClr val="FFFF99"/>
                </a:solidFill>
              </a:rPr>
              <a:t> dysplasia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pPr>
              <a:spcBef>
                <a:spcPts val="0"/>
              </a:spcBef>
            </a:pPr>
            <a:r>
              <a:rPr lang="hu-HU" sz="2800" b="1" dirty="0">
                <a:solidFill>
                  <a:srgbClr val="FFFF99"/>
                </a:solidFill>
              </a:rPr>
              <a:t>a</a:t>
            </a:r>
            <a:r>
              <a:rPr lang="hu-HU" sz="2800" b="1" dirty="0" smtClean="0">
                <a:solidFill>
                  <a:srgbClr val="FFFF99"/>
                </a:solidFill>
              </a:rPr>
              <a:t>ránytalan testméretek, rövidült végtagok</a:t>
            </a:r>
          </a:p>
          <a:p>
            <a:pPr>
              <a:spcBef>
                <a:spcPts val="0"/>
              </a:spcBef>
            </a:pPr>
            <a:r>
              <a:rPr lang="hu-HU" sz="2800" b="1" dirty="0" smtClean="0">
                <a:solidFill>
                  <a:srgbClr val="FFFF99"/>
                </a:solidFill>
              </a:rPr>
              <a:t>hibásan fejlődött csípőízületek, mindkét oldali </a:t>
            </a:r>
            <a:r>
              <a:rPr lang="hu-HU" sz="2800" b="1" dirty="0" err="1" smtClean="0">
                <a:solidFill>
                  <a:srgbClr val="FFFF99"/>
                </a:solidFill>
              </a:rPr>
              <a:t>szubluxációval</a:t>
            </a:r>
            <a:endParaRPr lang="hu-HU" sz="2800" b="1" dirty="0">
              <a:solidFill>
                <a:srgbClr val="FFFF99"/>
              </a:solidFill>
            </a:endParaRPr>
          </a:p>
        </p:txBody>
      </p:sp>
      <p:pic>
        <p:nvPicPr>
          <p:cNvPr id="9228" name="Picture 12" descr="D:\CACO HIP\18.5.2\18.5.2-9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64144"/>
            <a:ext cx="3013991" cy="479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 descr="D:\CACO HIP\18.5.2\18.5.2-9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99729"/>
            <a:ext cx="4608512" cy="345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5343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4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rgbClr val="FFFF99"/>
                </a:solidFill>
              </a:rPr>
              <a:t>Másodlagos </a:t>
            </a:r>
            <a:r>
              <a:rPr lang="hu-HU" sz="3600" b="1" dirty="0" err="1">
                <a:solidFill>
                  <a:srgbClr val="FFFF99"/>
                </a:solidFill>
              </a:rPr>
              <a:t>csípőartrózis</a:t>
            </a:r>
            <a:endParaRPr lang="hu-HU" sz="3600" dirty="0"/>
          </a:p>
        </p:txBody>
      </p:sp>
      <p:pic>
        <p:nvPicPr>
          <p:cNvPr id="9218" name="Picture 2" descr="D:\CACO HIP\18.5.2\18.5.2-10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12776"/>
            <a:ext cx="2788990" cy="515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D:\CACO HIP\18.5.2\18.5.2-10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067" y="4030572"/>
            <a:ext cx="4129262" cy="274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965895"/>
            <a:ext cx="6984776" cy="318318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b="1" dirty="0" smtClean="0">
                <a:solidFill>
                  <a:srgbClr val="FFFF99"/>
                </a:solidFill>
              </a:rPr>
              <a:t>18 </a:t>
            </a:r>
            <a:r>
              <a:rPr lang="hu-HU" sz="2800" b="1" dirty="0" smtClean="0">
                <a:solidFill>
                  <a:srgbClr val="FFFF99"/>
                </a:solidFill>
              </a:rPr>
              <a:t>é ffi</a:t>
            </a:r>
            <a:r>
              <a:rPr lang="hu-HU" sz="2800" b="1" dirty="0">
                <a:solidFill>
                  <a:srgbClr val="FFFF99"/>
                </a:solidFill>
              </a:rPr>
              <a:t>, gyermekkori</a:t>
            </a:r>
            <a:r>
              <a:rPr lang="en-US" sz="2800" b="1" dirty="0">
                <a:solidFill>
                  <a:srgbClr val="FFFF99"/>
                </a:solidFill>
              </a:rPr>
              <a:t> s</a:t>
            </a:r>
            <a:r>
              <a:rPr lang="hu-HU" sz="2800" b="1" dirty="0" err="1" smtClean="0">
                <a:solidFill>
                  <a:srgbClr val="FFFF99"/>
                </a:solidFill>
              </a:rPr>
              <a:t>zeptikus</a:t>
            </a:r>
            <a:r>
              <a:rPr lang="hu-HU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 err="1" smtClean="0">
                <a:solidFill>
                  <a:srgbClr val="FFFF99"/>
                </a:solidFill>
              </a:rPr>
              <a:t>artritis</a:t>
            </a:r>
            <a:endParaRPr lang="hu-HU" sz="2800" b="1" dirty="0">
              <a:solidFill>
                <a:srgbClr val="FFFF99"/>
              </a:solidFill>
            </a:endParaRPr>
          </a:p>
          <a:p>
            <a:pPr>
              <a:spcBef>
                <a:spcPts val="0"/>
              </a:spcBef>
            </a:pPr>
            <a:r>
              <a:rPr lang="hu-HU" sz="2800" b="1" dirty="0" smtClean="0">
                <a:solidFill>
                  <a:srgbClr val="FFFF99"/>
                </a:solidFill>
              </a:rPr>
              <a:t>a</a:t>
            </a:r>
            <a:r>
              <a:rPr lang="en-US" sz="2800" b="1" dirty="0" err="1" smtClean="0">
                <a:solidFill>
                  <a:srgbClr val="FFFF99"/>
                </a:solidFill>
              </a:rPr>
              <a:t>ddu</a:t>
            </a:r>
            <a:r>
              <a:rPr lang="hu-HU" sz="2800" b="1" dirty="0" err="1" smtClean="0">
                <a:solidFill>
                  <a:srgbClr val="FFFF99"/>
                </a:solidFill>
              </a:rPr>
              <a:t>kciós</a:t>
            </a:r>
            <a:r>
              <a:rPr lang="hu-HU" sz="2800" b="1" dirty="0" smtClean="0">
                <a:solidFill>
                  <a:srgbClr val="FFFF99"/>
                </a:solidFill>
              </a:rPr>
              <a:t> </a:t>
            </a:r>
            <a:r>
              <a:rPr lang="hu-HU" sz="2800" b="1" dirty="0" err="1" smtClean="0">
                <a:solidFill>
                  <a:srgbClr val="FFFF99"/>
                </a:solidFill>
              </a:rPr>
              <a:t>kontraktúra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pPr>
              <a:spcBef>
                <a:spcPts val="0"/>
              </a:spcBef>
            </a:pPr>
            <a:r>
              <a:rPr lang="hu-HU" sz="2800" b="1" dirty="0">
                <a:solidFill>
                  <a:srgbClr val="FFFF99"/>
                </a:solidFill>
              </a:rPr>
              <a:t>k</a:t>
            </a:r>
            <a:r>
              <a:rPr lang="hu-HU" sz="2800" b="1" dirty="0" smtClean="0">
                <a:solidFill>
                  <a:srgbClr val="FFFF99"/>
                </a:solidFill>
              </a:rPr>
              <a:t>icsi és deformált combfej</a:t>
            </a:r>
          </a:p>
          <a:p>
            <a:pPr>
              <a:spcBef>
                <a:spcPts val="0"/>
              </a:spcBef>
            </a:pPr>
            <a:r>
              <a:rPr lang="hu-HU" sz="2800" b="1" dirty="0">
                <a:solidFill>
                  <a:srgbClr val="FFFF99"/>
                </a:solidFill>
              </a:rPr>
              <a:t>r</a:t>
            </a:r>
            <a:r>
              <a:rPr lang="hu-HU" sz="2800" b="1" dirty="0" smtClean="0">
                <a:solidFill>
                  <a:srgbClr val="FFFF99"/>
                </a:solidFill>
              </a:rPr>
              <a:t>övidült combnyak</a:t>
            </a:r>
          </a:p>
          <a:p>
            <a:pPr>
              <a:spcBef>
                <a:spcPts val="0"/>
              </a:spcBef>
            </a:pPr>
            <a:r>
              <a:rPr lang="hu-HU" sz="2800" b="1" dirty="0">
                <a:solidFill>
                  <a:srgbClr val="FFFF99"/>
                </a:solidFill>
              </a:rPr>
              <a:t>n</a:t>
            </a:r>
            <a:r>
              <a:rPr lang="hu-HU" sz="2800" b="1" dirty="0" smtClean="0">
                <a:solidFill>
                  <a:srgbClr val="FFFF99"/>
                </a:solidFill>
              </a:rPr>
              <a:t>agytompor túlnövekedés</a:t>
            </a:r>
          </a:p>
          <a:p>
            <a:pPr>
              <a:spcBef>
                <a:spcPts val="0"/>
              </a:spcBef>
            </a:pPr>
            <a:r>
              <a:rPr lang="hu-HU" sz="2800" b="1" dirty="0">
                <a:solidFill>
                  <a:srgbClr val="FFFF99"/>
                </a:solidFill>
              </a:rPr>
              <a:t>s</a:t>
            </a:r>
            <a:r>
              <a:rPr lang="hu-HU" sz="2800" b="1" dirty="0" smtClean="0">
                <a:solidFill>
                  <a:srgbClr val="FFFF99"/>
                </a:solidFill>
              </a:rPr>
              <a:t>zignifikáns végtaghossz különbség</a:t>
            </a:r>
          </a:p>
          <a:p>
            <a:pPr>
              <a:spcBef>
                <a:spcPts val="0"/>
              </a:spcBef>
            </a:pPr>
            <a:r>
              <a:rPr lang="hu-HU" sz="2800" b="1" dirty="0">
                <a:solidFill>
                  <a:srgbClr val="FFFF99"/>
                </a:solidFill>
              </a:rPr>
              <a:t>c</a:t>
            </a:r>
            <a:r>
              <a:rPr lang="hu-HU" sz="2800" b="1" dirty="0" smtClean="0">
                <a:solidFill>
                  <a:srgbClr val="FFFF99"/>
                </a:solidFill>
              </a:rPr>
              <a:t>sökkent mozgástartomány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5966495" y="5626894"/>
            <a:ext cx="331236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FF99"/>
                </a:solidFill>
              </a:rPr>
              <a:t>po</a:t>
            </a:r>
            <a:r>
              <a:rPr lang="hu-HU" sz="2800" b="1" dirty="0" err="1" smtClean="0">
                <a:solidFill>
                  <a:srgbClr val="FFFF99"/>
                </a:solidFill>
              </a:rPr>
              <a:t>zitív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99"/>
                </a:solidFill>
              </a:rPr>
              <a:t>Trendelenburg</a:t>
            </a:r>
            <a:r>
              <a:rPr lang="hu-HU" sz="2800" b="1" dirty="0" smtClean="0">
                <a:solidFill>
                  <a:srgbClr val="FFFF99"/>
                </a:solidFill>
              </a:rPr>
              <a:t> jel</a:t>
            </a:r>
            <a:endParaRPr lang="hu-HU" sz="2800" b="1" dirty="0"/>
          </a:p>
          <a:p>
            <a:endParaRPr lang="hu-HU" dirty="0"/>
          </a:p>
        </p:txBody>
      </p:sp>
      <p:pic>
        <p:nvPicPr>
          <p:cNvPr id="6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7580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6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Picture 30" descr="D:\CACO HIP\18.5.1\18.5.1-3a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185" y="4396214"/>
            <a:ext cx="8654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D:\CACO HIP\18.5.1\18.5.1-3b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778" y="4393005"/>
            <a:ext cx="10839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1453" y="2780928"/>
            <a:ext cx="8471027" cy="1143000"/>
          </a:xfrm>
        </p:spPr>
        <p:txBody>
          <a:bodyPr>
            <a:normAutofit fontScale="90000"/>
          </a:bodyPr>
          <a:lstStyle/>
          <a:p>
            <a:r>
              <a:rPr lang="hu-HU" sz="6600" b="1" dirty="0" smtClean="0">
                <a:solidFill>
                  <a:srgbClr val="FFFF99"/>
                </a:solidFill>
              </a:rPr>
              <a:t>KÖSZÖNÖM A FIGYELMET!</a:t>
            </a:r>
            <a:endParaRPr lang="hu-HU" sz="6600" b="1" dirty="0">
              <a:solidFill>
                <a:srgbClr val="FFFF99"/>
              </a:solidFill>
            </a:endParaRPr>
          </a:p>
        </p:txBody>
      </p:sp>
      <p:pic>
        <p:nvPicPr>
          <p:cNvPr id="1028" name="Picture 4" descr="D:\CACO HIP\18.1.1\18.1.1-1d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209" y="1622276"/>
            <a:ext cx="66393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CACO HIP\18.1.2\18.1.2-1.jpg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399" y="4393005"/>
            <a:ext cx="96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CACO HIP\18.2\18.2-5c.JPG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911" y="1622276"/>
            <a:ext cx="648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CACO HIP\18.2\18.2-1a.JPG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53" y="1622276"/>
            <a:ext cx="1152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CACO HIP\18.2\18.2-1b.JPG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95" y="4396214"/>
            <a:ext cx="9644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CACO HIP\18.2\18.2-2b.JPG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710" y="5287457"/>
            <a:ext cx="96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:\CACO HIP\18.2\18.2-3d.jpg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120" y="5286475"/>
            <a:ext cx="9601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D:\CACO HIP\18.2\18.2-3e.jpg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912" y="1622276"/>
            <a:ext cx="64792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D:\CACO HIP\18.2\18.2-4b.JPG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45" y="1622276"/>
            <a:ext cx="54008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D:\CACO HIP\18.2\18.2-5a.JPG"/>
          <p:cNvPicPr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250" y="4393005"/>
            <a:ext cx="54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:\CACO HIP\18.2\18.2-5b.JPG"/>
          <p:cNvPicPr>
            <a:picLocks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585" y="1622276"/>
            <a:ext cx="648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D:\CACO HIP\18.3.1\18.3.1-3b.JPG"/>
          <p:cNvPicPr>
            <a:picLocks noGrp="1" noChangeArrowheads="1"/>
          </p:cNvPicPr>
          <p:nvPr>
            <p:ph idx="1"/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09" y="4396214"/>
            <a:ext cx="95356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D:\CACO HIP\18.3.1\18.3.1-3b.JPG"/>
          <p:cNvPicPr>
            <a:picLocks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9" y="4394489"/>
            <a:ext cx="95346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D:\CACO HIP\18.4\18.4-4b.JPG"/>
          <p:cNvPicPr>
            <a:picLocks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224" y="4393005"/>
            <a:ext cx="100308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D:\CACO HIP\18.4\18.4-1.JPG"/>
          <p:cNvPicPr>
            <a:picLocks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42" y="5287457"/>
            <a:ext cx="12275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D:\CACO HIP\18.4\18.4-2.JPG"/>
          <p:cNvPicPr>
            <a:picLocks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830" y="5284906"/>
            <a:ext cx="47042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D:\CACO HIP\18.4\18.4-3.JPG"/>
          <p:cNvPicPr>
            <a:picLocks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016" y="5284906"/>
            <a:ext cx="84904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D:\CACO HIP\18.5.1\18.5.1-3c.jpg"/>
          <p:cNvPicPr>
            <a:picLocks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195" y="4396214"/>
            <a:ext cx="7956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D:\CACO HIP\18.5.1\18.5.1-2.JPG"/>
          <p:cNvPicPr>
            <a:picLocks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224" y="5287457"/>
            <a:ext cx="102872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D:\CACO HIP\18.5.2\18.5.2-6a.JPG"/>
          <p:cNvPicPr>
            <a:picLocks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2841" y="4393005"/>
            <a:ext cx="95478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D:\CACO HIP\18.5.2\18.5.2-1.JPG"/>
          <p:cNvPicPr>
            <a:picLocks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16720" y="5287457"/>
            <a:ext cx="91588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D:\CACO HIP\18.5.2\18.5.2-2a.JPG"/>
          <p:cNvPicPr>
            <a:picLocks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99209" y="5287457"/>
            <a:ext cx="54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D:\CACO HIP\18.5.2\18.5.2-2d.JPG"/>
          <p:cNvPicPr>
            <a:picLocks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2110" y="5286475"/>
            <a:ext cx="104472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D:\CACO HIP\18.5.2\18.5.2-3a.JPG"/>
          <p:cNvPicPr>
            <a:picLocks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56978" y="5287457"/>
            <a:ext cx="10017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D:\CACO HIP\18.5.2\18.5.2-4b.JPG"/>
          <p:cNvPicPr>
            <a:picLocks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6728" y="1622276"/>
            <a:ext cx="159012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 descr="D:\CACO HIP\18.5.2\18.5.2-5.JPG"/>
          <p:cNvPicPr>
            <a:picLocks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16585" y="1622276"/>
            <a:ext cx="118632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CACO HIP\18.1.1\18.1.1-1e.JPG"/>
          <p:cNvPicPr>
            <a:picLocks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156" y="1622276"/>
            <a:ext cx="171650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CACO HIP\18.2\18.2-2a.JPG"/>
          <p:cNvPicPr>
            <a:picLocks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568" y="1622276"/>
            <a:ext cx="1162032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8415766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5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644008" y="332656"/>
            <a:ext cx="4315084" cy="18002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99"/>
                </a:solidFill>
              </a:rPr>
              <a:t>proximal</a:t>
            </a:r>
            <a:r>
              <a:rPr lang="hu-HU" sz="3600" b="1" dirty="0">
                <a:solidFill>
                  <a:srgbClr val="FFFF99"/>
                </a:solidFill>
              </a:rPr>
              <a:t>is</a:t>
            </a:r>
            <a:r>
              <a:rPr lang="en-US" sz="3600" b="1" dirty="0">
                <a:solidFill>
                  <a:srgbClr val="FFFF99"/>
                </a:solidFill>
              </a:rPr>
              <a:t> focal</a:t>
            </a:r>
            <a:r>
              <a:rPr lang="hu-HU" sz="3600" b="1" dirty="0">
                <a:solidFill>
                  <a:srgbClr val="FFFF99"/>
                </a:solidFill>
              </a:rPr>
              <a:t>is </a:t>
            </a:r>
            <a:r>
              <a:rPr lang="en-US" sz="3600" b="1" dirty="0">
                <a:solidFill>
                  <a:srgbClr val="FFFF99"/>
                </a:solidFill>
              </a:rPr>
              <a:t>fem</a:t>
            </a:r>
            <a:r>
              <a:rPr lang="hu-HU" sz="3600" b="1" dirty="0" err="1">
                <a:solidFill>
                  <a:srgbClr val="FFFF99"/>
                </a:solidFill>
              </a:rPr>
              <a:t>ur</a:t>
            </a:r>
            <a:r>
              <a:rPr lang="en-US" sz="3600" b="1" dirty="0">
                <a:solidFill>
                  <a:srgbClr val="FFFF99"/>
                </a:solidFill>
              </a:rPr>
              <a:t> </a:t>
            </a:r>
            <a:r>
              <a:rPr lang="en-US" sz="3600" b="1" dirty="0" err="1">
                <a:solidFill>
                  <a:srgbClr val="FFFF99"/>
                </a:solidFill>
              </a:rPr>
              <a:t>deficien</a:t>
            </a:r>
            <a:r>
              <a:rPr lang="hu-HU" sz="3600" b="1" dirty="0" err="1">
                <a:solidFill>
                  <a:srgbClr val="FFFF99"/>
                </a:solidFill>
              </a:rPr>
              <a:t>cia</a:t>
            </a:r>
            <a:r>
              <a:rPr lang="en-US" sz="3600" b="1" dirty="0">
                <a:solidFill>
                  <a:srgbClr val="FFFF99"/>
                </a:solidFill>
              </a:rPr>
              <a:t> (PFFD)</a:t>
            </a:r>
            <a:endParaRPr lang="hu-HU" sz="3600" b="1" dirty="0">
              <a:solidFill>
                <a:srgbClr val="FFFF99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31" name="Picture 7" descr="D:\CACO HIP\18.1.1\18.1.1-1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260649"/>
            <a:ext cx="4680522" cy="235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CACO HIP\18.1.1\18.1.1-1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97990"/>
            <a:ext cx="2955270" cy="449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2852937"/>
            <a:ext cx="3030863" cy="3935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D:\CACO HIP\18.1.1\18.1.1-1f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77825"/>
            <a:ext cx="2333320" cy="452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7104" y="2606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622963" y="-99392"/>
            <a:ext cx="4372579" cy="194195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99"/>
                </a:solidFill>
              </a:rPr>
              <a:t>proximal</a:t>
            </a:r>
            <a:r>
              <a:rPr lang="hu-HU" sz="3600" b="1" dirty="0">
                <a:solidFill>
                  <a:srgbClr val="FFFF99"/>
                </a:solidFill>
              </a:rPr>
              <a:t>is</a:t>
            </a:r>
            <a:r>
              <a:rPr lang="en-US" sz="3600" b="1" dirty="0">
                <a:solidFill>
                  <a:srgbClr val="FFFF99"/>
                </a:solidFill>
              </a:rPr>
              <a:t> focal</a:t>
            </a:r>
            <a:r>
              <a:rPr lang="hu-HU" sz="3600" b="1" dirty="0">
                <a:solidFill>
                  <a:srgbClr val="FFFF99"/>
                </a:solidFill>
              </a:rPr>
              <a:t>is </a:t>
            </a:r>
            <a:r>
              <a:rPr lang="en-US" sz="3600" b="1" dirty="0">
                <a:solidFill>
                  <a:srgbClr val="FFFF99"/>
                </a:solidFill>
              </a:rPr>
              <a:t>fem</a:t>
            </a:r>
            <a:r>
              <a:rPr lang="hu-HU" sz="3600" b="1" dirty="0" err="1">
                <a:solidFill>
                  <a:srgbClr val="FFFF99"/>
                </a:solidFill>
              </a:rPr>
              <a:t>ur</a:t>
            </a:r>
            <a:r>
              <a:rPr lang="en-US" sz="3600" b="1" dirty="0">
                <a:solidFill>
                  <a:srgbClr val="FFFF99"/>
                </a:solidFill>
              </a:rPr>
              <a:t> </a:t>
            </a:r>
            <a:r>
              <a:rPr lang="en-US" sz="3600" b="1" dirty="0" err="1">
                <a:solidFill>
                  <a:srgbClr val="FFFF99"/>
                </a:solidFill>
              </a:rPr>
              <a:t>deficien</a:t>
            </a:r>
            <a:r>
              <a:rPr lang="hu-HU" sz="3600" b="1" dirty="0" err="1">
                <a:solidFill>
                  <a:srgbClr val="FFFF99"/>
                </a:solidFill>
              </a:rPr>
              <a:t>cia</a:t>
            </a:r>
            <a:r>
              <a:rPr lang="en-US" sz="3600" b="1" dirty="0">
                <a:solidFill>
                  <a:srgbClr val="FFFF99"/>
                </a:solidFill>
              </a:rPr>
              <a:t> (PFFD)</a:t>
            </a:r>
            <a:endParaRPr lang="hu-HU" sz="36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26" name="Picture 2" descr="D:\CACO HIP\18.1.1\18.1.1-4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763" y="4149080"/>
            <a:ext cx="2247354" cy="251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CACO HIP\18.1.1\18.1.1-2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43" y="188640"/>
            <a:ext cx="2028219" cy="305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CACO HIP\18.1.1\18.1.1-2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862" y="188640"/>
            <a:ext cx="2151553" cy="305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:\CACO HIP\18.1.1\18.1.1-3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536" y="1833629"/>
            <a:ext cx="2061736" cy="281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D:\CACO HIP\18.1.1\18.1.1-3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824713"/>
            <a:ext cx="2014633" cy="282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:\CACO HIP\18.1.1\18.1.1-4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43" y="4149080"/>
            <a:ext cx="3519030" cy="251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59642" y="3316714"/>
            <a:ext cx="1576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270848" y="2766119"/>
            <a:ext cx="2356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 smtClean="0">
                <a:solidFill>
                  <a:srgbClr val="FFFF99"/>
                </a:solidFill>
              </a:rPr>
              <a:t>unilateralis</a:t>
            </a:r>
            <a:r>
              <a:rPr lang="hu-HU" sz="2400" b="1" dirty="0" smtClean="0">
                <a:solidFill>
                  <a:srgbClr val="FFFF99"/>
                </a:solidFill>
              </a:rPr>
              <a:t> </a:t>
            </a:r>
            <a:r>
              <a:rPr lang="hu-HU" sz="2400" b="1" dirty="0" err="1" smtClean="0">
                <a:solidFill>
                  <a:srgbClr val="FFFF99"/>
                </a:solidFill>
              </a:rPr>
              <a:t>l.d</a:t>
            </a:r>
            <a:r>
              <a:rPr lang="hu-HU" sz="2400" b="1" dirty="0" smtClean="0">
                <a:solidFill>
                  <a:srgbClr val="FFFF99"/>
                </a:solidFill>
              </a:rPr>
              <a:t>.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259642" y="6296296"/>
            <a:ext cx="350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>
                <a:solidFill>
                  <a:srgbClr val="FFFF99"/>
                </a:solidFill>
              </a:rPr>
              <a:t>b</a:t>
            </a:r>
            <a:r>
              <a:rPr lang="hu-HU" sz="2400" b="1" dirty="0" err="1" smtClean="0">
                <a:solidFill>
                  <a:srgbClr val="FFFF99"/>
                </a:solidFill>
              </a:rPr>
              <a:t>ilateralis</a:t>
            </a:r>
            <a:r>
              <a:rPr lang="hu-HU" sz="2400" b="1" dirty="0" smtClean="0">
                <a:solidFill>
                  <a:srgbClr val="FFFF99"/>
                </a:solidFill>
              </a:rPr>
              <a:t> </a:t>
            </a:r>
            <a:r>
              <a:rPr lang="hu-HU" sz="2400" b="1" dirty="0" err="1" smtClean="0">
                <a:solidFill>
                  <a:srgbClr val="FFFF99"/>
                </a:solidFill>
              </a:rPr>
              <a:t>femur</a:t>
            </a:r>
            <a:r>
              <a:rPr lang="hu-HU" sz="2400" b="1" dirty="0" smtClean="0">
                <a:solidFill>
                  <a:srgbClr val="FFFF99"/>
                </a:solidFill>
              </a:rPr>
              <a:t> </a:t>
            </a:r>
            <a:r>
              <a:rPr lang="hu-HU" sz="2400" b="1" dirty="0" err="1" smtClean="0">
                <a:solidFill>
                  <a:srgbClr val="FFFF99"/>
                </a:solidFill>
              </a:rPr>
              <a:t>aplasia</a:t>
            </a:r>
            <a:endParaRPr lang="hu-HU" sz="2400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6372200" y="4153672"/>
            <a:ext cx="21586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 smtClean="0">
                <a:solidFill>
                  <a:srgbClr val="FFFF99"/>
                </a:solidFill>
              </a:rPr>
              <a:t>bilateralis</a:t>
            </a:r>
            <a:endParaRPr lang="hu-HU" sz="2400" b="1" dirty="0">
              <a:solidFill>
                <a:srgbClr val="FFFF99"/>
              </a:solidFill>
            </a:endParaRPr>
          </a:p>
          <a:p>
            <a:endParaRPr lang="hu-HU" dirty="0"/>
          </a:p>
        </p:txBody>
      </p:sp>
      <p:pic>
        <p:nvPicPr>
          <p:cNvPr id="8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4400" y="163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6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51720" y="0"/>
            <a:ext cx="5076056" cy="1143000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rgbClr val="FFFF99"/>
                </a:solidFill>
              </a:rPr>
              <a:t>c</a:t>
            </a:r>
            <a:r>
              <a:rPr lang="en-US" sz="3600" b="1" dirty="0" err="1" smtClean="0">
                <a:solidFill>
                  <a:srgbClr val="FFFF99"/>
                </a:solidFill>
              </a:rPr>
              <a:t>ongenital</a:t>
            </a:r>
            <a:r>
              <a:rPr lang="hu-HU" sz="3600" b="1" dirty="0" smtClean="0">
                <a:solidFill>
                  <a:srgbClr val="FFFF99"/>
                </a:solidFill>
              </a:rPr>
              <a:t>is</a:t>
            </a:r>
            <a:r>
              <a:rPr lang="en-US" sz="3600" b="1" dirty="0" smtClean="0">
                <a:solidFill>
                  <a:srgbClr val="FFFF99"/>
                </a:solidFill>
              </a:rPr>
              <a:t> </a:t>
            </a:r>
            <a:r>
              <a:rPr lang="en-US" sz="3600" b="1" dirty="0">
                <a:solidFill>
                  <a:srgbClr val="FFFF99"/>
                </a:solidFill>
              </a:rPr>
              <a:t>coxa </a:t>
            </a:r>
            <a:r>
              <a:rPr lang="en-US" sz="3600" b="1" dirty="0" err="1">
                <a:solidFill>
                  <a:srgbClr val="FFFF99"/>
                </a:solidFill>
              </a:rPr>
              <a:t>vara</a:t>
            </a:r>
            <a:endParaRPr lang="hu-HU" sz="3600" b="1" dirty="0">
              <a:solidFill>
                <a:srgbClr val="FFFF99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95536" y="1280220"/>
            <a:ext cx="84969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FF99"/>
                </a:solidFill>
              </a:rPr>
              <a:t>r</a:t>
            </a:r>
            <a:r>
              <a:rPr lang="hu-HU" sz="2800" b="1" dirty="0" smtClean="0">
                <a:solidFill>
                  <a:srgbClr val="FFFF99"/>
                </a:solidFill>
              </a:rPr>
              <a:t>itka fejlődési rendellenesség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FF99"/>
                </a:solidFill>
              </a:rPr>
              <a:t>a</a:t>
            </a:r>
            <a:r>
              <a:rPr lang="en-US" sz="2800" b="1" dirty="0" err="1" smtClean="0">
                <a:solidFill>
                  <a:srgbClr val="FFFF99"/>
                </a:solidFill>
              </a:rPr>
              <a:t>utosomal</a:t>
            </a:r>
            <a:r>
              <a:rPr lang="hu-HU" sz="2800" b="1" dirty="0" smtClean="0">
                <a:solidFill>
                  <a:srgbClr val="FFFF99"/>
                </a:solidFill>
              </a:rPr>
              <a:t>is </a:t>
            </a:r>
            <a:r>
              <a:rPr lang="en-US" sz="2800" b="1" dirty="0" err="1" smtClean="0">
                <a:solidFill>
                  <a:srgbClr val="FFFF99"/>
                </a:solidFill>
              </a:rPr>
              <a:t>domin</a:t>
            </a:r>
            <a:r>
              <a:rPr lang="hu-HU" sz="2800" b="1" dirty="0" err="1" smtClean="0">
                <a:solidFill>
                  <a:srgbClr val="FFFF99"/>
                </a:solidFill>
              </a:rPr>
              <a:t>áns</a:t>
            </a:r>
            <a:r>
              <a:rPr lang="hu-HU" sz="2800" b="1" dirty="0" smtClean="0">
                <a:solidFill>
                  <a:srgbClr val="FFFF99"/>
                </a:solidFill>
              </a:rPr>
              <a:t> öröklésmenet valószínű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b="1" dirty="0" smtClean="0">
                <a:solidFill>
                  <a:srgbClr val="FFFF99"/>
                </a:solidFill>
              </a:rPr>
              <a:t>gyakoriság</a:t>
            </a:r>
            <a:r>
              <a:rPr lang="en-US" sz="2800" b="1" dirty="0" smtClean="0">
                <a:solidFill>
                  <a:srgbClr val="FFFF99"/>
                </a:solidFill>
              </a:rPr>
              <a:t> 6/100.000</a:t>
            </a:r>
            <a:r>
              <a:rPr lang="en-US" sz="2800" b="1" dirty="0">
                <a:solidFill>
                  <a:srgbClr val="FFFF99"/>
                </a:solidFill>
              </a:rPr>
              <a:t>., </a:t>
            </a:r>
            <a:r>
              <a:rPr lang="hu-HU" sz="2800" b="1" dirty="0" smtClean="0">
                <a:solidFill>
                  <a:srgbClr val="FFFF99"/>
                </a:solidFill>
              </a:rPr>
              <a:t>5</a:t>
            </a:r>
            <a:r>
              <a:rPr lang="en-US" sz="2800" b="1" dirty="0" smtClean="0">
                <a:solidFill>
                  <a:srgbClr val="FFFF99"/>
                </a:solidFill>
              </a:rPr>
              <a:t>0</a:t>
            </a:r>
            <a:r>
              <a:rPr lang="en-US" sz="2800" b="1" dirty="0">
                <a:solidFill>
                  <a:srgbClr val="FFFF99"/>
                </a:solidFill>
              </a:rPr>
              <a:t>% </a:t>
            </a:r>
            <a:r>
              <a:rPr lang="hu-HU" sz="2800" b="1" dirty="0" smtClean="0">
                <a:solidFill>
                  <a:srgbClr val="FFFF99"/>
                </a:solidFill>
              </a:rPr>
              <a:t>kétoldali</a:t>
            </a:r>
            <a:r>
              <a:rPr lang="en-US" sz="2800" b="1" dirty="0" smtClean="0">
                <a:solidFill>
                  <a:srgbClr val="FFFF99"/>
                </a:solidFill>
              </a:rPr>
              <a:t>  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FF99"/>
                </a:solidFill>
              </a:rPr>
              <a:t>c</a:t>
            </a:r>
            <a:r>
              <a:rPr lang="hu-HU" sz="2800" b="1" dirty="0" smtClean="0">
                <a:solidFill>
                  <a:srgbClr val="FFFF99"/>
                </a:solidFill>
              </a:rPr>
              <a:t>sökkent </a:t>
            </a:r>
            <a:r>
              <a:rPr lang="hu-HU" sz="2800" b="1" dirty="0" err="1">
                <a:solidFill>
                  <a:srgbClr val="FFFF99"/>
                </a:solidFill>
              </a:rPr>
              <a:t>c</a:t>
            </a:r>
            <a:r>
              <a:rPr lang="hu-HU" sz="2800" b="1" dirty="0" err="1" smtClean="0">
                <a:solidFill>
                  <a:srgbClr val="FFFF99"/>
                </a:solidFill>
              </a:rPr>
              <a:t>ollodiaphysealis</a:t>
            </a:r>
            <a:r>
              <a:rPr lang="hu-HU" sz="2800" b="1" dirty="0" smtClean="0">
                <a:solidFill>
                  <a:srgbClr val="FFFF99"/>
                </a:solidFill>
              </a:rPr>
              <a:t> szög, </a:t>
            </a:r>
            <a:r>
              <a:rPr lang="en-US" sz="2800" b="1" dirty="0" smtClean="0">
                <a:solidFill>
                  <a:srgbClr val="FFFF99"/>
                </a:solidFill>
              </a:rPr>
              <a:t>&lt;120°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FF99"/>
                </a:solidFill>
              </a:rPr>
              <a:t>s</a:t>
            </a:r>
            <a:r>
              <a:rPr lang="hu-HU" sz="2800" b="1" dirty="0" smtClean="0">
                <a:solidFill>
                  <a:srgbClr val="FFFF99"/>
                </a:solidFill>
              </a:rPr>
              <a:t>zületéskor észlelhető,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hu-HU" sz="2800" b="1" dirty="0" smtClean="0">
                <a:solidFill>
                  <a:srgbClr val="FFFF99"/>
                </a:solidFill>
              </a:rPr>
              <a:t>deformitás </a:t>
            </a:r>
            <a:r>
              <a:rPr lang="hu-HU" sz="2800" b="1" dirty="0" err="1" smtClean="0">
                <a:solidFill>
                  <a:srgbClr val="FFFF99"/>
                </a:solidFill>
              </a:rPr>
              <a:t>progrediál</a:t>
            </a:r>
            <a:r>
              <a:rPr lang="hu-HU" sz="2800" b="1" dirty="0" smtClean="0">
                <a:solidFill>
                  <a:srgbClr val="FFFF99"/>
                </a:solidFill>
              </a:rPr>
              <a:t> a növekedés alatt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FF99"/>
                </a:solidFill>
              </a:rPr>
              <a:t>f</a:t>
            </a:r>
            <a:r>
              <a:rPr lang="hu-HU" sz="2800" b="1" dirty="0" smtClean="0">
                <a:solidFill>
                  <a:srgbClr val="FFFF99"/>
                </a:solidFill>
              </a:rPr>
              <a:t>ájdalmatlan, de </a:t>
            </a:r>
            <a:r>
              <a:rPr lang="en-US" sz="2800" b="1" dirty="0" smtClean="0">
                <a:solidFill>
                  <a:srgbClr val="FFFF99"/>
                </a:solidFill>
              </a:rPr>
              <a:t>progress</a:t>
            </a:r>
            <a:r>
              <a:rPr lang="hu-HU" sz="2800" b="1" dirty="0" err="1" smtClean="0">
                <a:solidFill>
                  <a:srgbClr val="FFFF99"/>
                </a:solidFill>
              </a:rPr>
              <a:t>zív</a:t>
            </a:r>
            <a:r>
              <a:rPr lang="hu-HU" sz="2800" b="1" dirty="0" smtClean="0">
                <a:solidFill>
                  <a:srgbClr val="FFFF99"/>
                </a:solidFill>
              </a:rPr>
              <a:t> járáseltérés (</a:t>
            </a:r>
            <a:r>
              <a:rPr lang="en-US" sz="2800" b="1" dirty="0" smtClean="0">
                <a:solidFill>
                  <a:srgbClr val="FFFF99"/>
                </a:solidFill>
              </a:rPr>
              <a:t>Trendelenburg</a:t>
            </a:r>
            <a:r>
              <a:rPr lang="hu-HU" sz="2800" b="1" dirty="0">
                <a:solidFill>
                  <a:srgbClr val="FFFF99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FF99"/>
                </a:solidFill>
              </a:rPr>
              <a:t>p</a:t>
            </a:r>
            <a:r>
              <a:rPr lang="hu-HU" sz="2800" b="1" dirty="0" smtClean="0">
                <a:solidFill>
                  <a:srgbClr val="FFFF99"/>
                </a:solidFill>
              </a:rPr>
              <a:t>ontos </a:t>
            </a:r>
            <a:r>
              <a:rPr lang="hu-HU" sz="2800" b="1" dirty="0" err="1" smtClean="0">
                <a:solidFill>
                  <a:srgbClr val="FFFF99"/>
                </a:solidFill>
              </a:rPr>
              <a:t>etiologia</a:t>
            </a:r>
            <a:r>
              <a:rPr lang="hu-HU" sz="2800" b="1" dirty="0" smtClean="0">
                <a:solidFill>
                  <a:srgbClr val="FFFF99"/>
                </a:solidFill>
              </a:rPr>
              <a:t> ismeretlen</a:t>
            </a:r>
            <a:endParaRPr lang="hu-HU" sz="2800" b="1" dirty="0">
              <a:solidFill>
                <a:srgbClr val="FFFF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FF99"/>
                </a:solidFill>
              </a:rPr>
              <a:t>n</a:t>
            </a:r>
            <a:r>
              <a:rPr lang="hu-HU" sz="2800" b="1" dirty="0" smtClean="0">
                <a:solidFill>
                  <a:srgbClr val="FFFF99"/>
                </a:solidFill>
              </a:rPr>
              <a:t>yíróerők lépnek fel, fáradásos törés a </a:t>
            </a:r>
            <a:r>
              <a:rPr lang="hu-HU" sz="2800" b="1" dirty="0" err="1" smtClean="0">
                <a:solidFill>
                  <a:srgbClr val="FFFF99"/>
                </a:solidFill>
              </a:rPr>
              <a:t>disztrófiás</a:t>
            </a:r>
            <a:r>
              <a:rPr lang="hu-HU" sz="2800" b="1" dirty="0" smtClean="0">
                <a:solidFill>
                  <a:srgbClr val="FFFF99"/>
                </a:solidFill>
              </a:rPr>
              <a:t> csonton</a:t>
            </a:r>
            <a:endParaRPr lang="hu-H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800" b="1" dirty="0" smtClean="0">
              <a:solidFill>
                <a:srgbClr val="FFFF99"/>
              </a:solidFill>
            </a:endParaRPr>
          </a:p>
        </p:txBody>
      </p:sp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1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95736" y="116632"/>
            <a:ext cx="5076056" cy="1143000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rgbClr val="FFFF99"/>
                </a:solidFill>
              </a:rPr>
              <a:t>c</a:t>
            </a:r>
            <a:r>
              <a:rPr lang="en-US" sz="3600" b="1" dirty="0" err="1">
                <a:solidFill>
                  <a:srgbClr val="FFFF99"/>
                </a:solidFill>
              </a:rPr>
              <a:t>ongenital</a:t>
            </a:r>
            <a:r>
              <a:rPr lang="hu-HU" sz="3600" b="1" dirty="0">
                <a:solidFill>
                  <a:srgbClr val="FFFF99"/>
                </a:solidFill>
              </a:rPr>
              <a:t>is</a:t>
            </a:r>
            <a:r>
              <a:rPr lang="en-US" sz="3600" b="1" dirty="0">
                <a:solidFill>
                  <a:srgbClr val="FFFF99"/>
                </a:solidFill>
              </a:rPr>
              <a:t> coxa </a:t>
            </a:r>
            <a:r>
              <a:rPr lang="en-US" sz="3600" b="1" dirty="0" err="1">
                <a:solidFill>
                  <a:srgbClr val="FFFF99"/>
                </a:solidFill>
              </a:rPr>
              <a:t>vara</a:t>
            </a:r>
            <a:endParaRPr lang="hu-HU" sz="3600" b="1" dirty="0">
              <a:solidFill>
                <a:srgbClr val="FFFF99"/>
              </a:solidFill>
            </a:endParaRPr>
          </a:p>
        </p:txBody>
      </p:sp>
      <p:pic>
        <p:nvPicPr>
          <p:cNvPr id="2050" name="Picture 2" descr="D:\CACO HIP\18.1.2\18.1.2-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12776"/>
            <a:ext cx="5329978" cy="399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353369" y="5373215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FF99"/>
                </a:solidFill>
              </a:rPr>
              <a:t>85</a:t>
            </a:r>
            <a:r>
              <a:rPr lang="en-US" sz="2800" b="1" dirty="0">
                <a:solidFill>
                  <a:srgbClr val="FFFF99"/>
                </a:solidFill>
                <a:sym typeface="Symbol"/>
              </a:rPr>
              <a:t>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 smtClean="0">
                <a:solidFill>
                  <a:srgbClr val="FFFF99"/>
                </a:solidFill>
              </a:rPr>
              <a:t>collodiaphyseal</a:t>
            </a:r>
            <a:r>
              <a:rPr lang="hu-HU" sz="2800" b="1" dirty="0" smtClean="0">
                <a:solidFill>
                  <a:srgbClr val="FFFF99"/>
                </a:solidFill>
              </a:rPr>
              <a:t>is szög bal oldalon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FF99"/>
                </a:solidFill>
              </a:rPr>
              <a:t>n</a:t>
            </a:r>
            <a:r>
              <a:rPr lang="en-US" sz="2800" b="1" dirty="0" err="1" smtClean="0">
                <a:solidFill>
                  <a:srgbClr val="FFFF99"/>
                </a:solidFill>
              </a:rPr>
              <a:t>orm</a:t>
            </a:r>
            <a:r>
              <a:rPr lang="hu-HU" sz="2800" b="1" dirty="0" smtClean="0">
                <a:solidFill>
                  <a:srgbClr val="FFFF99"/>
                </a:solidFill>
              </a:rPr>
              <a:t>ál szögérték jobb oldalon</a:t>
            </a:r>
            <a:endParaRPr lang="hu-HU" dirty="0"/>
          </a:p>
        </p:txBody>
      </p:sp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6661" y="454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2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59632" y="0"/>
            <a:ext cx="6552728" cy="908720"/>
          </a:xfrm>
        </p:spPr>
        <p:txBody>
          <a:bodyPr>
            <a:noAutofit/>
          </a:bodyPr>
          <a:lstStyle/>
          <a:p>
            <a:pPr lvl="1" algn="ctr"/>
            <a:r>
              <a:rPr lang="en-US" sz="3600" b="1" dirty="0" smtClean="0">
                <a:solidFill>
                  <a:srgbClr val="FFFF99"/>
                </a:solidFill>
                <a:latin typeface="+mn-lt"/>
              </a:rPr>
              <a:t>Avascular</a:t>
            </a:r>
            <a:r>
              <a:rPr lang="hu-HU" sz="3600" b="1" dirty="0" smtClean="0">
                <a:solidFill>
                  <a:srgbClr val="FFFF99"/>
                </a:solidFill>
                <a:latin typeface="+mn-lt"/>
              </a:rPr>
              <a:t>is combfej </a:t>
            </a:r>
            <a:r>
              <a:rPr lang="en-US" sz="3600" b="1" dirty="0" smtClean="0">
                <a:solidFill>
                  <a:srgbClr val="FFFF99"/>
                </a:solidFill>
                <a:latin typeface="+mn-lt"/>
              </a:rPr>
              <a:t>necrosis </a:t>
            </a:r>
            <a:endParaRPr lang="hu-HU" sz="3600" b="1" dirty="0">
              <a:solidFill>
                <a:srgbClr val="FFFF99"/>
              </a:solidFill>
              <a:latin typeface="+mn-lt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45281" y="908720"/>
            <a:ext cx="859804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FF99"/>
                </a:solidFill>
              </a:rPr>
              <a:t>f</a:t>
            </a:r>
            <a:r>
              <a:rPr lang="hu-HU" sz="2800" b="1" dirty="0" smtClean="0">
                <a:solidFill>
                  <a:srgbClr val="FFFF99"/>
                </a:solidFill>
              </a:rPr>
              <a:t>ájdalom, csökkent mozgástartomány, sántítás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 smtClean="0">
                <a:solidFill>
                  <a:srgbClr val="FFFF99"/>
                </a:solidFill>
              </a:rPr>
              <a:t>Ismeretlen eredet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 smtClean="0">
                <a:solidFill>
                  <a:srgbClr val="FFFF99"/>
                </a:solidFill>
              </a:rPr>
              <a:t>a combfej </a:t>
            </a:r>
            <a:r>
              <a:rPr lang="en-US" sz="2800" b="1" dirty="0" smtClean="0">
                <a:solidFill>
                  <a:srgbClr val="FFFF99"/>
                </a:solidFill>
              </a:rPr>
              <a:t>anterolateral</a:t>
            </a:r>
            <a:r>
              <a:rPr lang="hu-HU" sz="2800" b="1" dirty="0" smtClean="0">
                <a:solidFill>
                  <a:srgbClr val="FFFF99"/>
                </a:solidFill>
              </a:rPr>
              <a:t>is része</a:t>
            </a:r>
            <a:r>
              <a:rPr lang="en-US" sz="2800" b="1" dirty="0" smtClean="0">
                <a:solidFill>
                  <a:srgbClr val="FFFF99"/>
                </a:solidFill>
              </a:rPr>
              <a:t> ne</a:t>
            </a:r>
            <a:r>
              <a:rPr lang="hu-HU" sz="2800" b="1" dirty="0" err="1" smtClean="0">
                <a:solidFill>
                  <a:srgbClr val="FFFF99"/>
                </a:solidFill>
              </a:rPr>
              <a:t>krotikus</a:t>
            </a:r>
            <a:r>
              <a:rPr lang="hu-HU" sz="2800" b="1" dirty="0" smtClean="0">
                <a:solidFill>
                  <a:srgbClr val="FFFF99"/>
                </a:solidFill>
              </a:rPr>
              <a:t>, deformált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FF99"/>
                </a:solidFill>
              </a:rPr>
              <a:t>g</a:t>
            </a:r>
            <a:r>
              <a:rPr lang="hu-HU" sz="2800" b="1" dirty="0" smtClean="0">
                <a:solidFill>
                  <a:srgbClr val="FFFF99"/>
                </a:solidFill>
              </a:rPr>
              <a:t>yakran kétoldali (</a:t>
            </a:r>
            <a:r>
              <a:rPr lang="en-US" sz="2800" b="1" dirty="0" err="1" smtClean="0">
                <a:solidFill>
                  <a:srgbClr val="FFFF99"/>
                </a:solidFill>
              </a:rPr>
              <a:t>toxi</a:t>
            </a:r>
            <a:r>
              <a:rPr lang="hu-HU" sz="2800" b="1" dirty="0" err="1" smtClean="0">
                <a:solidFill>
                  <a:srgbClr val="FFFF99"/>
                </a:solidFill>
              </a:rPr>
              <a:t>kus</a:t>
            </a:r>
            <a:r>
              <a:rPr lang="en-US" sz="2800" b="1" dirty="0" smtClean="0">
                <a:solidFill>
                  <a:srgbClr val="FFFF99"/>
                </a:solidFill>
              </a:rPr>
              <a:t>, </a:t>
            </a:r>
            <a:r>
              <a:rPr lang="hu-HU" sz="2800" b="1" dirty="0" smtClean="0">
                <a:solidFill>
                  <a:srgbClr val="FFFF99"/>
                </a:solidFill>
              </a:rPr>
              <a:t>alkohol abúzus,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hu-HU" sz="2800" b="1" dirty="0" smtClean="0">
                <a:solidFill>
                  <a:srgbClr val="FFFF99"/>
                </a:solidFill>
              </a:rPr>
              <a:t>szisztémás </a:t>
            </a:r>
            <a:r>
              <a:rPr lang="hu-HU" sz="2800" b="1" dirty="0" err="1" smtClean="0">
                <a:solidFill>
                  <a:srgbClr val="FFFF99"/>
                </a:solidFill>
              </a:rPr>
              <a:t>szte</a:t>
            </a:r>
            <a:r>
              <a:rPr lang="en-US" sz="2800" b="1" dirty="0" err="1" smtClean="0">
                <a:solidFill>
                  <a:srgbClr val="FFFF99"/>
                </a:solidFill>
              </a:rPr>
              <a:t>roid</a:t>
            </a:r>
            <a:r>
              <a:rPr lang="hu-HU" sz="2800" b="1" dirty="0" smtClean="0">
                <a:solidFill>
                  <a:srgbClr val="FFFF99"/>
                </a:solidFill>
              </a:rPr>
              <a:t>,</a:t>
            </a:r>
            <a:r>
              <a:rPr lang="en-US" sz="2800" b="1" dirty="0" smtClean="0">
                <a:solidFill>
                  <a:srgbClr val="FFFF99"/>
                </a:solidFill>
              </a:rPr>
              <a:t> trauma</a:t>
            </a:r>
            <a:r>
              <a:rPr lang="hu-HU" sz="2800" b="1" dirty="0" smtClean="0">
                <a:solidFill>
                  <a:srgbClr val="FFFF99"/>
                </a:solidFill>
              </a:rPr>
              <a:t> okozta romló vérellátás</a:t>
            </a:r>
            <a:r>
              <a:rPr lang="en-US" sz="2800" b="1" dirty="0" smtClean="0">
                <a:solidFill>
                  <a:srgbClr val="FFFF99"/>
                </a:solidFill>
              </a:rPr>
              <a:t>, caisson-</a:t>
            </a:r>
            <a:r>
              <a:rPr lang="hu-HU" sz="2800" b="1" dirty="0" smtClean="0">
                <a:solidFill>
                  <a:srgbClr val="FFFF99"/>
                </a:solidFill>
              </a:rPr>
              <a:t>betegség</a:t>
            </a:r>
            <a:r>
              <a:rPr lang="en-US" sz="2800" b="1" dirty="0" smtClean="0">
                <a:solidFill>
                  <a:srgbClr val="FFFF99"/>
                </a:solidFill>
              </a:rPr>
              <a:t>, s</a:t>
            </a:r>
            <a:r>
              <a:rPr lang="hu-HU" sz="2800" b="1" dirty="0" err="1" smtClean="0">
                <a:solidFill>
                  <a:srgbClr val="FFFF99"/>
                </a:solidFill>
              </a:rPr>
              <a:t>arlósejtes</a:t>
            </a:r>
            <a:r>
              <a:rPr lang="hu-HU" sz="2800" b="1" dirty="0" smtClean="0">
                <a:solidFill>
                  <a:srgbClr val="FFFF99"/>
                </a:solidFill>
              </a:rPr>
              <a:t> vérszegénység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endParaRPr lang="hu-HU" sz="2800" b="1" dirty="0" smtClean="0">
              <a:solidFill>
                <a:srgbClr val="FFFF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 err="1" smtClean="0">
                <a:solidFill>
                  <a:srgbClr val="FFFF99"/>
                </a:solidFill>
              </a:rPr>
              <a:t>Férfia</a:t>
            </a:r>
            <a:r>
              <a:rPr lang="en-US" sz="2800" b="1" dirty="0" smtClean="0">
                <a:solidFill>
                  <a:srgbClr val="FFFF99"/>
                </a:solidFill>
              </a:rPr>
              <a:t>k</a:t>
            </a:r>
            <a:r>
              <a:rPr lang="hu-HU" sz="2800" b="1" dirty="0" smtClean="0">
                <a:solidFill>
                  <a:srgbClr val="FFFF99"/>
                </a:solidFill>
              </a:rPr>
              <a:t> esetében gyakoribb előfordulás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 smtClean="0">
                <a:solidFill>
                  <a:srgbClr val="FFFF99"/>
                </a:solidFill>
              </a:rPr>
              <a:t>Súlyos másodlagos </a:t>
            </a:r>
            <a:r>
              <a:rPr lang="hu-HU" sz="2800" b="1" dirty="0" err="1" smtClean="0">
                <a:solidFill>
                  <a:srgbClr val="FFFF99"/>
                </a:solidFill>
              </a:rPr>
              <a:t>artrózishoz</a:t>
            </a:r>
            <a:r>
              <a:rPr lang="hu-HU" sz="2800" b="1" dirty="0" smtClean="0">
                <a:solidFill>
                  <a:srgbClr val="FFFF99"/>
                </a:solidFill>
              </a:rPr>
              <a:t> vezet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FFFF99"/>
                </a:solidFill>
              </a:rPr>
              <a:t>Ficat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hu-HU" sz="2800" b="1" dirty="0" smtClean="0">
                <a:solidFill>
                  <a:srgbClr val="FFFF99"/>
                </a:solidFill>
              </a:rPr>
              <a:t>stádiumbeosztás</a:t>
            </a:r>
            <a:r>
              <a:rPr lang="en-US" sz="2800" b="1" dirty="0" smtClean="0">
                <a:solidFill>
                  <a:srgbClr val="FFFF99"/>
                </a:solidFill>
              </a:rPr>
              <a:t> 0-4</a:t>
            </a:r>
            <a:endParaRPr lang="hu-HU" sz="2800" b="1" dirty="0">
              <a:solidFill>
                <a:srgbClr val="FFFF99"/>
              </a:solidFill>
            </a:endParaRPr>
          </a:p>
          <a:p>
            <a:endParaRPr lang="hu-HU" sz="2800" b="1" dirty="0" smtClean="0">
              <a:solidFill>
                <a:srgbClr val="FFFF99"/>
              </a:solidFill>
            </a:endParaRPr>
          </a:p>
          <a:p>
            <a:r>
              <a:rPr lang="hu-HU" sz="2800" b="1" dirty="0" smtClean="0">
                <a:solidFill>
                  <a:srgbClr val="FFFF99"/>
                </a:solidFill>
              </a:rPr>
              <a:t>D</a:t>
            </a:r>
            <a:r>
              <a:rPr lang="en-US" sz="2800" b="1" dirty="0" err="1" smtClean="0">
                <a:solidFill>
                  <a:srgbClr val="FFFF99"/>
                </a:solidFill>
              </a:rPr>
              <a:t>iagn</a:t>
            </a:r>
            <a:r>
              <a:rPr lang="hu-HU" sz="2800" b="1" dirty="0" err="1" smtClean="0">
                <a:solidFill>
                  <a:srgbClr val="FFFF99"/>
                </a:solidFill>
              </a:rPr>
              <a:t>ózis</a:t>
            </a:r>
            <a:r>
              <a:rPr lang="hu-HU" sz="2800" b="1" dirty="0" smtClean="0">
                <a:solidFill>
                  <a:srgbClr val="FFFF99"/>
                </a:solidFill>
              </a:rPr>
              <a:t> felállítás: anamnézis,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hu-HU" sz="2800" b="1" dirty="0" smtClean="0">
                <a:solidFill>
                  <a:srgbClr val="FFFF99"/>
                </a:solidFill>
              </a:rPr>
              <a:t>klinikai tünetek,</a:t>
            </a:r>
            <a:r>
              <a:rPr lang="en-US" sz="2800" b="1" dirty="0" smtClean="0">
                <a:solidFill>
                  <a:srgbClr val="FFFF99"/>
                </a:solidFill>
              </a:rPr>
              <a:t> MRI </a:t>
            </a:r>
            <a:r>
              <a:rPr lang="hu-HU" sz="2800" b="1" dirty="0" smtClean="0">
                <a:solidFill>
                  <a:srgbClr val="FFFF99"/>
                </a:solidFill>
              </a:rPr>
              <a:t>és izotóp vizsgálat korai-, RTG későbbi stádiumban</a:t>
            </a:r>
            <a:endParaRPr lang="hu-HU" sz="2800" b="1" dirty="0">
              <a:solidFill>
                <a:srgbClr val="FFFF99"/>
              </a:solidFill>
            </a:endParaRPr>
          </a:p>
        </p:txBody>
      </p:sp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3729" y="29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2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59632" y="0"/>
            <a:ext cx="6552728" cy="1143000"/>
          </a:xfrm>
        </p:spPr>
        <p:txBody>
          <a:bodyPr>
            <a:noAutofit/>
          </a:bodyPr>
          <a:lstStyle/>
          <a:p>
            <a:pPr lvl="1" algn="ctr"/>
            <a:r>
              <a:rPr lang="en-US" sz="3600" b="1" dirty="0">
                <a:solidFill>
                  <a:srgbClr val="FFFF99"/>
                </a:solidFill>
                <a:latin typeface="+mj-lt"/>
              </a:rPr>
              <a:t>Avascular</a:t>
            </a:r>
            <a:r>
              <a:rPr lang="hu-HU" sz="3600" b="1" dirty="0">
                <a:solidFill>
                  <a:srgbClr val="FFFF99"/>
                </a:solidFill>
                <a:latin typeface="+mj-lt"/>
              </a:rPr>
              <a:t>is combfej </a:t>
            </a:r>
            <a:r>
              <a:rPr lang="en-US" sz="3600" b="1" dirty="0">
                <a:solidFill>
                  <a:srgbClr val="FFFF99"/>
                </a:solidFill>
                <a:latin typeface="+mj-lt"/>
              </a:rPr>
              <a:t>necrosis </a:t>
            </a:r>
            <a:endParaRPr lang="hu-HU" sz="3600" b="1" dirty="0">
              <a:solidFill>
                <a:srgbClr val="FFFF99"/>
              </a:solidFill>
              <a:latin typeface="+mj-lt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95536" y="1268760"/>
            <a:ext cx="85980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FFFF99"/>
                </a:solidFill>
              </a:rPr>
              <a:t>Ficat</a:t>
            </a:r>
            <a:r>
              <a:rPr lang="en-US" sz="2800" b="1" dirty="0" smtClean="0">
                <a:solidFill>
                  <a:srgbClr val="FFFF99"/>
                </a:solidFill>
              </a:rPr>
              <a:t> 0</a:t>
            </a:r>
            <a:r>
              <a:rPr lang="en-US" sz="2800" b="1" dirty="0">
                <a:solidFill>
                  <a:srgbClr val="FFFF99"/>
                </a:solidFill>
              </a:rPr>
              <a:t>:  </a:t>
            </a:r>
            <a:r>
              <a:rPr lang="en-US" sz="2800" b="1" dirty="0" smtClean="0">
                <a:solidFill>
                  <a:srgbClr val="FFFF99"/>
                </a:solidFill>
              </a:rPr>
              <a:t>pre</a:t>
            </a:r>
            <a:r>
              <a:rPr lang="hu-HU" sz="2800" b="1" dirty="0" smtClean="0">
                <a:solidFill>
                  <a:srgbClr val="FFFF99"/>
                </a:solidFill>
              </a:rPr>
              <a:t>klinikai stádium,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>
                <a:solidFill>
                  <a:srgbClr val="FFFF99"/>
                </a:solidFill>
              </a:rPr>
              <a:t>„silent hip”.</a:t>
            </a:r>
            <a:endParaRPr lang="hu-HU" sz="2800" b="1" dirty="0">
              <a:solidFill>
                <a:srgbClr val="FFFF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FFFF99"/>
                </a:solidFill>
              </a:rPr>
              <a:t>Ficat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>
                <a:solidFill>
                  <a:srgbClr val="FFFF99"/>
                </a:solidFill>
              </a:rPr>
              <a:t>1.:,  </a:t>
            </a:r>
            <a:r>
              <a:rPr lang="en-US" sz="2800" b="1" dirty="0" err="1" smtClean="0">
                <a:solidFill>
                  <a:srgbClr val="FFFF99"/>
                </a:solidFill>
              </a:rPr>
              <a:t>preradio</a:t>
            </a:r>
            <a:r>
              <a:rPr lang="hu-HU" sz="2800" b="1" dirty="0" err="1" smtClean="0">
                <a:solidFill>
                  <a:srgbClr val="FFFF99"/>
                </a:solidFill>
              </a:rPr>
              <a:t>lógiai</a:t>
            </a:r>
            <a:r>
              <a:rPr lang="hu-HU" sz="2800" b="1" dirty="0" smtClean="0">
                <a:solidFill>
                  <a:srgbClr val="FFFF99"/>
                </a:solidFill>
              </a:rPr>
              <a:t> stádium</a:t>
            </a:r>
            <a:r>
              <a:rPr lang="en-US" sz="2800" b="1" dirty="0" smtClean="0">
                <a:solidFill>
                  <a:srgbClr val="FFFF99"/>
                </a:solidFill>
              </a:rPr>
              <a:t>, </a:t>
            </a:r>
            <a:r>
              <a:rPr lang="en-US" sz="2800" b="1" dirty="0">
                <a:solidFill>
                  <a:srgbClr val="FFFF99"/>
                </a:solidFill>
              </a:rPr>
              <a:t>MRI </a:t>
            </a:r>
            <a:r>
              <a:rPr lang="hu-HU" sz="2800" b="1" dirty="0" smtClean="0">
                <a:solidFill>
                  <a:srgbClr val="FFFF99"/>
                </a:solidFill>
              </a:rPr>
              <a:t>háromszög alakú </a:t>
            </a:r>
            <a:r>
              <a:rPr lang="hu-HU" sz="2800" b="1" dirty="0" err="1" smtClean="0">
                <a:solidFill>
                  <a:srgbClr val="FFFF99"/>
                </a:solidFill>
              </a:rPr>
              <a:t>intraossealis</a:t>
            </a:r>
            <a:r>
              <a:rPr lang="hu-HU" sz="2800" b="1" dirty="0" smtClean="0">
                <a:solidFill>
                  <a:srgbClr val="FFFF99"/>
                </a:solidFill>
              </a:rPr>
              <a:t> </a:t>
            </a:r>
            <a:r>
              <a:rPr lang="hu-HU" sz="2800" b="1" dirty="0" err="1" smtClean="0">
                <a:solidFill>
                  <a:srgbClr val="FFFF99"/>
                </a:solidFill>
              </a:rPr>
              <a:t>oedemát</a:t>
            </a:r>
            <a:r>
              <a:rPr lang="hu-HU" sz="2800" b="1" dirty="0" smtClean="0">
                <a:solidFill>
                  <a:srgbClr val="FFFF99"/>
                </a:solidFill>
              </a:rPr>
              <a:t> igazol a combfejben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endParaRPr lang="hu-HU" sz="2800" b="1" dirty="0">
              <a:solidFill>
                <a:srgbClr val="FFFF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FFFF99"/>
                </a:solidFill>
              </a:rPr>
              <a:t>Ficat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>
                <a:solidFill>
                  <a:srgbClr val="FFFF99"/>
                </a:solidFill>
              </a:rPr>
              <a:t>2:  </a:t>
            </a:r>
            <a:r>
              <a:rPr lang="hu-HU" sz="2800" b="1" dirty="0" smtClean="0">
                <a:solidFill>
                  <a:srgbClr val="FFFF99"/>
                </a:solidFill>
              </a:rPr>
              <a:t>RTG felvételen háromszög alakú</a:t>
            </a:r>
            <a:r>
              <a:rPr lang="en-US" sz="2800" b="1" dirty="0" smtClean="0">
                <a:solidFill>
                  <a:srgbClr val="FFFF99"/>
                </a:solidFill>
              </a:rPr>
              <a:t> s</a:t>
            </a:r>
            <a:r>
              <a:rPr lang="hu-HU" sz="2800" b="1" dirty="0" err="1" smtClean="0">
                <a:solidFill>
                  <a:srgbClr val="FFFF99"/>
                </a:solidFill>
              </a:rPr>
              <a:t>zklerózis</a:t>
            </a:r>
            <a:r>
              <a:rPr lang="hu-HU" sz="2800" b="1" dirty="0" smtClean="0">
                <a:solidFill>
                  <a:srgbClr val="FFFF99"/>
                </a:solidFill>
              </a:rPr>
              <a:t> az </a:t>
            </a:r>
            <a:r>
              <a:rPr lang="hu-HU" sz="2800" b="1" dirty="0" err="1" smtClean="0">
                <a:solidFill>
                  <a:srgbClr val="FFFF99"/>
                </a:solidFill>
              </a:rPr>
              <a:t>anterolateralis</a:t>
            </a:r>
            <a:r>
              <a:rPr lang="hu-HU" sz="2800" b="1" dirty="0" smtClean="0">
                <a:solidFill>
                  <a:srgbClr val="FFFF99"/>
                </a:solidFill>
              </a:rPr>
              <a:t> </a:t>
            </a:r>
            <a:r>
              <a:rPr lang="hu-HU" sz="2800" b="1" dirty="0" err="1" smtClean="0">
                <a:solidFill>
                  <a:srgbClr val="FFFF99"/>
                </a:solidFill>
              </a:rPr>
              <a:t>quadransban</a:t>
            </a:r>
            <a:endParaRPr lang="hu-HU" sz="2800" b="1" dirty="0">
              <a:solidFill>
                <a:srgbClr val="FFFF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FFFF99"/>
                </a:solidFill>
              </a:rPr>
              <a:t>Ficat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>
                <a:solidFill>
                  <a:srgbClr val="FFFF99"/>
                </a:solidFill>
              </a:rPr>
              <a:t>3: </a:t>
            </a:r>
            <a:r>
              <a:rPr lang="hu-HU" sz="2800" b="1" dirty="0" err="1" smtClean="0">
                <a:solidFill>
                  <a:srgbClr val="FFFF99"/>
                </a:solidFill>
              </a:rPr>
              <a:t>szubkondrális</a:t>
            </a:r>
            <a:r>
              <a:rPr lang="hu-HU" sz="2800" b="1" dirty="0" smtClean="0">
                <a:solidFill>
                  <a:srgbClr val="FFFF99"/>
                </a:solidFill>
              </a:rPr>
              <a:t> csont beroppanása a </a:t>
            </a:r>
            <a:r>
              <a:rPr lang="hu-HU" sz="2800" b="1" dirty="0" err="1" smtClean="0">
                <a:solidFill>
                  <a:srgbClr val="FFFF99"/>
                </a:solidFill>
              </a:rPr>
              <a:t>nekrotikus</a:t>
            </a:r>
            <a:r>
              <a:rPr lang="hu-HU" sz="2800" b="1" dirty="0" smtClean="0">
                <a:solidFill>
                  <a:srgbClr val="FFFF99"/>
                </a:solidFill>
              </a:rPr>
              <a:t> rész felett</a:t>
            </a:r>
            <a:endParaRPr lang="hu-HU" sz="2800" b="1" dirty="0">
              <a:solidFill>
                <a:srgbClr val="FFFF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FFFF99"/>
                </a:solidFill>
              </a:rPr>
              <a:t>Ficat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>
                <a:solidFill>
                  <a:srgbClr val="FFFF99"/>
                </a:solidFill>
              </a:rPr>
              <a:t>4: </a:t>
            </a:r>
            <a:r>
              <a:rPr lang="hu-HU" sz="2800" b="1" dirty="0" smtClean="0">
                <a:solidFill>
                  <a:srgbClr val="FFFF99"/>
                </a:solidFill>
              </a:rPr>
              <a:t>súlyos másodlagos </a:t>
            </a:r>
            <a:r>
              <a:rPr lang="hu-HU" sz="2800" b="1" dirty="0" err="1" smtClean="0">
                <a:solidFill>
                  <a:srgbClr val="FFFF99"/>
                </a:solidFill>
              </a:rPr>
              <a:t>artrózis</a:t>
            </a:r>
            <a:r>
              <a:rPr lang="hu-HU" sz="2800" b="1" dirty="0" smtClean="0">
                <a:solidFill>
                  <a:srgbClr val="FFFF99"/>
                </a:solidFill>
              </a:rPr>
              <a:t>, ízületi résszűkület, </a:t>
            </a:r>
            <a:r>
              <a:rPr lang="hu-HU" sz="2800" b="1" dirty="0" err="1" smtClean="0">
                <a:solidFill>
                  <a:srgbClr val="FFFF99"/>
                </a:solidFill>
              </a:rPr>
              <a:t>szubkondrális</a:t>
            </a:r>
            <a:r>
              <a:rPr lang="hu-HU" sz="2800" b="1" dirty="0" smtClean="0">
                <a:solidFill>
                  <a:srgbClr val="FFFF99"/>
                </a:solidFill>
              </a:rPr>
              <a:t> ciszták és szklerózis</a:t>
            </a:r>
            <a:r>
              <a:rPr lang="en-US" sz="2800" b="1" dirty="0" smtClean="0">
                <a:solidFill>
                  <a:srgbClr val="FFFF99"/>
                </a:solidFill>
              </a:rPr>
              <a:t>, </a:t>
            </a:r>
            <a:r>
              <a:rPr lang="hu-HU" sz="2800" b="1" dirty="0" smtClean="0">
                <a:solidFill>
                  <a:srgbClr val="FFFF99"/>
                </a:solidFill>
              </a:rPr>
              <a:t>ízületi felszínek közelében </a:t>
            </a:r>
            <a:r>
              <a:rPr lang="hu-HU" sz="2800" b="1" dirty="0" err="1" smtClean="0">
                <a:solidFill>
                  <a:srgbClr val="FFFF99"/>
                </a:solidFill>
              </a:rPr>
              <a:t>osteophyta</a:t>
            </a:r>
            <a:r>
              <a:rPr lang="hu-HU" sz="2800" b="1" dirty="0" smtClean="0">
                <a:solidFill>
                  <a:srgbClr val="FFFF99"/>
                </a:solidFill>
              </a:rPr>
              <a:t> képződés </a:t>
            </a:r>
          </a:p>
        </p:txBody>
      </p:sp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6688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3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1473</TotalTime>
  <Words>1203</Words>
  <Application>Microsoft Office PowerPoint</Application>
  <PresentationFormat>Diavetítés a képernyőre (4:3 oldalarány)</PresentationFormat>
  <Paragraphs>206</Paragraphs>
  <Slides>35</Slides>
  <Notes>2</Notes>
  <HiddenSlides>0</HiddenSlides>
  <MMClips>35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35</vt:i4>
      </vt:variant>
    </vt:vector>
  </HeadingPairs>
  <TitlesOfParts>
    <vt:vector size="36" baseType="lpstr">
      <vt:lpstr>Office-téma</vt:lpstr>
      <vt:lpstr>CSÍPŐÍZÜLETI BETEGSÉGEK</vt:lpstr>
      <vt:lpstr>proximalis focalis femur deficiencia (PFFD)</vt:lpstr>
      <vt:lpstr>proximalis focalis femur deficiencia (PFFD)</vt:lpstr>
      <vt:lpstr>proximalis focalis femur deficiencia (PFFD)</vt:lpstr>
      <vt:lpstr>proximalis focalis femur deficiencia (PFFD)</vt:lpstr>
      <vt:lpstr>congenitalis coxa vara</vt:lpstr>
      <vt:lpstr>congenitalis coxa vara</vt:lpstr>
      <vt:lpstr>Avascularis combfej necrosis </vt:lpstr>
      <vt:lpstr>Avascularis combfej necrosis </vt:lpstr>
      <vt:lpstr>Avascularis combfej necrosis </vt:lpstr>
      <vt:lpstr>Avascularis combfej necrosis </vt:lpstr>
      <vt:lpstr>Avascularis combfej necrosis </vt:lpstr>
      <vt:lpstr>Csípő körüli kontraktúrák</vt:lpstr>
      <vt:lpstr>Flexiós csípő-kontraktúra </vt:lpstr>
      <vt:lpstr>Extenziós térd kontraktúrával szövődött flexiós csípő-kontraktúra </vt:lpstr>
      <vt:lpstr>Extenziós térd kontraktúrával szövődött flexiós csípő-kontraktúra </vt:lpstr>
      <vt:lpstr>addukciós csípő-kontraktúra</vt:lpstr>
      <vt:lpstr>Rectus femoris izom szakadása</vt:lpstr>
      <vt:lpstr>Coxa vara </vt:lpstr>
      <vt:lpstr>Coxa vara </vt:lpstr>
      <vt:lpstr> Coxa valga</vt:lpstr>
      <vt:lpstr>Primer csípőartrózis</vt:lpstr>
      <vt:lpstr>Primer csípőartrózis</vt:lpstr>
      <vt:lpstr>PowerPoint bemutató</vt:lpstr>
      <vt:lpstr>Másodlagos csípőartrózis</vt:lpstr>
      <vt:lpstr>Másodlagos csípőartrózis</vt:lpstr>
      <vt:lpstr>Másodlagos csípőartrózis</vt:lpstr>
      <vt:lpstr>Másodlagos csípőartrózis</vt:lpstr>
      <vt:lpstr>Másodlagos csípőartrózis</vt:lpstr>
      <vt:lpstr>PowerPoint bemutató</vt:lpstr>
      <vt:lpstr>Másodlagos csípőartrózis</vt:lpstr>
      <vt:lpstr>Másodlagos csípőartrózis</vt:lpstr>
      <vt:lpstr>Másodlagos csípőartrózis</vt:lpstr>
      <vt:lpstr>Másodlagos csípőartrózis</vt:lpstr>
      <vt:lpstr>KÖSZÖNÖM A FIGYELMET!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HolnapyG</dc:creator>
  <cp:lastModifiedBy>Dr. Holnapy Gergely</cp:lastModifiedBy>
  <cp:revision>156</cp:revision>
  <dcterms:created xsi:type="dcterms:W3CDTF">2018-09-02T21:27:45Z</dcterms:created>
  <dcterms:modified xsi:type="dcterms:W3CDTF">2020-03-24T19:52:48Z</dcterms:modified>
</cp:coreProperties>
</file>