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445" r:id="rId3"/>
    <p:sldId id="507" r:id="rId4"/>
    <p:sldId id="430" r:id="rId5"/>
    <p:sldId id="405" r:id="rId6"/>
    <p:sldId id="406" r:id="rId7"/>
    <p:sldId id="442" r:id="rId8"/>
    <p:sldId id="387" r:id="rId9"/>
    <p:sldId id="388" r:id="rId10"/>
    <p:sldId id="389" r:id="rId11"/>
    <p:sldId id="391" r:id="rId12"/>
    <p:sldId id="386" r:id="rId13"/>
    <p:sldId id="381" r:id="rId14"/>
    <p:sldId id="435" r:id="rId15"/>
    <p:sldId id="437" r:id="rId16"/>
    <p:sldId id="454" r:id="rId17"/>
    <p:sldId id="455" r:id="rId18"/>
    <p:sldId id="452" r:id="rId19"/>
    <p:sldId id="464" r:id="rId20"/>
    <p:sldId id="465" r:id="rId21"/>
    <p:sldId id="485" r:id="rId22"/>
    <p:sldId id="466" r:id="rId23"/>
    <p:sldId id="467" r:id="rId24"/>
    <p:sldId id="508" r:id="rId25"/>
    <p:sldId id="469" r:id="rId26"/>
    <p:sldId id="470" r:id="rId27"/>
    <p:sldId id="471" r:id="rId28"/>
    <p:sldId id="472" r:id="rId29"/>
    <p:sldId id="473" r:id="rId30"/>
    <p:sldId id="474" r:id="rId31"/>
    <p:sldId id="476" r:id="rId32"/>
    <p:sldId id="483" r:id="rId33"/>
    <p:sldId id="453" r:id="rId34"/>
    <p:sldId id="457" r:id="rId35"/>
    <p:sldId id="456" r:id="rId36"/>
    <p:sldId id="446" r:id="rId37"/>
    <p:sldId id="267" r:id="rId38"/>
    <p:sldId id="278" r:id="rId39"/>
    <p:sldId id="510" r:id="rId40"/>
    <p:sldId id="448" r:id="rId41"/>
    <p:sldId id="509" r:id="rId42"/>
    <p:sldId id="450" r:id="rId43"/>
    <p:sldId id="451" r:id="rId44"/>
    <p:sldId id="441" r:id="rId45"/>
    <p:sldId id="497" r:id="rId46"/>
    <p:sldId id="426" r:id="rId47"/>
    <p:sldId id="496" r:id="rId48"/>
    <p:sldId id="486" r:id="rId49"/>
    <p:sldId id="489" r:id="rId50"/>
    <p:sldId id="487" r:id="rId51"/>
    <p:sldId id="505" r:id="rId52"/>
    <p:sldId id="488" r:id="rId53"/>
    <p:sldId id="506" r:id="rId54"/>
    <p:sldId id="490" r:id="rId55"/>
    <p:sldId id="491" r:id="rId56"/>
    <p:sldId id="492" r:id="rId57"/>
    <p:sldId id="493" r:id="rId58"/>
    <p:sldId id="494" r:id="rId59"/>
    <p:sldId id="495" r:id="rId60"/>
    <p:sldId id="438" r:id="rId6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12"/>
    <p:restoredTop sz="46482"/>
  </p:normalViewPr>
  <p:slideViewPr>
    <p:cSldViewPr>
      <p:cViewPr>
        <p:scale>
          <a:sx n="70" d="100"/>
          <a:sy n="70" d="100"/>
        </p:scale>
        <p:origin x="824" y="1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80344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CC18D45C-918D-A748-86D7-8C5776D7E6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5526B8C-405F-BA44-A8B7-6D46EDA0BF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6DB17-7335-0045-81E8-5D607BAAC42D}" type="datetimeFigureOut">
              <a:rPr lang="hu-HU" smtClean="0"/>
              <a:t>2020. 03. 24.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1B1D1CC-47E1-E84F-8359-CB78988A9E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31265A4-59EB-184D-B913-E293D2345C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BFCC8-90E5-1A44-9286-FAD86AC03D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5118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2490DB48-1FEB-4242-A9AE-EDE82CF30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22E22890-71B6-0145-B3F7-CE0C3D275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76" name="AutoShape 3">
            <a:extLst>
              <a:ext uri="{FF2B5EF4-FFF2-40B4-BE49-F238E27FC236}">
                <a16:creationId xmlns:a16="http://schemas.microsoft.com/office/drawing/2014/main" id="{5DB955B6-AC77-DD41-B6F2-0D5787EBB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77" name="AutoShape 4">
            <a:extLst>
              <a:ext uri="{FF2B5EF4-FFF2-40B4-BE49-F238E27FC236}">
                <a16:creationId xmlns:a16="http://schemas.microsoft.com/office/drawing/2014/main" id="{03E4BD43-7CA3-CE40-8C11-FC93B2801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78" name="AutoShape 5">
            <a:extLst>
              <a:ext uri="{FF2B5EF4-FFF2-40B4-BE49-F238E27FC236}">
                <a16:creationId xmlns:a16="http://schemas.microsoft.com/office/drawing/2014/main" id="{782B4649-9DC1-DC43-AA8E-0F2A550F2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79" name="AutoShape 6">
            <a:extLst>
              <a:ext uri="{FF2B5EF4-FFF2-40B4-BE49-F238E27FC236}">
                <a16:creationId xmlns:a16="http://schemas.microsoft.com/office/drawing/2014/main" id="{6C69B1FF-4D2D-ED49-93B0-6FF710EEB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80" name="AutoShape 7">
            <a:extLst>
              <a:ext uri="{FF2B5EF4-FFF2-40B4-BE49-F238E27FC236}">
                <a16:creationId xmlns:a16="http://schemas.microsoft.com/office/drawing/2014/main" id="{9901D043-BF01-444F-837B-513F91300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81" name="AutoShape 8">
            <a:extLst>
              <a:ext uri="{FF2B5EF4-FFF2-40B4-BE49-F238E27FC236}">
                <a16:creationId xmlns:a16="http://schemas.microsoft.com/office/drawing/2014/main" id="{679793E8-3C33-FA4C-9B62-75B02E32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82" name="AutoShape 9">
            <a:extLst>
              <a:ext uri="{FF2B5EF4-FFF2-40B4-BE49-F238E27FC236}">
                <a16:creationId xmlns:a16="http://schemas.microsoft.com/office/drawing/2014/main" id="{CB28220D-9651-BC43-973D-2C6AC0A92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83" name="AutoShape 10">
            <a:extLst>
              <a:ext uri="{FF2B5EF4-FFF2-40B4-BE49-F238E27FC236}">
                <a16:creationId xmlns:a16="http://schemas.microsoft.com/office/drawing/2014/main" id="{315BEE37-3C0D-3048-AF4B-8C0DDD721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84" name="AutoShape 11">
            <a:extLst>
              <a:ext uri="{FF2B5EF4-FFF2-40B4-BE49-F238E27FC236}">
                <a16:creationId xmlns:a16="http://schemas.microsoft.com/office/drawing/2014/main" id="{B7576FDF-A6EC-EA43-9A8C-1832B14AA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85" name="AutoShape 12">
            <a:extLst>
              <a:ext uri="{FF2B5EF4-FFF2-40B4-BE49-F238E27FC236}">
                <a16:creationId xmlns:a16="http://schemas.microsoft.com/office/drawing/2014/main" id="{9BA28026-E091-924C-9F52-6A1FE7DB4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86" name="AutoShape 13">
            <a:extLst>
              <a:ext uri="{FF2B5EF4-FFF2-40B4-BE49-F238E27FC236}">
                <a16:creationId xmlns:a16="http://schemas.microsoft.com/office/drawing/2014/main" id="{D26F6C33-D370-B94A-8B09-1A83506E8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87" name="AutoShape 14">
            <a:extLst>
              <a:ext uri="{FF2B5EF4-FFF2-40B4-BE49-F238E27FC236}">
                <a16:creationId xmlns:a16="http://schemas.microsoft.com/office/drawing/2014/main" id="{63DEA071-F92C-A848-9240-C4A10F321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88" name="AutoShape 15">
            <a:extLst>
              <a:ext uri="{FF2B5EF4-FFF2-40B4-BE49-F238E27FC236}">
                <a16:creationId xmlns:a16="http://schemas.microsoft.com/office/drawing/2014/main" id="{A272210B-F2EA-484F-B529-F26EE7496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89" name="AutoShape 16">
            <a:extLst>
              <a:ext uri="{FF2B5EF4-FFF2-40B4-BE49-F238E27FC236}">
                <a16:creationId xmlns:a16="http://schemas.microsoft.com/office/drawing/2014/main" id="{82F8153C-17DF-4941-A5BB-19C0E97C4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90" name="AutoShape 17">
            <a:extLst>
              <a:ext uri="{FF2B5EF4-FFF2-40B4-BE49-F238E27FC236}">
                <a16:creationId xmlns:a16="http://schemas.microsoft.com/office/drawing/2014/main" id="{6189408C-59BD-C44B-8EC9-FA9D281C0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91" name="AutoShape 18">
            <a:extLst>
              <a:ext uri="{FF2B5EF4-FFF2-40B4-BE49-F238E27FC236}">
                <a16:creationId xmlns:a16="http://schemas.microsoft.com/office/drawing/2014/main" id="{CCDC11FB-33BF-A443-92EB-EA00EC7DD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92" name="AutoShape 19">
            <a:extLst>
              <a:ext uri="{FF2B5EF4-FFF2-40B4-BE49-F238E27FC236}">
                <a16:creationId xmlns:a16="http://schemas.microsoft.com/office/drawing/2014/main" id="{04EE440C-5E1A-F84D-94CB-F6BC068E0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93" name="AutoShape 20">
            <a:extLst>
              <a:ext uri="{FF2B5EF4-FFF2-40B4-BE49-F238E27FC236}">
                <a16:creationId xmlns:a16="http://schemas.microsoft.com/office/drawing/2014/main" id="{D7492ED7-29B0-F749-B385-6BE728245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94" name="AutoShape 21">
            <a:extLst>
              <a:ext uri="{FF2B5EF4-FFF2-40B4-BE49-F238E27FC236}">
                <a16:creationId xmlns:a16="http://schemas.microsoft.com/office/drawing/2014/main" id="{89E92886-BAD3-8D48-9960-E6696EFC3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95" name="AutoShape 22">
            <a:extLst>
              <a:ext uri="{FF2B5EF4-FFF2-40B4-BE49-F238E27FC236}">
                <a16:creationId xmlns:a16="http://schemas.microsoft.com/office/drawing/2014/main" id="{52D238D8-2C9A-D248-A813-D954F5100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96" name="AutoShape 23">
            <a:extLst>
              <a:ext uri="{FF2B5EF4-FFF2-40B4-BE49-F238E27FC236}">
                <a16:creationId xmlns:a16="http://schemas.microsoft.com/office/drawing/2014/main" id="{295F8F40-BD1B-D646-A902-89BFE86D9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97" name="AutoShape 24">
            <a:extLst>
              <a:ext uri="{FF2B5EF4-FFF2-40B4-BE49-F238E27FC236}">
                <a16:creationId xmlns:a16="http://schemas.microsoft.com/office/drawing/2014/main" id="{15706ED3-6872-A247-AE0A-E0EAD599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98" name="AutoShape 25">
            <a:extLst>
              <a:ext uri="{FF2B5EF4-FFF2-40B4-BE49-F238E27FC236}">
                <a16:creationId xmlns:a16="http://schemas.microsoft.com/office/drawing/2014/main" id="{A7C8945C-4FDD-4B41-92D9-A79E795BC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099" name="AutoShape 26">
            <a:extLst>
              <a:ext uri="{FF2B5EF4-FFF2-40B4-BE49-F238E27FC236}">
                <a16:creationId xmlns:a16="http://schemas.microsoft.com/office/drawing/2014/main" id="{B8142C2E-76C3-CB45-9A8D-E69DD2F58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100" name="AutoShape 27">
            <a:extLst>
              <a:ext uri="{FF2B5EF4-FFF2-40B4-BE49-F238E27FC236}">
                <a16:creationId xmlns:a16="http://schemas.microsoft.com/office/drawing/2014/main" id="{9AD37DC6-47A0-EC47-AE8A-B31B57AAE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101" name="AutoShape 28">
            <a:extLst>
              <a:ext uri="{FF2B5EF4-FFF2-40B4-BE49-F238E27FC236}">
                <a16:creationId xmlns:a16="http://schemas.microsoft.com/office/drawing/2014/main" id="{C69BDD36-7996-AC40-92A2-CA857FF68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102" name="AutoShape 29">
            <a:extLst>
              <a:ext uri="{FF2B5EF4-FFF2-40B4-BE49-F238E27FC236}">
                <a16:creationId xmlns:a16="http://schemas.microsoft.com/office/drawing/2014/main" id="{CE483877-5526-894A-B690-C98A812C5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103" name="Text Box 30">
            <a:extLst>
              <a:ext uri="{FF2B5EF4-FFF2-40B4-BE49-F238E27FC236}">
                <a16:creationId xmlns:a16="http://schemas.microsoft.com/office/drawing/2014/main" id="{B33FDB29-A8EE-054C-B23C-CFE074B6B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104" name="Text Box 31">
            <a:extLst>
              <a:ext uri="{FF2B5EF4-FFF2-40B4-BE49-F238E27FC236}">
                <a16:creationId xmlns:a16="http://schemas.microsoft.com/office/drawing/2014/main" id="{2B5AE916-A347-334B-8249-A61D8B336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3105" name="Rectangle 32">
            <a:extLst>
              <a:ext uri="{FF2B5EF4-FFF2-40B4-BE49-F238E27FC236}">
                <a16:creationId xmlns:a16="http://schemas.microsoft.com/office/drawing/2014/main" id="{B7C8A97A-47F0-1344-9C16-B9163C69ADE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25963" cy="338296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1" name="Rectangle 33">
            <a:extLst>
              <a:ext uri="{FF2B5EF4-FFF2-40B4-BE49-F238E27FC236}">
                <a16:creationId xmlns:a16="http://schemas.microsoft.com/office/drawing/2014/main" id="{FE64AB52-2AFD-EB4B-8EAF-DFBE94E57AD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40363" cy="4068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107" name="Text Box 34">
            <a:extLst>
              <a:ext uri="{FF2B5EF4-FFF2-40B4-BE49-F238E27FC236}">
                <a16:creationId xmlns:a16="http://schemas.microsoft.com/office/drawing/2014/main" id="{4C3C4175-C145-9D4C-BE5B-6B11083B6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2083" name="Rectangle 35">
            <a:extLst>
              <a:ext uri="{FF2B5EF4-FFF2-40B4-BE49-F238E27FC236}">
                <a16:creationId xmlns:a16="http://schemas.microsoft.com/office/drawing/2014/main" id="{871B4772-8C2C-B24B-B41E-6C10AFBE529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25762" cy="4111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B2CC43-C002-A649-8F38-20DD4D6BD3F6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5">
            <a:extLst>
              <a:ext uri="{FF2B5EF4-FFF2-40B4-BE49-F238E27FC236}">
                <a16:creationId xmlns:a16="http://schemas.microsoft.com/office/drawing/2014/main" id="{4366A4E4-2CED-FD48-B1C4-044735D2C7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CC3FF43-6FEA-CE45-A617-CA3B32EB6EE6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23" name="Text Box 1">
            <a:extLst>
              <a:ext uri="{FF2B5EF4-FFF2-40B4-BE49-F238E27FC236}">
                <a16:creationId xmlns:a16="http://schemas.microsoft.com/office/drawing/2014/main" id="{BBFDB481-6155-C244-8D9B-745D4AF4BB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23906" name="Text Box 2">
            <a:extLst>
              <a:ext uri="{FF2B5EF4-FFF2-40B4-BE49-F238E27FC236}">
                <a16:creationId xmlns:a16="http://schemas.microsoft.com/office/drawing/2014/main" id="{79DE5DC5-7797-934D-817C-839D182E5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1">
            <a:extLst>
              <a:ext uri="{FF2B5EF4-FFF2-40B4-BE49-F238E27FC236}">
                <a16:creationId xmlns:a16="http://schemas.microsoft.com/office/drawing/2014/main" id="{612C6CF4-B50E-9440-A13B-5A58911150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B4AB370-3306-4045-8F73-D7AF90040FF5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38FB3108-A141-7140-A61E-3AF5448C83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id="{F1E73867-B6E0-A548-A364-D224079315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Ugyanaz a láb egy lépési cikluson bellül változik kellő rugalmasságot és kellő stabilitást, merevséget mutató testrésszé!</a:t>
            </a:r>
          </a:p>
          <a:p>
            <a:endParaRPr lang="en-US" altLang="hu-HU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5">
            <a:extLst>
              <a:ext uri="{FF2B5EF4-FFF2-40B4-BE49-F238E27FC236}">
                <a16:creationId xmlns:a16="http://schemas.microsoft.com/office/drawing/2014/main" id="{E0C49E9B-F2E1-9F46-A1D5-7BAA155AECF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FB88EB8-2123-384B-9956-7B9F37C1DC0F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43D7F17A-4FF6-3C4E-B5FA-BFDC14C353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31074" name="Text Box 2">
            <a:extLst>
              <a:ext uri="{FF2B5EF4-FFF2-40B4-BE49-F238E27FC236}">
                <a16:creationId xmlns:a16="http://schemas.microsoft.com/office/drawing/2014/main" id="{1F4C5794-C8EC-114A-8355-E89DB6B2A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r>
              <a:rPr lang="en-US" dirty="0">
                <a:cs typeface="+mn-cs"/>
              </a:rPr>
              <a:t>A </a:t>
            </a:r>
            <a:r>
              <a:rPr lang="en-US" dirty="0" err="1">
                <a:cs typeface="+mn-cs"/>
              </a:rPr>
              <a:t>láb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kivételes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képességeinek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tanulmányozása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már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középkorban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lenyűgözte</a:t>
            </a:r>
            <a:r>
              <a:rPr lang="en-US" dirty="0">
                <a:cs typeface="+mn-cs"/>
              </a:rPr>
              <a:t> a </a:t>
            </a:r>
            <a:r>
              <a:rPr lang="en-US" dirty="0" err="1">
                <a:cs typeface="+mn-cs"/>
              </a:rPr>
              <a:t>funkcionális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anatómiával</a:t>
            </a:r>
            <a:r>
              <a:rPr lang="en-US" dirty="0">
                <a:cs typeface="+mn-cs"/>
              </a:rPr>
              <a:t> </a:t>
            </a:r>
            <a:r>
              <a:rPr lang="en-US" dirty="0" err="1">
                <a:cs typeface="+mn-cs"/>
              </a:rPr>
              <a:t>foglalkozókat</a:t>
            </a:r>
            <a:r>
              <a:rPr lang="en-US" dirty="0">
                <a:cs typeface="+mn-cs"/>
              </a:rPr>
              <a:t>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1">
            <a:extLst>
              <a:ext uri="{FF2B5EF4-FFF2-40B4-BE49-F238E27FC236}">
                <a16:creationId xmlns:a16="http://schemas.microsoft.com/office/drawing/2014/main" id="{006E4B43-B4C9-EA40-A570-AE7467553A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AA5527-51D8-364F-B9E3-2F1401825424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F79D576F-BF51-7E4B-90A2-DE9C3F7442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28676" name="Text Box 2">
            <a:extLst>
              <a:ext uri="{FF2B5EF4-FFF2-40B4-BE49-F238E27FC236}">
                <a16:creationId xmlns:a16="http://schemas.microsoft.com/office/drawing/2014/main" id="{E9982010-E7EE-534F-B68E-949B85E72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Testünknek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fizikai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van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szüksége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egészséges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működéshez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szükségszerű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munkánk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végzésekor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változatosa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mennyiséget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lépünk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munka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jellegéből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adódóan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Az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átlagosan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megtett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lépéseket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sport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során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lehet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kiegészíteni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mértékben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!  Pl:,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könnyű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vacsora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után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séta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tengerparton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! 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  <a:sym typeface="Wingdings" pitchFamily="2" charset="2"/>
              </a:rPr>
              <a:t></a:t>
            </a:r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42F68B6B-83ED-974F-B443-B4C300F64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E05FDF99-CC4F-1948-9241-927E35541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szakkönyvben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hárompontos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alátámasztás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modellje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könnyen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érthető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de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gyakran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rosszul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magyarázott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modell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Az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egyszerűsége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mindenki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megjegyzi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harántgoltozat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tekintetében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sajnos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rosszul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használja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B87D3866-0F49-2D4F-885D-79ED5CE0D3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6972DC8-5EBE-9143-A524-3C0AF65E4087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028D12F1-5D6E-9047-9429-22FBF7B26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3257BF36-32C1-8E4F-A008-CE2D7805BE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hárompontos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alátámasztás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meg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ha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komolyabb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alá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vesszük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könyvekben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mindig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rajzos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ábrák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mutatják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tripodalis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helyzetet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rendszeresen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hibákkal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Rövid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elemzést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had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adjak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miközben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figyeljétek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elemezzétek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képeket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! A II-III-IV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lábközépcsont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hosszabb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mint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 és V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lábközépcsont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 és V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lábközépcsont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fejére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fektetett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síkbra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középső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metatarsusok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diaphysisének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distalis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része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alkotja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harántboltozatot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ebben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síkban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Ha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ettől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distalisabban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II-III-IV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lábközépcsontokat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eljutunk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fejek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magasságáig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már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talajt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elérik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Ennek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ékes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bizonyítéka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talpnyomásvizsgálat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ahol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minden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metatarsus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feje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nyomást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gyakorol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talajra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alapján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harántboltozat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megléte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jelenti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középső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három metatarsus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járásokor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levegőben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lenne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Megtévesztő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talpat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vizsgálva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el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emeljük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talajról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deformitásmentes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előlábon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terheletlen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állapotban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metatarsusok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fejei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harántirányú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boltozattot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mutathatnak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Hangsúlyozom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funkcionális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szituáció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!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(A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rajzolt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ábrákat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mindig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kritikával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fogadni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!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kritikus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szemlélet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alapja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tudás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józan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!)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57705BBF-5029-9647-86DA-ED3731181E3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2355F3-DD63-1B4D-8060-02BF6B0A89A3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5800"/>
            <a:ext cx="4510087" cy="338296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lábsebészetben, mint az ortopédiában mindenhol, a fizikális vizsgálat a leg fontosabb. Minden további vizsgáló módszer a fizikális vizsgálat által szerzett információka </a:t>
            </a:r>
            <a:r>
              <a:rPr lang="hu-HU" dirty="0" err="1"/>
              <a:t>pontosítják</a:t>
            </a:r>
            <a:r>
              <a:rPr lang="hu-HU" dirty="0"/>
              <a:t>, és így lesz teljes a diagnózis.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2B2CC43-C002-A649-8F38-20DD4D6BD3F6}" type="slidenum">
              <a:rPr lang="de-DE" altLang="hu-HU" smtClean="0"/>
              <a:pPr>
                <a:defRPr/>
              </a:pPr>
              <a:t>17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644710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Diakép helye 1">
            <a:extLst>
              <a:ext uri="{FF2B5EF4-FFF2-40B4-BE49-F238E27FC236}">
                <a16:creationId xmlns:a16="http://schemas.microsoft.com/office/drawing/2014/main" id="{583F870D-F511-8C4F-AA02-3F83356DD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36866" name="Jegyzetek helye 2">
            <a:extLst>
              <a:ext uri="{FF2B5EF4-FFF2-40B4-BE49-F238E27FC236}">
                <a16:creationId xmlns:a16="http://schemas.microsoft.com/office/drawing/2014/main" id="{846518E5-A1EA-2341-AB71-620DD02DF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Dia számának helye 3">
            <a:extLst>
              <a:ext uri="{FF2B5EF4-FFF2-40B4-BE49-F238E27FC236}">
                <a16:creationId xmlns:a16="http://schemas.microsoft.com/office/drawing/2014/main" id="{F918DE28-DA88-EE4E-9237-52153274C1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31F2E71-5FA0-484D-ACC2-06B9BC6E4142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FB9C4BCF-2B7F-2D41-BBE5-6B82337714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52832BEB-4CC5-FD41-A0E6-24D4815DF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első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lépése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inspekció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megtekintése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Ehhez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megkérjük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vegye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le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nadrágját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cipőjét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zokniját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egész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alsó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végtagot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megfigyeléséhez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megkérjük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sétáljon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rendelőben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pár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lépést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Sántítás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érintett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oldalon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fázis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rövidebb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ideig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tart mint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ellenoldalon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aszimmetrikus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járáskép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Pl.: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fájdalom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idejét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rövidíti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kímélő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sántítás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járáskor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kellően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emelkedik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gyenge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dosalflexio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steppelő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ízomblansz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felbomlását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jelzi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esőlábnak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hívjuk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Oka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lehet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dorsalflexorok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gyengülése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ínsérülése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illetve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peroneusok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sérülése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bénulása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2149F497-7612-EC4A-B3F2-7E421C6C2C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E4870A9-F932-A846-B030-D1E7BDFB79D2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5800"/>
            <a:ext cx="4510087" cy="338296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láb megtekintésével  folytatjuk az </a:t>
            </a:r>
            <a:r>
              <a:rPr lang="hu-HU" dirty="0" err="1"/>
              <a:t>inspectiót</a:t>
            </a:r>
            <a:r>
              <a:rPr lang="hu-HU" dirty="0"/>
              <a:t>. Vizsgáljuk vannak-e duzzanatok, melyek főleg ízülethez vagy </a:t>
            </a:r>
            <a:r>
              <a:rPr lang="hu-HU" dirty="0" err="1"/>
              <a:t>inakhoz</a:t>
            </a:r>
            <a:r>
              <a:rPr lang="hu-HU" dirty="0"/>
              <a:t> </a:t>
            </a:r>
            <a:r>
              <a:rPr lang="hu-HU" dirty="0" err="1"/>
              <a:t>köthetőek</a:t>
            </a:r>
            <a:r>
              <a:rPr lang="hu-HU" dirty="0"/>
              <a:t>, vagy globálisan jelentkeznek. Globális, boka és láb teljes egészét érintő duzzanat gyakran keringési zavarra utal.</a:t>
            </a:r>
          </a:p>
          <a:p>
            <a:r>
              <a:rPr lang="hu-HU" dirty="0"/>
              <a:t>A bőr elszíneződése bevérzés esetén nem szorul </a:t>
            </a:r>
            <a:r>
              <a:rPr lang="hu-HU" dirty="0" err="1"/>
              <a:t>magyaráztara</a:t>
            </a:r>
            <a:r>
              <a:rPr lang="hu-HU" dirty="0"/>
              <a:t>, </a:t>
            </a:r>
            <a:r>
              <a:rPr lang="hu-HU" dirty="0" err="1"/>
              <a:t>haematomát</a:t>
            </a:r>
            <a:r>
              <a:rPr lang="hu-HU" dirty="0"/>
              <a:t> mindenki látott. Más esetekben, sűrű, apróbb barnás pigmentfoltok esetén </a:t>
            </a:r>
            <a:r>
              <a:rPr lang="hu-HU" dirty="0" err="1"/>
              <a:t>microcirkulációs</a:t>
            </a:r>
            <a:r>
              <a:rPr lang="hu-HU" dirty="0"/>
              <a:t> zavarra, piros elszíneződés esetén gyulladásra utalhat.</a:t>
            </a:r>
          </a:p>
          <a:p>
            <a:r>
              <a:rPr lang="hu-HU" dirty="0"/>
              <a:t>Észre vehetünk régi sebek forradását, friss sebeket, illetve típusos deformitásokat.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2B2CC43-C002-A649-8F38-20DD4D6BD3F6}" type="slidenum">
              <a:rPr lang="de-DE" altLang="hu-HU" smtClean="0"/>
              <a:pPr>
                <a:defRPr/>
              </a:pPr>
              <a:t>20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683001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BC08DA2A-F53E-9B4F-9864-D8A0E29B96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9DBA74E3-55D2-8742-96A7-316C5FA1D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deformitások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vizsgálatakor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terhelve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állva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ilyenkor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hallux valgus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nagylábujj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valgus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irányú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billenése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rotációja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Lúdtalp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magasan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ívelt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boltozatú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mint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képeken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látjátok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boltozat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lesüllyedése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magas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íveltsége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könnyen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megfigyelhető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Ha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hátúlról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figyeljük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oldali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lúdtalpra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jellemző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valgust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előláb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abductusba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kerülése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lábujj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“too many toes “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jelnek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nevezzük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jobb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oldlali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pes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cavusra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jellemző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varus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25141380-7A16-D248-B4B4-13DC00F2F8F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A40A20-5A8D-7B4F-B934-77DCD87778B6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>
            <a:extLst>
              <a:ext uri="{FF2B5EF4-FFF2-40B4-BE49-F238E27FC236}">
                <a16:creationId xmlns:a16="http://schemas.microsoft.com/office/drawing/2014/main" id="{AD77F4B4-5822-7241-B4A6-6CA3AFB694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DBF321-B83A-FB4B-BC49-EC90051A4D2B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57BF7EBD-36DB-8348-86D1-5112F497B7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8196" name="Text Box 2">
            <a:extLst>
              <a:ext uri="{FF2B5EF4-FFF2-40B4-BE49-F238E27FC236}">
                <a16:creationId xmlns:a16="http://schemas.microsoft.com/office/drawing/2014/main" id="{9027C783-A1D0-624C-904C-C0EC192BCC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Orvosi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nomenklatúrában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sarokcsonttól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lábujjak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végéig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tartó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testrész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!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köznyelvben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egész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alsó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végtagot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jelenti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bokától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distalisan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eső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részt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lábfejnek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hívja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medicínában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lábfej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kifejezés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létezik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rész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tulajdonképpeni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E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felett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helyezkedok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el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felette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lábszár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e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felett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térd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comb,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csípő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Az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egészet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alsó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végtagnak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hívjuk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5800"/>
            <a:ext cx="4510087" cy="338296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keringés vizsgálata a láb vizsgálat esetén kifejezetten fontos. </a:t>
            </a:r>
            <a:r>
              <a:rPr lang="hu-HU" dirty="0" err="1"/>
              <a:t>Eszenciálisnak</a:t>
            </a:r>
            <a:r>
              <a:rPr lang="hu-HU" dirty="0"/>
              <a:t> mondhatjuk cukorbetegek és dohányos betegek esetén. A láb háton az artéria </a:t>
            </a:r>
            <a:r>
              <a:rPr lang="hu-HU" dirty="0" err="1"/>
              <a:t>dorsalis</a:t>
            </a:r>
            <a:r>
              <a:rPr lang="hu-HU" dirty="0"/>
              <a:t> </a:t>
            </a:r>
            <a:r>
              <a:rPr lang="hu-HU" dirty="0" err="1"/>
              <a:t>pedis</a:t>
            </a:r>
            <a:r>
              <a:rPr lang="hu-HU" dirty="0"/>
              <a:t>, a </a:t>
            </a:r>
            <a:r>
              <a:rPr lang="hu-HU" dirty="0" err="1"/>
              <a:t>belboka</a:t>
            </a:r>
            <a:r>
              <a:rPr lang="hu-HU" dirty="0"/>
              <a:t> mögött az artéria </a:t>
            </a:r>
            <a:r>
              <a:rPr lang="hu-HU" dirty="0" err="1"/>
              <a:t>tibialis</a:t>
            </a:r>
            <a:r>
              <a:rPr lang="hu-HU" dirty="0"/>
              <a:t> </a:t>
            </a:r>
            <a:r>
              <a:rPr lang="hu-HU" dirty="0" err="1"/>
              <a:t>posterior</a:t>
            </a:r>
            <a:r>
              <a:rPr lang="hu-HU" dirty="0"/>
              <a:t> pulzálását tudjuk tapintani.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2B2CC43-C002-A649-8F38-20DD4D6BD3F6}" type="slidenum">
              <a:rPr lang="de-DE" altLang="hu-HU" smtClean="0"/>
              <a:pPr>
                <a:defRPr/>
              </a:pPr>
              <a:t>22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80155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5800"/>
            <a:ext cx="4510087" cy="338296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ízületek vizsgálatakor azok mozgását, stabilitását és nyomásérzékenységet nézzük. Mozgáskor a mozgásterjedelmet, mozgatáskor jelentkező fájdalmat és a mozgatáskor fellépő ropogás szerű jelenséget a </a:t>
            </a:r>
            <a:r>
              <a:rPr lang="hu-HU" dirty="0" err="1"/>
              <a:t>krepitációt</a:t>
            </a:r>
            <a:r>
              <a:rPr lang="hu-HU" dirty="0"/>
              <a:t> vizsgáljuk. A </a:t>
            </a:r>
            <a:r>
              <a:rPr lang="hu-HU" dirty="0" err="1"/>
              <a:t>krepitáció</a:t>
            </a:r>
            <a:r>
              <a:rPr lang="hu-HU" dirty="0"/>
              <a:t> az ízületeknél általában a kopás előrehaladott állapotában észlelhető.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2B2CC43-C002-A649-8F38-20DD4D6BD3F6}" type="slidenum">
              <a:rPr lang="de-DE" altLang="hu-HU" smtClean="0"/>
              <a:pPr>
                <a:defRPr/>
              </a:pPr>
              <a:t>23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756664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Diakép helye 1">
            <a:extLst>
              <a:ext uri="{FF2B5EF4-FFF2-40B4-BE49-F238E27FC236}">
                <a16:creationId xmlns:a16="http://schemas.microsoft.com/office/drawing/2014/main" id="{3F1FB6FD-8135-094F-9D3F-23A451749B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46082" name="Jegyzetek helye 2">
            <a:extLst>
              <a:ext uri="{FF2B5EF4-FFF2-40B4-BE49-F238E27FC236}">
                <a16:creationId xmlns:a16="http://schemas.microsoft.com/office/drawing/2014/main" id="{D3F2738D-23CB-9545-8BD4-D90F4B110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képen a boka és lábtő ízületek mozgástengelyei láthatóak.</a:t>
            </a:r>
          </a:p>
        </p:txBody>
      </p:sp>
      <p:sp>
        <p:nvSpPr>
          <p:cNvPr id="46083" name="Dia számának helye 3">
            <a:extLst>
              <a:ext uri="{FF2B5EF4-FFF2-40B4-BE49-F238E27FC236}">
                <a16:creationId xmlns:a16="http://schemas.microsoft.com/office/drawing/2014/main" id="{33A50373-2860-2D47-BE18-38CD0C7B5B3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27BD7EB-3654-8A43-B8D8-B509C1D02AF8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F640E83C-B175-A941-92E8-434250B08D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57947395-26FF-EC47-8C41-B96617C5DC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Talocruralis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plantarflexio-dorsalflexio</a:t>
            </a:r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teljes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előláb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evesio-inversio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alsó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ugró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Chopart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 és Lisfranc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összeadódó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tulajdonképpen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megfelel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pronáció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supináció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fogalmaknak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mégis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használjuk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mert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egy-egy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vonatkoznak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31B7406D-F9D2-B640-9C17-2B4B18CF28D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E61C07B-DAA3-664C-8CB1-94663E1F6A63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0EF370C7-7936-FE46-81C8-4BAD19D95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B3AEB514-42B6-8746-9361-9E80CE6F0B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külön-külön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előbb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együtt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nézett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mozgásokat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akkor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alábbi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kapjuk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Alsó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ugróízület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felső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Chopart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Lisfranc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also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Öregujj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nagyujj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alapízület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interphalangealis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jobb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oldali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B7E4BE49-1E19-CD4A-9B9D-3D10200C76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9A9F20-AC59-734A-8E27-87AB997A108D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5800"/>
            <a:ext cx="4510087" cy="338296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Mozgás vizsgálatakor észlelt mozgás beszűkülés hátterében gyakran </a:t>
            </a:r>
            <a:r>
              <a:rPr lang="hu-HU" dirty="0" err="1"/>
              <a:t>arthrosis</a:t>
            </a:r>
            <a:r>
              <a:rPr lang="hu-HU" dirty="0"/>
              <a:t> áll. Ez minden ízületben okozhat korlátozott mozgásokat. Fejlődési zavarok, post traumás ízületi tok hegesedés is állhat a mozgás beszűkülés hátterében.</a:t>
            </a:r>
          </a:p>
          <a:p>
            <a:r>
              <a:rPr lang="hu-HU" dirty="0"/>
              <a:t>Kiemelnék három ízületet, ahol jellegzetes, gyakran fájdalmat is okozó mozgás beszűkülést találunk. Ezeknél elsődlegesen nem </a:t>
            </a:r>
            <a:r>
              <a:rPr lang="hu-HU" dirty="0" err="1"/>
              <a:t>arthrotikus</a:t>
            </a:r>
            <a:r>
              <a:rPr lang="hu-HU" dirty="0"/>
              <a:t> az ízület, de </a:t>
            </a:r>
            <a:r>
              <a:rPr lang="hu-HU" dirty="0" err="1"/>
              <a:t>prearthotikus</a:t>
            </a:r>
            <a:r>
              <a:rPr lang="hu-HU" dirty="0"/>
              <a:t> állapotok, azaz </a:t>
            </a:r>
            <a:r>
              <a:rPr lang="hu-HU" dirty="0" err="1"/>
              <a:t>arthrosishoz</a:t>
            </a:r>
            <a:r>
              <a:rPr lang="hu-HU" dirty="0"/>
              <a:t> vezetnek. Az ilyenkor kialakuló </a:t>
            </a:r>
            <a:r>
              <a:rPr lang="hu-HU" dirty="0" err="1"/>
              <a:t>arthrosist</a:t>
            </a:r>
            <a:r>
              <a:rPr lang="hu-HU" dirty="0"/>
              <a:t> </a:t>
            </a:r>
            <a:r>
              <a:rPr lang="hu-HU" dirty="0" err="1"/>
              <a:t>secunder</a:t>
            </a:r>
            <a:r>
              <a:rPr lang="hu-HU" dirty="0"/>
              <a:t> </a:t>
            </a:r>
            <a:r>
              <a:rPr lang="hu-HU" dirty="0" err="1"/>
              <a:t>arthrosisnak</a:t>
            </a:r>
            <a:r>
              <a:rPr lang="hu-HU" dirty="0"/>
              <a:t> nevezzük, mert a kiváltó ok jól ismert. </a:t>
            </a:r>
          </a:p>
          <a:p>
            <a:r>
              <a:rPr lang="hu-HU" dirty="0"/>
              <a:t>A felső ugróízület esetében ilyen az Achilles in rövidülés, az ízületi tok poszttraumás </a:t>
            </a:r>
            <a:r>
              <a:rPr lang="hu-HU" dirty="0" err="1"/>
              <a:t>kontraktúrája</a:t>
            </a:r>
            <a:r>
              <a:rPr lang="hu-HU" dirty="0"/>
              <a:t> illetve az ízületet deformáló fejlődési rendellenességek.</a:t>
            </a:r>
          </a:p>
          <a:p>
            <a:r>
              <a:rPr lang="hu-HU" dirty="0"/>
              <a:t>Az alsó ugróízület esetében ilyenek az úgynevezett koalíciók. Ezek veleszületetten kialakult csontos összenövések, melyek a mozgást természetesen az érintett csont között lehetetlenné teszik. Ilyen az ugrócsont és a sarokcsont közötti </a:t>
            </a:r>
            <a:r>
              <a:rPr lang="hu-HU" dirty="0" err="1"/>
              <a:t>talo-calcanearis</a:t>
            </a:r>
            <a:r>
              <a:rPr lang="hu-HU" dirty="0"/>
              <a:t> és a gyakrabban megjelenő </a:t>
            </a:r>
            <a:r>
              <a:rPr lang="hu-HU" dirty="0" err="1"/>
              <a:t>calcaneonavicularis</a:t>
            </a:r>
            <a:r>
              <a:rPr lang="hu-HU" dirty="0"/>
              <a:t> koalíció, mely a sarokcsont és a sajkacsont között létesül.</a:t>
            </a:r>
          </a:p>
          <a:p>
            <a:r>
              <a:rPr lang="hu-HU" dirty="0"/>
              <a:t>Az öregujj alapízületnél gyakori jelenség a hallux </a:t>
            </a:r>
            <a:r>
              <a:rPr lang="hu-HU" dirty="0" err="1"/>
              <a:t>limitus</a:t>
            </a:r>
            <a:r>
              <a:rPr lang="hu-HU" dirty="0"/>
              <a:t> vagy másnéven hallux </a:t>
            </a:r>
            <a:r>
              <a:rPr lang="hu-HU" dirty="0" err="1"/>
              <a:t>rigidus</a:t>
            </a:r>
            <a:r>
              <a:rPr lang="hu-HU" dirty="0"/>
              <a:t> állapot. Ilyen esetnél, a vizsgálatkor a </a:t>
            </a:r>
            <a:r>
              <a:rPr lang="hu-HU" dirty="0" err="1"/>
              <a:t>plantigrad</a:t>
            </a:r>
            <a:r>
              <a:rPr lang="hu-HU" dirty="0"/>
              <a:t> helyzetű lábnál az öregujj </a:t>
            </a:r>
            <a:r>
              <a:rPr lang="hu-HU" dirty="0" err="1"/>
              <a:t>dorsalflexioját</a:t>
            </a:r>
            <a:r>
              <a:rPr lang="hu-HU" dirty="0"/>
              <a:t> csak limitáltan lehet kivitelezni.</a:t>
            </a:r>
          </a:p>
          <a:p>
            <a:r>
              <a:rPr lang="hu-HU" dirty="0"/>
              <a:t>A </a:t>
            </a:r>
            <a:r>
              <a:rPr lang="hu-HU" dirty="0" err="1"/>
              <a:t>rtg</a:t>
            </a:r>
            <a:r>
              <a:rPr lang="hu-HU" dirty="0"/>
              <a:t> képeken az </a:t>
            </a:r>
            <a:r>
              <a:rPr lang="hu-HU" dirty="0" err="1"/>
              <a:t>arthrosisok</a:t>
            </a:r>
            <a:r>
              <a:rPr lang="hu-HU" dirty="0"/>
              <a:t> esetében a deformált ízületek jól </a:t>
            </a:r>
            <a:r>
              <a:rPr lang="hu-HU" dirty="0" err="1"/>
              <a:t>felismerhetőek</a:t>
            </a:r>
            <a:r>
              <a:rPr lang="hu-HU" dirty="0"/>
              <a:t>. A bemutatott koalíciónál is a csontos híd nagyon látványos. A hallux </a:t>
            </a:r>
            <a:r>
              <a:rPr lang="hu-HU" dirty="0" err="1"/>
              <a:t>limitusnál</a:t>
            </a:r>
            <a:r>
              <a:rPr lang="hu-HU" dirty="0"/>
              <a:t> a direkt </a:t>
            </a:r>
            <a:r>
              <a:rPr lang="hu-HU" dirty="0" err="1"/>
              <a:t>lateralis</a:t>
            </a:r>
            <a:r>
              <a:rPr lang="hu-HU" dirty="0"/>
              <a:t> felvételen az I.-es </a:t>
            </a:r>
            <a:r>
              <a:rPr lang="hu-HU" dirty="0" err="1"/>
              <a:t>metatarsus</a:t>
            </a:r>
            <a:r>
              <a:rPr lang="hu-HU" dirty="0"/>
              <a:t> jellegzetesen a többi fölé emelkedik.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2B2CC43-C002-A649-8F38-20DD4D6BD3F6}" type="slidenum">
              <a:rPr lang="de-DE" altLang="hu-HU" smtClean="0"/>
              <a:pPr>
                <a:defRPr/>
              </a:pPr>
              <a:t>27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558451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D4490A0F-36CD-9A40-9E35-121045101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1ABB92E5-15B3-6540-A0B8-0939B3A613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stabilitás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szempontjából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leggyakrabban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Saggitalis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coronalis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sikban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saggitalis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síkban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történő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vizsgálatot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is, mint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térdnél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fióktünetnek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nevezzük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kül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belbokaszalagok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felső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alsó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ugróízületet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áthidalják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(a delta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szalag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felületes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rétege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navicularén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való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tapadása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révén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Chopart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rögzíti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cornalis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síkban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stabilitás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mozgásából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tevődik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össze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Pontosíthatja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diagnózist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tartott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AP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Rtg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felvétele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mely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megadja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coronalis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síkú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instabilitásnak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van-e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jelentős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felsőugróízületi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komponense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2D47F67C-ADBC-D84F-B41D-0F2831B6CE3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C2B34B1-78F4-2B4B-92F0-A5D1ABC40025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937E8FBA-F640-F645-9AC1-0CB9C0AAEC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A6C170FE-FE5B-1542-9A2E-98D3AF3C2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plantarfascia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tapadása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területén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kialakult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enthesopathia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csonthártyagyulladás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nagyon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gyakori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ezért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külön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kiemelendő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medioplantrais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oldalán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van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típusos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nyomásérzékenységi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4F1F61F4-0076-214D-AD9B-79AD69FC8F3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95B276-9A3C-FD40-9FE3-14E247497DEA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D2AEFAD7-69EB-E046-8EF8-EF9F366A1A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2C7344A6-99F9-A942-9679-5D81A1E15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belboka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mögötti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tibialis posterior,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belboka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előtti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tibialis anterior,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külboka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mögötti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peroneus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lábujjak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hosszú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extensorai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felismerhetőek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vizsgálhatóak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Duzzanatuk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nyomásérzékenységük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szembetűnő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megjelenhet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krepitáció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mely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ínhüvelyben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lezajlódó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gyulladás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után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visszamaradt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fibrines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kicsapódások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összenövések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alakul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D8F38203-70E5-0040-8A56-4233C01137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B0F96C2-6841-D54E-9C51-F6B23BE7D201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63333769-5627-3B46-B49D-374139D92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06CD09A0-CA3F-5C4C-8838-394178D2C9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végző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izmoknál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elkülönítendő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intrinsic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izomhas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található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extrinsic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izom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izomhas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lábszáron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található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 extrinsic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izom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funkciózavaránál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beidegzás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zavara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biztosan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keresendő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míg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intrinsic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izmok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lehet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sérülse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leszorítása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területén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lefutása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során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alagutakon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halad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keresztül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Ilyen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n. tibialis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belboka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mögött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illetve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n. peroneus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profundus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lábháton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retinaculum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extensorum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alkotta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alagutnál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Tinnel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pozitívitás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érintettség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mutatja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Az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villanyozó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elektromos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esetleg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zsibbadó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fájdalmat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mutat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AF89B6D8-A654-9B46-A56F-D62049BDD7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CEF22A-D83B-2640-B39D-8C519FD1E528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>
            <a:extLst>
              <a:ext uri="{FF2B5EF4-FFF2-40B4-BE49-F238E27FC236}">
                <a16:creationId xmlns:a16="http://schemas.microsoft.com/office/drawing/2014/main" id="{E3C91D41-0641-274C-B903-51051F7B78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1DD1333-BBB5-3E42-AD66-86CA6A4E8259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243" name="Text Box 1">
            <a:extLst>
              <a:ext uri="{FF2B5EF4-FFF2-40B4-BE49-F238E27FC236}">
                <a16:creationId xmlns:a16="http://schemas.microsoft.com/office/drawing/2014/main" id="{A9BE7B66-8324-7646-B8E1-86F922879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0244" name="Text Box 2">
            <a:extLst>
              <a:ext uri="{FF2B5EF4-FFF2-40B4-BE49-F238E27FC236}">
                <a16:creationId xmlns:a16="http://schemas.microsoft.com/office/drawing/2014/main" id="{2668B2EB-3CD3-4843-AE96-B68440443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hu-HU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67414346-2217-9740-B652-51877331C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09343F47-58CA-F94E-A4F3-FA03EA32E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Talpnyomás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vizsgálatakor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statikus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dinamikus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vizsgálatokat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tudunk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végezni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talpnyomás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eredményeit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mutatják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Járásanalízis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során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bőrre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helyezett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jeladókat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kamera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érzékeli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közben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vet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jeleket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számítógépes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program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dolgozza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ad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pontos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normal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kinetikájáról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D0C87200-6E9A-FF42-8A83-369FB6F189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2C34455-06C6-0846-B6CC-609550698CD1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1B5E74A-3B33-5140-8E59-672F3A2CF6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D113FA2F-966A-7A4F-89C3-05BA6663E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rtg felvétel a maximális terhelés során látható deformitás mértékét kell mutassa, ezért a felvételeket egy lábon állva kell készíteni, ez segíti a beállítás standardizálását is.</a:t>
            </a:r>
          </a:p>
          <a:p>
            <a:endParaRPr lang="en-US" altLang="hu-HU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hu-HU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C41D0569-5394-6C4C-8105-ACDF46BE6D2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8F94536-8F5A-4C4C-9377-493F50E2CAF0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6776E11E-24EC-5A46-88DF-85BB9A855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32906CF7-9EE0-274F-87A3-7B741F4D1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képeken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talocruralis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állapota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bokavilla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stabilitása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ábrázolt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állapota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ítélhatő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meg.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talocruralis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AP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felvétele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enyhe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berotációjával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készül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általában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20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de 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egyedileg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változhat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C52CA5EA-CB8F-E440-B591-03804CDC84F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9B77DF-5C11-7F4E-80F2-AC670124C89F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60A07EF8-CAFB-6A42-9640-52EB218868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9A50E709-A0B6-2C46-8C00-8B9843BA8E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MR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lágyrészeket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szebben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mutatja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de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szempontjából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fokozott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folyadéktartalommal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kórképekben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illetve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gyulladások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dinamikáját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célzó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során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hasznos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Pl.: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Fáradásos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törések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osteomyelitis, tumor.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intraossealis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ganglion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tibiában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CT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szerkezet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pontosabb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leképezését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célozza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meg.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törés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után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tört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darabok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elhelyezkedését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mutatja</a:t>
            </a:r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7EC21E4B-37DB-A341-8285-239792DE99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0DA941-1961-4647-AC37-DED28455EB58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5">
            <a:extLst>
              <a:ext uri="{FF2B5EF4-FFF2-40B4-BE49-F238E27FC236}">
                <a16:creationId xmlns:a16="http://schemas.microsoft.com/office/drawing/2014/main" id="{DAA2F8C9-FF1C-E844-A0F6-6BF7E50598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39E817-6780-1E4B-AC5E-85F7DD290E6B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73ED0424-7391-784D-AE03-E0628B73C3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E26DC196-D796-3940-811B-9694EBB8F3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Mindenkit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érinthet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5">
            <a:extLst>
              <a:ext uri="{FF2B5EF4-FFF2-40B4-BE49-F238E27FC236}">
                <a16:creationId xmlns:a16="http://schemas.microsoft.com/office/drawing/2014/main" id="{06AA4AB0-617D-4944-BC72-ED5DE99989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C8D0392-FC0B-5F49-A1E7-EA4CA952273B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1EE198DF-028E-3244-B197-B60002DA52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03D0B624-D50C-464A-9FBF-486569E5CD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hallux valgus kialakulása során az I. metatarsus feje mozdul és subluxálódik a sesamcsontoktól medial irányba. A teljes “bütyök” kisebb mértékben a csontos felrakódásból, nagyobb részben a kiforduló metatarsus fejből adódik össze.</a:t>
            </a:r>
          </a:p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sesamcsontok és az öregujj a rajtuk tapadó izmok és a plantaris fascia miatt kifelezetten jól rögzített és a helyén marad, de a metatarsalis megtámasztás változása miatt a hallux lateral irányba megbillen illetve a lateralis sesamcsont felett megszűnő támasztás miatt a sesamcsont elfordul és rotációba viszi a vele szoros kapcsolatban álló öregujjat.</a:t>
            </a:r>
          </a:p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 esetén a kialakult csontos és lágyrészdeformitásokat egységesen kezelni kell.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Diakép helye 1">
            <a:extLst>
              <a:ext uri="{FF2B5EF4-FFF2-40B4-BE49-F238E27FC236}">
                <a16:creationId xmlns:a16="http://schemas.microsoft.com/office/drawing/2014/main" id="{DEF06C3D-17EC-E749-96DC-FFFF3851FE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74754" name="Jegyzetek helye 2">
            <a:extLst>
              <a:ext uri="{FF2B5EF4-FFF2-40B4-BE49-F238E27FC236}">
                <a16:creationId xmlns:a16="http://schemas.microsoft.com/office/drawing/2014/main" id="{81D27D2F-4FD7-CD42-924B-DCB259B35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hallux valgus kialaulásának pontos oka nem tisztázott. Multikauzális a tudomány jelen állása szerint. </a:t>
            </a:r>
          </a:p>
        </p:txBody>
      </p:sp>
      <p:sp>
        <p:nvSpPr>
          <p:cNvPr id="74755" name="Dia számának helye 3">
            <a:extLst>
              <a:ext uri="{FF2B5EF4-FFF2-40B4-BE49-F238E27FC236}">
                <a16:creationId xmlns:a16="http://schemas.microsoft.com/office/drawing/2014/main" id="{CF05B990-C4B5-DB45-B5D3-A67CEF9A57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69DC54-F6B8-E14C-AF63-5AB36DBD91D9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Diakép helye 1">
            <a:extLst>
              <a:ext uri="{FF2B5EF4-FFF2-40B4-BE49-F238E27FC236}">
                <a16:creationId xmlns:a16="http://schemas.microsoft.com/office/drawing/2014/main" id="{0D13A2DC-20B8-F341-923E-0BB79906E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76802" name="Jegyzetek helye 2">
            <a:extLst>
              <a:ext uri="{FF2B5EF4-FFF2-40B4-BE49-F238E27FC236}">
                <a16:creationId xmlns:a16="http://schemas.microsoft.com/office/drawing/2014/main" id="{498F53D2-822D-8648-B5A1-64FFFD249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Konzervatív kezelés során ezt a helyzetet a fájdalom csökkentése mellett konzerváljuk.</a:t>
            </a:r>
          </a:p>
          <a:p>
            <a:endParaRPr lang="hu-HU" altLang="hu-HU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6803" name="Dia számának helye 3">
            <a:extLst>
              <a:ext uri="{FF2B5EF4-FFF2-40B4-BE49-F238E27FC236}">
                <a16:creationId xmlns:a16="http://schemas.microsoft.com/office/drawing/2014/main" id="{9BE72043-E0EC-CD4E-9EDA-0C903851291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1E50C7-15BF-A748-84A1-9109E2B7C329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Diakép helye 1">
            <a:extLst>
              <a:ext uri="{FF2B5EF4-FFF2-40B4-BE49-F238E27FC236}">
                <a16:creationId xmlns:a16="http://schemas.microsoft.com/office/drawing/2014/main" id="{DC874A9E-7C3A-3F4C-A75E-026CCE460D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78850" name="Jegyzetek helye 2">
            <a:extLst>
              <a:ext uri="{FF2B5EF4-FFF2-40B4-BE49-F238E27FC236}">
                <a16:creationId xmlns:a16="http://schemas.microsoft.com/office/drawing/2014/main" id="{12AF12AB-12E4-514D-909D-C96FC48A1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Fájdalmas, cipőviselést megnehezítő elváltozás esetén műtéti korrekció javasolt. Csupán a ”bütyök” levésése nem hoz kellő megoldást, így ha lehetséges kerülendő. A Pisai ferdetorony esetében sem a kilógó rész levágását terveznénk, hanem megfelelő korrekciót az alaponnál, hogy a torony megmaradhasson.</a:t>
            </a:r>
            <a:endParaRPr lang="hu-HU" altLang="hu-HU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8851" name="Dia számának helye 3">
            <a:extLst>
              <a:ext uri="{FF2B5EF4-FFF2-40B4-BE49-F238E27FC236}">
                <a16:creationId xmlns:a16="http://schemas.microsoft.com/office/drawing/2014/main" id="{6A51CA0B-1470-2941-9991-92322CB65C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889E3E-82A4-9C4C-91E5-58661931D0DD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7">
            <a:extLst>
              <a:ext uri="{FF2B5EF4-FFF2-40B4-BE49-F238E27FC236}">
                <a16:creationId xmlns:a16="http://schemas.microsoft.com/office/drawing/2014/main" id="{60C80B51-84BE-1040-B66B-BC21AB63FC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76FE5AB-3C92-DD4A-999E-B94821904BD9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0899" name="Text Box 1">
            <a:extLst>
              <a:ext uri="{FF2B5EF4-FFF2-40B4-BE49-F238E27FC236}">
                <a16:creationId xmlns:a16="http://schemas.microsoft.com/office/drawing/2014/main" id="{F50FD224-62FC-6D41-A236-3381A803B5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0900" name="Text Box 2">
            <a:extLst>
              <a:ext uri="{FF2B5EF4-FFF2-40B4-BE49-F238E27FC236}">
                <a16:creationId xmlns:a16="http://schemas.microsoft.com/office/drawing/2014/main" id="{E14E8761-2587-FD4B-8ACF-FAD365CBF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rekonstrukcióhoz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complex,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csontot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tokot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érintő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beavatkozás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szükséges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megfelelő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típus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alapos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korrekt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rtg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felvétel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elkészítése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után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állapitható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meg.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mérsékeltebb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elváltozások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subcapitalis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osteotomia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szükséges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melyet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mindig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megfelelő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lágyrészbeavatkozás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kísér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lateralis,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hosszanti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bemetszése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medialis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szűkítése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subcapitalis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“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háztető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alakú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osteotomiát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látunk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metatarsu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korrigált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helyzetű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rögzítését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3D58C38C-C7DC-0549-86B7-B4F4FD9AA9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1EBD3EDB-8439-B34A-81AC-94C384333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670E329F-65C7-1448-B2DE-3192B9172AF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F4DA6B-BE4A-844D-A13A-BEADA3025E64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7">
            <a:extLst>
              <a:ext uri="{FF2B5EF4-FFF2-40B4-BE49-F238E27FC236}">
                <a16:creationId xmlns:a16="http://schemas.microsoft.com/office/drawing/2014/main" id="{BAF1A224-F1B3-554C-BDC1-A597AA9275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A53349D-67F4-AB4C-B797-1B8BDC16B80E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D544AF23-9FAA-F445-A38F-49A700A65E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812D5D31-D8C6-4C49-B53B-14A32174E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Preop-postop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fotók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rtg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rtg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Austin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Akin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műtéttel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való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kiegészítése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mely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interphalangealis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valgus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korrekcióját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célozza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utáni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metatarsus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sesamcsontok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lábujj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egyenes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bütyök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megszűnt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lábujj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metatarzális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támasztása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ideális.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>
            <a:extLst>
              <a:ext uri="{FF2B5EF4-FFF2-40B4-BE49-F238E27FC236}">
                <a16:creationId xmlns:a16="http://schemas.microsoft.com/office/drawing/2014/main" id="{863735E0-FD19-314E-91A1-D4B7A313E4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84994" name="Notes Placeholder 2">
            <a:extLst>
              <a:ext uri="{FF2B5EF4-FFF2-40B4-BE49-F238E27FC236}">
                <a16:creationId xmlns:a16="http://schemas.microsoft.com/office/drawing/2014/main" id="{A14A730D-7C6E-BB43-A2B9-B649628E02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Komplex boimechanikai zavar okozza</a:t>
            </a: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láb statikai, biomechanikai rendszere jól ismert. A lateralis két sugar alapvetően flexibilis.  Az I-es sugar rugalmas tulajdonsággal bír és alapvetően stabil, de a korábban a hallux valgus esetében fejtegetett deformálódás során instabillá válik. A II-III-as sugár stabil marad és a terhelést kénytelen átvenni az I-es sugártól.</a:t>
            </a: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fokozott terhelés miatt a kislábujjak alapízületi tokja plantarisan megnyúlik és a lábujj egyenes tartásást biztosító tok kitágulása miatt a II-III-as lábujj kalapács helyzetbe mozdul. A lábujj extensios irányba történő elmozdulásával, a lábujj bázisával szoros kapcsolatban álló, a metatarsus fejeket plantarisan védő zsírszövet is distalisan subluxálódik a metatarsus fej alól,  így a metatarsusfejek védelem nélkül maradnak. Ezzel a kalapácsdeformitás és a metatarsalgia kart karba öltve alakul ki.</a:t>
            </a:r>
          </a:p>
          <a:p>
            <a:pPr>
              <a:buFont typeface="Times New Roman" panose="02020603050405020304" pitchFamily="18" charset="0"/>
              <a:buAutoNum type="arabicPeriod"/>
            </a:pPr>
            <a:endParaRPr lang="en-US" altLang="hu-HU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Fizikális vizsgálatkor Az Achilles ín rövidülését, az I-es sugár instabilitását, a II-III-es metatarsus fej talp felé prominens helyzetét, a kislábujjak kalapács állását illetve annak mértékét. A talp bőrén a szokatlanul nagy terhelés hatására hyperkeratosis alakul ki.</a:t>
            </a:r>
          </a:p>
        </p:txBody>
      </p:sp>
      <p:sp>
        <p:nvSpPr>
          <p:cNvPr id="84995" name="Slide Number Placeholder 3">
            <a:extLst>
              <a:ext uri="{FF2B5EF4-FFF2-40B4-BE49-F238E27FC236}">
                <a16:creationId xmlns:a16="http://schemas.microsoft.com/office/drawing/2014/main" id="{15CAF0D5-5DA5-E24E-A473-99A53F5D74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2F46761-D43E-2A4E-9C2C-BF71ADAA0270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>
            <a:extLst>
              <a:ext uri="{FF2B5EF4-FFF2-40B4-BE49-F238E27FC236}">
                <a16:creationId xmlns:a16="http://schemas.microsoft.com/office/drawing/2014/main" id="{66BA5DB5-B12F-AE42-9E02-404C2106A4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87042" name="Notes Placeholder 2">
            <a:extLst>
              <a:ext uri="{FF2B5EF4-FFF2-40B4-BE49-F238E27FC236}">
                <a16:creationId xmlns:a16="http://schemas.microsoft.com/office/drawing/2014/main" id="{6DF2B653-9B0A-884B-B619-DBBF297085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Módosított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Weil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osteotomia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metatarsus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kontrollált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rövidítésére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metatarsus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diszkrét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emelésére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szolgál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kisméretű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eltávolítását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mutatja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korrigált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helyzetet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Kirschner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dróttal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rögzítve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Általában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kalapácsujjal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kombinálódik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metatarsalgia,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kalapácsujj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korrekcióval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együtt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végezzük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el.</a:t>
            </a:r>
          </a:p>
        </p:txBody>
      </p:sp>
      <p:sp>
        <p:nvSpPr>
          <p:cNvPr id="87043" name="Slide Number Placeholder 3">
            <a:extLst>
              <a:ext uri="{FF2B5EF4-FFF2-40B4-BE49-F238E27FC236}">
                <a16:creationId xmlns:a16="http://schemas.microsoft.com/office/drawing/2014/main" id="{14B35048-12F6-464D-9AF0-74CCDB358C3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6D4B34-6D65-FF43-AF57-3DADF3BE969F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Diakép helye 1">
            <a:extLst>
              <a:ext uri="{FF2B5EF4-FFF2-40B4-BE49-F238E27FC236}">
                <a16:creationId xmlns:a16="http://schemas.microsoft.com/office/drawing/2014/main" id="{99DE7F75-78AA-0F4B-99CB-4C38CE3FCF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89090" name="Jegyzetek helye 2">
            <a:extLst>
              <a:ext uri="{FF2B5EF4-FFF2-40B4-BE49-F238E27FC236}">
                <a16:creationId xmlns:a16="http://schemas.microsoft.com/office/drawing/2014/main" id="{99A85F8B-B434-C448-8868-FDAD5D2E52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Megfelelő terv mellett jó eredmény érhető el. A képen műtét előtt és 3 hónappal a műtét után látható az operált láb.</a:t>
            </a:r>
          </a:p>
        </p:txBody>
      </p:sp>
      <p:sp>
        <p:nvSpPr>
          <p:cNvPr id="89091" name="Dia számának helye 3">
            <a:extLst>
              <a:ext uri="{FF2B5EF4-FFF2-40B4-BE49-F238E27FC236}">
                <a16:creationId xmlns:a16="http://schemas.microsoft.com/office/drawing/2014/main" id="{9113AB34-A4CB-E646-8B53-C8319DC745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395DC73-A6BD-F643-BC5C-DC4F0453CA8F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Diakép helye 1">
            <a:extLst>
              <a:ext uri="{FF2B5EF4-FFF2-40B4-BE49-F238E27FC236}">
                <a16:creationId xmlns:a16="http://schemas.microsoft.com/office/drawing/2014/main" id="{88E11A64-FA38-AE4F-B5B8-5595A2ED6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91138" name="Jegyzetek helye 2">
            <a:extLst>
              <a:ext uri="{FF2B5EF4-FFF2-40B4-BE49-F238E27FC236}">
                <a16:creationId xmlns:a16="http://schemas.microsoft.com/office/drawing/2014/main" id="{1A94E59C-DBEB-5A4B-BE5C-29FB8D7CA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 minden hallux probléma klasszikus bütyök deformitás!</a:t>
            </a:r>
          </a:p>
        </p:txBody>
      </p:sp>
      <p:sp>
        <p:nvSpPr>
          <p:cNvPr id="91139" name="Dia számának helye 3">
            <a:extLst>
              <a:ext uri="{FF2B5EF4-FFF2-40B4-BE49-F238E27FC236}">
                <a16:creationId xmlns:a16="http://schemas.microsoft.com/office/drawing/2014/main" id="{EF552B69-20DC-F042-AF89-75C9BFA2A44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FAA13D3-8249-FD42-B0F1-7744D9E5A5C3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2BD5700D-35AF-5E40-B919-866C2FB80E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4217A480-E8FD-1544-B1C7-07BAF62A74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 MTP I-es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kopásával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elváltozás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panaszokon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kopás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mértékén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illetve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általános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állapotán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múlik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Konzervatív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rigidus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rugóval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ellátott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talpbetét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I-es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sugár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átgördülést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korlátozó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megerősítés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lokális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gyulladáscsökkentők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ha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döntően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dorsalis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régió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van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esély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megörzésére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dorsalis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exostoisokat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resecaljuk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metatarsus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fej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1/3-dal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lehetséges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elmerevítése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pozícióban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eredményt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hozhat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Funkcionálisan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kifejezetten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Holgyek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megjegyzendő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magassarkú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viselése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dézis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elmerevítés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után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lehetséges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protézis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implantáció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bár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ennél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ízületnél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lehetséges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de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eredménnyel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kerülendő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E26B23FC-A5EC-B844-9665-DCAEEABB31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D53CFF-750D-1240-B746-19F35BEC9551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>
            <a:extLst>
              <a:ext uri="{FF2B5EF4-FFF2-40B4-BE49-F238E27FC236}">
                <a16:creationId xmlns:a16="http://schemas.microsoft.com/office/drawing/2014/main" id="{2798EC2E-535B-6645-8E6C-027B7CFC6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31D81A-B144-414B-B613-05D904C3A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Típusosan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pihenés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után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első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lépések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kifejezetten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fájdalmasak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majd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bejáródik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panaszok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gyakran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csökkent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viselhető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formában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megmaradnak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nap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folyamán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ismét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fokozódnak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>
              <a:defRPr/>
            </a:pP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komponensű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egyrészről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plantaris fascia,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néven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aponeurosis plantaris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terhelésének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csökkentéséből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</a:t>
            </a:r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indent="0">
              <a:buFont typeface="Wingdings" pitchFamily="2" charset="2"/>
              <a:buNone/>
              <a:defRPr/>
            </a:pP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talpbetét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hosszboltozat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megtámasztásával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terhelésfelvételekor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plantaris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fasziára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erőket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minimalizálja</a:t>
            </a:r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indent="0">
              <a:buFont typeface="Wingdings" pitchFamily="2" charset="2"/>
              <a:buNone/>
              <a:defRPr/>
            </a:pP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Achilles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nyújtása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plantaris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képleteinél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feszülés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enyhülését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okozza</a:t>
            </a:r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indent="0">
              <a:buFont typeface="Wingdings" pitchFamily="2" charset="2"/>
              <a:buNone/>
              <a:defRPr/>
            </a:pP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túlsúly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testsúly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szükséges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csökkentése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szorul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magyarázatra</a:t>
            </a:r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másrészről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már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kialakult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gyulladás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csökkentéséből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tevődik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össze</a:t>
            </a:r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indent="0">
              <a:buFont typeface="Arial" panose="020B0604020202020204" pitchFamily="34" charset="0"/>
              <a:buNone/>
              <a:defRPr/>
            </a:pP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általánosan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használt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lokális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gyulladáscsökkentő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szerek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teljes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arzenálja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bevethető</a:t>
            </a:r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 indent="0">
              <a:buFont typeface="Arial" panose="020B0604020202020204" pitchFamily="34" charset="0"/>
              <a:buNone/>
              <a:defRPr/>
            </a:pP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jegelés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massage, NSAID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kenőcs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UH. LASER,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terápiás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rtg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besugárzás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blokád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injection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steroid+Lidocain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…</a:t>
            </a:r>
          </a:p>
        </p:txBody>
      </p:sp>
      <p:sp>
        <p:nvSpPr>
          <p:cNvPr id="95235" name="Slide Number Placeholder 3">
            <a:extLst>
              <a:ext uri="{FF2B5EF4-FFF2-40B4-BE49-F238E27FC236}">
                <a16:creationId xmlns:a16="http://schemas.microsoft.com/office/drawing/2014/main" id="{65611A00-B473-2346-B043-C7996C9428C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3F17BE2-B5E7-C24F-89FB-755EAEC3158C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>
            <a:extLst>
              <a:ext uri="{FF2B5EF4-FFF2-40B4-BE49-F238E27FC236}">
                <a16:creationId xmlns:a16="http://schemas.microsoft.com/office/drawing/2014/main" id="{9C3AA874-685B-F247-84FD-588A18AAA1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97282" name="Notes Placeholder 2">
            <a:extLst>
              <a:ext uri="{FF2B5EF4-FFF2-40B4-BE49-F238E27FC236}">
                <a16:creationId xmlns:a16="http://schemas.microsoft.com/office/drawing/2014/main" id="{A9C1514E-0C93-154C-971A-DB599D422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szerzett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időskori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lúdtalp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statikai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rendszerének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megbomlása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fokozódó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mértékű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deformitást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mutat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Általában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addig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egyensúlyban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lévő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korábban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meglévő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lúdtalp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dekompenzálódik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tibialis posterior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megnyúlásával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szakadásával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visszafordíthatatlan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felyzetet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idéz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hosszboltozatának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ellapulása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valgus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irányú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billenése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képeken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látszik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Ha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rtg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készül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deformitás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további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elemei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láthatóak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lesznek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melyeket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most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részletezzük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kivizsgáláskor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MR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készül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környező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tibialis posterior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állapotát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meg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tudjuk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ítélni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minden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egyedi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tervezést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igényel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tőbb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ponton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való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beavatkozást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terv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elmerevítéseket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osteotomiákat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ínáthelyezéseket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tartalmazhat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97283" name="Slide Number Placeholder 3">
            <a:extLst>
              <a:ext uri="{FF2B5EF4-FFF2-40B4-BE49-F238E27FC236}">
                <a16:creationId xmlns:a16="http://schemas.microsoft.com/office/drawing/2014/main" id="{7B75CD7D-C36D-6F42-9C57-621C65BF04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0654C36-D076-5C43-A4BC-6F24ECCA73B9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7">
            <a:extLst>
              <a:ext uri="{FF2B5EF4-FFF2-40B4-BE49-F238E27FC236}">
                <a16:creationId xmlns:a16="http://schemas.microsoft.com/office/drawing/2014/main" id="{83D7D5C5-E4CD-CB44-AA2C-883B3BCD49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02636B-126A-3243-B89A-B6852E6A0DB9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9331" name="Text Box 1">
            <a:extLst>
              <a:ext uri="{FF2B5EF4-FFF2-40B4-BE49-F238E27FC236}">
                <a16:creationId xmlns:a16="http://schemas.microsoft.com/office/drawing/2014/main" id="{71DFBD62-00C7-1940-BCCF-A6892E117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9332" name="Text Box 2">
            <a:extLst>
              <a:ext uri="{FF2B5EF4-FFF2-40B4-BE49-F238E27FC236}">
                <a16:creationId xmlns:a16="http://schemas.microsoft.com/office/drawing/2014/main" id="{7B7E1442-174D-9B40-BE5E-3BD3F52E1F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Elemezzük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időskori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pes planus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műtéti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eredményét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rtg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felvételek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alapján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Valgus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irányú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varizálása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tibia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hossztengelyében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érkező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alá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visszahelyezi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sarokcsonti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gumót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Bal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oldalon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korrekció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sarokcsonti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gumó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medializáló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osteotomiával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történt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Jobb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oldalon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sikertelen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oszteotomiás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kísérlet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után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alsó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ugróízületben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csontblokk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behelyezésével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kombinált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elmerevítés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hozott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meggelelő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megoldást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Itt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jól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látható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talus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visszanyerte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pozícióját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lábtő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magassága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ismét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200" kern="1200" dirty="0" err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normális</a:t>
            </a:r>
            <a:r>
              <a:rPr lang="en-US" altLang="hu-HU" sz="1200" kern="12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>
            <a:extLst>
              <a:ext uri="{FF2B5EF4-FFF2-40B4-BE49-F238E27FC236}">
                <a16:creationId xmlns:a16="http://schemas.microsoft.com/office/drawing/2014/main" id="{555BE3E9-B9EE-9A47-9F63-4368AB36A5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01378" name="Notes Placeholder 2">
            <a:extLst>
              <a:ext uri="{FF2B5EF4-FFF2-40B4-BE49-F238E27FC236}">
                <a16:creationId xmlns:a16="http://schemas.microsoft.com/office/drawing/2014/main" id="{1761BBBA-D2CE-0149-BA83-872C824676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pes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cavus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másnéven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kivájt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Gyermekkorban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nehezítettsége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okoz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panaszokat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Felnőttkorra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folyamatos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varus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billenése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külbokaszalagok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megnyúlását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eredményezi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következményes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külboka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instabilitás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kialakult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secunder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arthrosisok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Konzervatív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eredménytelensége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javasolt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beavatkozás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lábsebészet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legnagyobb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kihívásai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közé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tartozik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Tübb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lépés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egyedi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kombinációja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jellemzi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Cél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alapdeformitás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korrekciója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stabilitás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javításat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arthrotikus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fájdalmas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elmerevítése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izombalansz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helyreállítása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Súlyos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deformitás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tripledesis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subtalaris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talonavicularis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calcaneocubaoidealis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szóbajön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korrekciókkal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01379" name="Slide Number Placeholder 3">
            <a:extLst>
              <a:ext uri="{FF2B5EF4-FFF2-40B4-BE49-F238E27FC236}">
                <a16:creationId xmlns:a16="http://schemas.microsoft.com/office/drawing/2014/main" id="{274B93F3-0277-BC43-8CC0-A2BCBE806D3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CEB4FE3-DE9B-E94D-A7D7-6616601A6440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B353E1FA-D7BF-614A-8F19-10A2B6BE92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FCB94864-97DA-FB40-89DF-439E6D02A0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terhelést a testsúly növekedése tovább fokozza. Nem mellékes, mekkora plusz súlyt kell elviselnie álláskor, járáskor és futáskor.</a:t>
            </a: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A26102FF-37F6-2542-B059-04D11B7EBB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DE3D58-CCF1-3544-8A40-444EF3002D4B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>
            <a:extLst>
              <a:ext uri="{FF2B5EF4-FFF2-40B4-BE49-F238E27FC236}">
                <a16:creationId xmlns:a16="http://schemas.microsoft.com/office/drawing/2014/main" id="{72073E6E-D44E-D747-A4C2-8E1FB5E2C2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03426" name="Notes Placeholder 2">
            <a:extLst>
              <a:ext uri="{FF2B5EF4-FFF2-40B4-BE49-F238E27FC236}">
                <a16:creationId xmlns:a16="http://schemas.microsoft.com/office/drawing/2014/main" id="{00163E36-6749-AF42-A919-8BD380E078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veleszületett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pes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cavus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deformitás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lateralisan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túlterhelt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lábnál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calcaneo-cuboidealis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ízületnél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jelentős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panaszokat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említett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során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izom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balansz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problámát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észleltünk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lateralisan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dorsalflexios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elmaradás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formályában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Fiatalabban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volt,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sportolt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deformitás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korrekciójára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fájdalom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megszüntetésére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triple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desis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MT I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bázis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extensios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osteotomia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indikálva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dorsalflexio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lateralis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oldali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javítására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megerősítésére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tibialis anterior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feleztük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fél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naviculare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lateralis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oldalára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horgonyhoz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lerögzítettük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Ezzel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erejét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kedvezőbb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pozícióba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helyeztük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lateralis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oldalának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dorsalflexiós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képességét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javítottuk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Panaszai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megszűntek,a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lateralis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dorsalflexiojának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megerősődésével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járásképe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javult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03427" name="Slide Number Placeholder 3">
            <a:extLst>
              <a:ext uri="{FF2B5EF4-FFF2-40B4-BE49-F238E27FC236}">
                <a16:creationId xmlns:a16="http://schemas.microsoft.com/office/drawing/2014/main" id="{5265114F-7028-0242-9B81-E84C9030D43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7E4FC00-4453-504B-A5BE-6CA4B8B3AEC4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>
            <a:extLst>
              <a:ext uri="{FF2B5EF4-FFF2-40B4-BE49-F238E27FC236}">
                <a16:creationId xmlns:a16="http://schemas.microsoft.com/office/drawing/2014/main" id="{1FDBB93D-48BB-4841-B460-321AD2A48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05474" name="Notes Placeholder 2">
            <a:extLst>
              <a:ext uri="{FF2B5EF4-FFF2-40B4-BE49-F238E27FC236}">
                <a16:creationId xmlns:a16="http://schemas.microsoft.com/office/drawing/2014/main" id="{4CAAF88A-6C73-484F-BF04-A6B0287FB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/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DM-ra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jellemző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kialakuló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polineuropathia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senzoros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idegfunkció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zavart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jelent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fájdalom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mint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érzéskvalitás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kiesése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észrevétlen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konzekvens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túlterhelése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történik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diabeteszre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szintén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jellemző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mikrocirkulációs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keringészavar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hátterében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szintén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funkió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hanyatlása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feltételezhető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Ilyenkor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kapilláris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regulációja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megbomlik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Ezek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együttesen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remodelling</a:t>
            </a:r>
            <a:r>
              <a:rPr lang="en-US" altLang="en-US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tökéletlenségéhez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vezet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diabéteses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betegeknél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gyakran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charcot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arthropathiához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vezet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lvl="1"/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 a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nagyerek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érintettek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relative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könnyen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diagnosztizálható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érszűkület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kialakulhat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pulzus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vizsgálattal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hamar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kiderül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és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sürgős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érsebészeti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konzíliumot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igényel</a:t>
            </a:r>
            <a:r>
              <a:rPr lang="en-US" altLang="ja-JP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lvl="1"/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Charcot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arthropáthiánál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érintett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ízületek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teljes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dezorganizációja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statikai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egysége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felbomlik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súlyosan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deformálódik</a:t>
            </a:r>
            <a:endParaRPr lang="en-US" altLang="hu-HU" sz="1400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lvl="1"/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hosszboltozat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beroppa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talpon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középtályon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megjelenő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atípusos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feltámaszkodási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pontokon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talp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kisebesedik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elfertőződik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lvl="1"/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neuropathia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megjelenésével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még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jelentős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deformitás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nélkül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diabéteszes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labra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adaptált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ortopéd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cipő.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deformálódás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kezdeti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acut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szakasza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jelentős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duzzanattal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lobosodással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könnyen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összetéveszthető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szeptikus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folyamatokkal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Ilyenkor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teljes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tehermentesítés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szükséges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akár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kerekesszékbe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ültethetjük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beteget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deformálódás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szakasza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tehermentesítéssel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deformálódást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elkerülhetjük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diabeteszes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kooperációs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készsége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csökkent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így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ilyenkor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hatásosan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fellépnünk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pPr lvl="1"/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Az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akut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szak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lezajlásával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ortopéd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cipő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viselése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lesz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szükséges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talpi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sebek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megjelenésével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deformitás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megszüntetése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jön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számításba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Rekonstruálhatatlan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artériás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keringés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illetve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súlyos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fertőzéskor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amputáció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megoldás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Az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amputált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betegek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mai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technikai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feltételek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mellett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protézissel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jól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mobilizálhatóak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Ilyen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esetkben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kellő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aktivitás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mellett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akár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sporttevékenység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sz="14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folytatható</a:t>
            </a:r>
            <a:r>
              <a:rPr lang="en-US" altLang="hu-HU" sz="1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05475" name="Slide Number Placeholder 3">
            <a:extLst>
              <a:ext uri="{FF2B5EF4-FFF2-40B4-BE49-F238E27FC236}">
                <a16:creationId xmlns:a16="http://schemas.microsoft.com/office/drawing/2014/main" id="{ECB48898-87DC-3C46-B7AC-188E548A65C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E9B38E2-8FD7-6F43-8FF6-4776973776DE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Diakép helye 1">
            <a:extLst>
              <a:ext uri="{FF2B5EF4-FFF2-40B4-BE49-F238E27FC236}">
                <a16:creationId xmlns:a16="http://schemas.microsoft.com/office/drawing/2014/main" id="{90747CF3-A750-E548-B668-2A9D1F0294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07522" name="Jegyzetek helye 2">
            <a:extLst>
              <a:ext uri="{FF2B5EF4-FFF2-40B4-BE49-F238E27FC236}">
                <a16:creationId xmlns:a16="http://schemas.microsoft.com/office/drawing/2014/main" id="{B16C62E6-AD7D-1841-B08A-A030C2714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 RA autoimmun betegség, ahol az ízületi belhártya krónikus gyulladása az ízületek teljes destrukciójához vezet. A betegség és a lehetséges kezelések a csontok és a szalagok, gyakran a bőr konzisztenciájának hanyatlásához vezet. A kezelése nagy megfontoltságot, tapasztalatot igényel.</a:t>
            </a:r>
          </a:p>
          <a:p>
            <a:r>
              <a:rPr lang="hu-HU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Konzervatív kezelést a reumatológus végzi. Ortopédsebész ezt megfelelő ortopéd cipő elrendelésével segíti.</a:t>
            </a:r>
          </a:p>
          <a:p>
            <a:r>
              <a:rPr lang="hu-HU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 esetén az előrehaladott deformitásoknál az I-es sugár és az öregujj teherviselő képességét állítjuk helyre, mely ilyen esetekben az alapízület elmerevítésével lehetséges. Gyakran a </a:t>
            </a:r>
            <a:r>
              <a:rPr lang="hu-HU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metatarsalgia</a:t>
            </a:r>
            <a:r>
              <a:rPr lang="hu-HU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fő fájdalom forrás, mely a korábban taglalt elvek szerint Weil </a:t>
            </a:r>
            <a:r>
              <a:rPr lang="hu-HU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osteotomiával</a:t>
            </a:r>
            <a:r>
              <a:rPr lang="hu-HU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lehetséges. Itt a </a:t>
            </a:r>
            <a:r>
              <a:rPr lang="hu-HU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metatarsusok</a:t>
            </a:r>
            <a:r>
              <a:rPr lang="hu-HU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fejének megtartásával, a </a:t>
            </a:r>
            <a:r>
              <a:rPr lang="hu-HU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metatarsus</a:t>
            </a:r>
            <a:r>
              <a:rPr lang="hu-HU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kontrollált rövidítésével és a lábujjak karomállásának megszüntetésével teherviselő előlábat tudunk kialítani.</a:t>
            </a:r>
          </a:p>
        </p:txBody>
      </p:sp>
      <p:sp>
        <p:nvSpPr>
          <p:cNvPr id="107523" name="Dia számának helye 3">
            <a:extLst>
              <a:ext uri="{FF2B5EF4-FFF2-40B4-BE49-F238E27FC236}">
                <a16:creationId xmlns:a16="http://schemas.microsoft.com/office/drawing/2014/main" id="{3A18144E-D217-CA46-83E8-74988D65787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8405522-82A6-394A-85C7-CA916BD001E8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19B1E885-AB42-C04F-9F17-0B7A5D682B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8D1C1006-2427-B24C-9AB9-AE7B36DFB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felsőugróízületi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arthrosis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leggyakrabban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posttraumás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eredetű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konzervatív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módszerek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sikertelensége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operatív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modern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endoprotézis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implantációs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eljárás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térd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csípő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protetizálással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összehasonlítva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szűkebb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indikációs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lehet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sikeres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protézis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élettartama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megválasztott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indikációs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kissé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alulmarad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csípő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térd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elérhető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eredményekhez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Oka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mérete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beültethető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protézis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kicsi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viszont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megegyezik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térdbe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csípőbe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beültetett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nagyobb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méretű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protézisével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Az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egységnyi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felületre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nagyobb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rövidebb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élettartamot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eredményez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C06EA680-BFCF-C440-A307-ECD10A1F437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5CD85B1-E384-B94A-9B0E-31486024B6D9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>
            <a:extLst>
              <a:ext uri="{FF2B5EF4-FFF2-40B4-BE49-F238E27FC236}">
                <a16:creationId xmlns:a16="http://schemas.microsoft.com/office/drawing/2014/main" id="{C095A566-25AA-4C4D-AFEF-A75BF3817F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11618" name="Notes Placeholder 2">
            <a:extLst>
              <a:ext uri="{FF2B5EF4-FFF2-40B4-BE49-F238E27FC236}">
                <a16:creationId xmlns:a16="http://schemas.microsoft.com/office/drawing/2014/main" id="{9D9475B1-CF62-B84D-B6B8-6BA303AF00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Alsó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ugróízületi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talonavicularis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arthrosis.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Bokatájon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kialakult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hátterében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néha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nehéz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elsőre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megítélni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egymáshoz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közel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ízületek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közül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melyik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okozza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panaszokat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Pontos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fizikális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képelkotók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Rtg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MR)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szinte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mindig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megadja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választ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Ha arthrosis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panasz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konzervatív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alapokon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indul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NSAID,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Gyógycipő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egyedi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lábággyal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fizikoterápia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blokás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injectio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elmerevítés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funkcionális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eredménnyel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Postopearítv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6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fekvőgipsz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6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járógipsz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11619" name="Slide Number Placeholder 3">
            <a:extLst>
              <a:ext uri="{FF2B5EF4-FFF2-40B4-BE49-F238E27FC236}">
                <a16:creationId xmlns:a16="http://schemas.microsoft.com/office/drawing/2014/main" id="{6A5DFAFC-CD45-F24D-B732-D7D4DE2456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DE55A45-7F20-534A-AB51-3C165FD0A611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>
            <a:extLst>
              <a:ext uri="{FF2B5EF4-FFF2-40B4-BE49-F238E27FC236}">
                <a16:creationId xmlns:a16="http://schemas.microsoft.com/office/drawing/2014/main" id="{A1C924DF-EAE2-1F49-9318-04ED4A18E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13666" name="Notes Placeholder 2">
            <a:extLst>
              <a:ext uri="{FF2B5EF4-FFF2-40B4-BE49-F238E27FC236}">
                <a16:creationId xmlns:a16="http://schemas.microsoft.com/office/drawing/2014/main" id="{3DEBE236-8E92-0448-90A0-3ED739F55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alagútban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ideggel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közösen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futó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képletek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gyakorolnak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nyomást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belboka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mögött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gyakran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artéria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tibialis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posteriort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kísérő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véna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varicositása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illetve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környező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képletek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oedemája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synovitise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lehet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kiváltó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ok.</a:t>
            </a:r>
          </a:p>
          <a:p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Fizikális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Tinnel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leszorítás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hivatott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megadni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Az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esetlegesen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megjelenő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egyéb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tünetek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tájanatómiaia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ismeretek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alapján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kiváltó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ok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keresendő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Idegvezetéses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vizsgálat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elvégzése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javasolt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de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carpalis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alagúttal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ellentétben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ritkán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van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mérhető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neurofiziológiaia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elváltozás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Megoldást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konzervatív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eredménytelensége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idegfelszabadítás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retinaculum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behasítása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Morton metatarsalgia,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Morton neuroma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hátterében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digitalis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krónikus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összenyomatását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feltételezi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mely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idegen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orsószerű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megvastagodást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neurómát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eredményez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Pontos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kiváltó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ok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ismert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Steroidos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blokád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injectio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fizikoterápia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megkísérelhető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de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gyakran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műtét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megoldást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Az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orsószerű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elváltozást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resecaljuk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13667" name="Slide Number Placeholder 3">
            <a:extLst>
              <a:ext uri="{FF2B5EF4-FFF2-40B4-BE49-F238E27FC236}">
                <a16:creationId xmlns:a16="http://schemas.microsoft.com/office/drawing/2014/main" id="{C467F355-11EB-5E43-897C-422CAF0B93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6492A47-5ADA-3440-84FA-B0CC9B3B9F8C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>
            <a:extLst>
              <a:ext uri="{FF2B5EF4-FFF2-40B4-BE49-F238E27FC236}">
                <a16:creationId xmlns:a16="http://schemas.microsoft.com/office/drawing/2014/main" id="{4775E7F0-FF17-A947-84C0-99E7DD702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15714" name="Notes Placeholder 2">
            <a:extLst>
              <a:ext uri="{FF2B5EF4-FFF2-40B4-BE49-F238E27FC236}">
                <a16:creationId xmlns:a16="http://schemas.microsoft.com/office/drawing/2014/main" id="{C715365C-68AF-EC4D-8E68-EF0E2DA1D7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 Achilles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tapadása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körüli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sarokfájdalom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három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oka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en-US" altLang="hu-HU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Achillodynia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–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felett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2-3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harántujjal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megjelenő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orsószerű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fájdalmas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megvastagodás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helye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szakadásának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mert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keringése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legrosszabb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Haglund </a:t>
            </a:r>
            <a:r>
              <a:rPr lang="en-US" altLang="hu-HU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</a:t>
            </a:r>
            <a:r>
              <a:rPr lang="en-US" altLang="hu-HU" u="sng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fájdalma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calcaneus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Achilles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egymásnak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feszülése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miatt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alakul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tömeresebb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retrocalcanearis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bursa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subachillearis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bursa)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begyullad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u="sng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Insertinopathia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Achilles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tapadásának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túlterhelődésből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adódó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fájdalma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Konzervatív</a:t>
            </a:r>
            <a:r>
              <a:rPr lang="en-US" altLang="hu-HU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</a:t>
            </a:r>
            <a:r>
              <a:rPr lang="en-US" altLang="hu-HU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szokásos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csökkentése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testsúlycsökkentés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Achilles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nyújtó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gyakorlatok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ékkel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megemelése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kialakult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gyulladás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kezelésére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lokális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NSAID,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ultrahang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LASER, iontophoresis, phonophoresis, massage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javasolt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Operatív</a:t>
            </a:r>
            <a:r>
              <a:rPr lang="en-US" altLang="hu-HU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 Achillodynia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MR-el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diagnosztizált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degeneratív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ínrészeket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feltárjuk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kimetsszük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ezáltal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hosszában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egymással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paralel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három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metszéssel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hosszában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behasítjuk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(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regenerációt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beindítva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segíti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gyógyulást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). Postop 6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gipsz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kezelés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sükséges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u="non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Haglund </a:t>
            </a:r>
            <a:r>
              <a:rPr lang="en-US" altLang="hu-HU" u="none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</a:t>
            </a:r>
            <a:r>
              <a:rPr lang="en-US" altLang="hu-HU" u="none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resectiojánál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hosszában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felezzük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sarokcsont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szabadon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álló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dorsalis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részét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ékformában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resecaljuk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Postop 6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gipszben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tehermentesítés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insertinopathia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esetén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lévő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csontosodást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eltávolítjuk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ehhez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tapadásának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nagy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részét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le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emelni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csontról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csontos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resectio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után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“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horgyonyhoz</a:t>
            </a:r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lesz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varrattal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rögzítve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Utána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6+2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hét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gipsz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(6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tehermentesítés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- 2 </a:t>
            </a:r>
            <a:r>
              <a:rPr lang="en-US" altLang="ja-JP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járó</a:t>
            </a:r>
            <a:r>
              <a:rPr lang="en-US" altLang="ja-JP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)</a:t>
            </a:r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15715" name="Slide Number Placeholder 3">
            <a:extLst>
              <a:ext uri="{FF2B5EF4-FFF2-40B4-BE49-F238E27FC236}">
                <a16:creationId xmlns:a16="http://schemas.microsoft.com/office/drawing/2014/main" id="{2EFBDCFB-5C50-704D-A320-FE5B1C87AE9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0DED291-7D91-E443-B437-04EFD66D6B3A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50938" y="685800"/>
            <a:ext cx="4510087" cy="3382963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Végső megjegyzés: az alapos fizikális vizsgálatot semmilyen képalkotó nem helyettesíti.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C2B2CC43-C002-A649-8F38-20DD4D6BD3F6}" type="slidenum">
              <a:rPr lang="de-DE" altLang="hu-HU" smtClean="0"/>
              <a:pPr>
                <a:defRPr/>
              </a:pPr>
              <a:t>60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504329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Diakép helye 1">
            <a:extLst>
              <a:ext uri="{FF2B5EF4-FFF2-40B4-BE49-F238E27FC236}">
                <a16:creationId xmlns:a16="http://schemas.microsoft.com/office/drawing/2014/main" id="{A110BA08-B1BE-5341-9360-0510F4F398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5800"/>
            <a:ext cx="4510087" cy="3382963"/>
          </a:xfrm>
          <a:ln/>
        </p:spPr>
      </p:sp>
      <p:sp>
        <p:nvSpPr>
          <p:cNvPr id="16386" name="Jegyzetek helye 2">
            <a:extLst>
              <a:ext uri="{FF2B5EF4-FFF2-40B4-BE49-F238E27FC236}">
                <a16:creationId xmlns:a16="http://schemas.microsoft.com/office/drawing/2014/main" id="{FBC0124F-BA1A-D641-A44C-5454224D25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felvételekor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fokozatosan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nyeli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el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terhelést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Ezt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rugózó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mozgásával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éri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el.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Tehát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kimondhatjuk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rugalmas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testrész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!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csontok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“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csavarodott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laprugó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”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szerű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elrendeződését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látjuk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ami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csontokat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összekötő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szalagokkal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és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inakkal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együtt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rugalmasság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letéményesei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16387" name="Dia számának helye 3">
            <a:extLst>
              <a:ext uri="{FF2B5EF4-FFF2-40B4-BE49-F238E27FC236}">
                <a16:creationId xmlns:a16="http://schemas.microsoft.com/office/drawing/2014/main" id="{24C0D7BB-8F9E-9443-B862-F437DB83DE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2D4C76-DEEB-A448-ADCC-1F4CA17C00F3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>
            <a:extLst>
              <a:ext uri="{FF2B5EF4-FFF2-40B4-BE49-F238E27FC236}">
                <a16:creationId xmlns:a16="http://schemas.microsoft.com/office/drawing/2014/main" id="{82DB6E02-CC47-1B46-84D9-54B470109AA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7FD4DE-EE97-2A46-A4FD-1EE1E46FAB8A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22287FA9-C350-4F4B-911A-89DBAE36F4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8436" name="Text Box 2">
            <a:extLst>
              <a:ext uri="{FF2B5EF4-FFF2-40B4-BE49-F238E27FC236}">
                <a16:creationId xmlns:a16="http://schemas.microsoft.com/office/drawing/2014/main" id="{D014E232-CE64-0C47-849A-8DFEE036A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Kimondhatjuk a láb rugalmas testrész!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>
            <a:extLst>
              <a:ext uri="{FF2B5EF4-FFF2-40B4-BE49-F238E27FC236}">
                <a16:creationId xmlns:a16="http://schemas.microsoft.com/office/drawing/2014/main" id="{D340DCFC-3683-104C-BC6C-737073A978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B73DAD-EE48-644D-81ED-0C8FB109B1E8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E1853A12-FC82-0F4F-834F-931D430D1D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20484" name="Text Box 2">
            <a:extLst>
              <a:ext uri="{FF2B5EF4-FFF2-40B4-BE49-F238E27FC236}">
                <a16:creationId xmlns:a16="http://schemas.microsoft.com/office/drawing/2014/main" id="{27CCF4F2-A645-A042-903E-1CB6F8E4EA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elrugaszkodáskor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test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súlyát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képes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megemelni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korábban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rugalmasnak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ítélt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testrészünk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szerkezetét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úgy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tudja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megváltoztatni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kellően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rigid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alapja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legyen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súly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megemelésének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.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Így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azt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is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kimondtatjuk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hogy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láb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stabil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merev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tulajdonságokkal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hu-HU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bír</a:t>
            </a:r>
            <a:r>
              <a:rPr lang="en-US" altLang="hu-HU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!</a:t>
            </a:r>
          </a:p>
          <a:p>
            <a:endParaRPr lang="en-US" altLang="hu-HU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1">
            <a:extLst>
              <a:ext uri="{FF2B5EF4-FFF2-40B4-BE49-F238E27FC236}">
                <a16:creationId xmlns:a16="http://schemas.microsoft.com/office/drawing/2014/main" id="{E03801A2-3C2F-7E44-8E25-6D83B29B58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B21615F-2010-B941-A6E5-3728F86D66C2}" type="slidenum">
              <a:rPr lang="de-DE" altLang="hu-HU" smtClean="0">
                <a:latin typeface="Arial" panose="020B0604020202020204" pitchFamily="34" charset="0"/>
                <a:ea typeface="Microsoft YaHei" panose="020B0503020204020204" pitchFamily="34" charset="-122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DE" altLang="hu-HU"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78C8E54F-3BC1-E64B-B025-FA648F4863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65FA02A6-7A06-8D4B-807F-614C85A482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altLang="hu-HU">
                <a:latin typeface="Times New Roman" panose="02020603050405020304" pitchFamily="18" charset="0"/>
                <a:ea typeface="ＭＳ Ｐゴシック" panose="020B0600070205080204" pitchFamily="34" charset="-128"/>
              </a:rPr>
              <a:t>Azt is kimondtatjuk, hogy a láb stabil, merev tulajdonságokkal bír!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51537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51537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31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183563" cy="1433512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95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10BDE-36FF-3E4B-AC11-299DFECB1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hangingPunct="1">
              <a:buClr>
                <a:srgbClr val="000000"/>
              </a:buClr>
              <a:buSzPct val="100000"/>
              <a:buFont typeface="Times New Roman" charset="0"/>
              <a:buNone/>
              <a:defRPr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950A0-DC12-BE48-9C28-CB28C686E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eaLnBrk="1" hangingPunct="1">
              <a:buClr>
                <a:srgbClr val="000000"/>
              </a:buClr>
              <a:buSzPct val="100000"/>
              <a:buFont typeface="Times New Roman" charset="0"/>
              <a:buNone/>
              <a:defRPr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B06CB-1B2E-8242-9304-C926FB18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lvl1pPr>
          </a:lstStyle>
          <a:p>
            <a:pPr>
              <a:defRPr/>
            </a:pPr>
            <a:fld id="{DAE7FEBF-72C6-2342-AE2F-2098A195C7B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073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959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479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479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6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8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5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58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5671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934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2F"/>
            </a:gs>
            <a:gs pos="100000">
              <a:srgbClr val="0000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>
            <a:extLst>
              <a:ext uri="{FF2B5EF4-FFF2-40B4-BE49-F238E27FC236}">
                <a16:creationId xmlns:a16="http://schemas.microsoft.com/office/drawing/2014/main" id="{0B027104-B813-F141-BF48-6BE08C5F536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094788" cy="6804025"/>
            <a:chOff x="0" y="0"/>
            <a:chExt cx="5729" cy="4286"/>
          </a:xfrm>
        </p:grpSpPr>
        <p:grpSp>
          <p:nvGrpSpPr>
            <p:cNvPr id="1030" name="Group 2">
              <a:extLst>
                <a:ext uri="{FF2B5EF4-FFF2-40B4-BE49-F238E27FC236}">
                  <a16:creationId xmlns:a16="http://schemas.microsoft.com/office/drawing/2014/main" id="{4A7A305F-0F8A-0240-ABE1-7943B8C003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3998" cy="2056"/>
              <a:chOff x="1728" y="2230"/>
              <a:chExt cx="3998" cy="2056"/>
            </a:xfrm>
          </p:grpSpPr>
          <p:sp>
            <p:nvSpPr>
              <p:cNvPr id="1033" name="Freeform 3">
                <a:extLst>
                  <a:ext uri="{FF2B5EF4-FFF2-40B4-BE49-F238E27FC236}">
                    <a16:creationId xmlns:a16="http://schemas.microsoft.com/office/drawing/2014/main" id="{F329FA5E-38F2-DA41-874C-94BB3FA55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" y="2644"/>
                <a:ext cx="2853" cy="1642"/>
              </a:xfrm>
              <a:custGeom>
                <a:avLst/>
                <a:gdLst>
                  <a:gd name="T0" fmla="*/ 2658 w 2882"/>
                  <a:gd name="T1" fmla="*/ 501 h 1671"/>
                  <a:gd name="T2" fmla="*/ 2554 w 2882"/>
                  <a:gd name="T3" fmla="*/ 460 h 1671"/>
                  <a:gd name="T4" fmla="*/ 2406 w 2882"/>
                  <a:gd name="T5" fmla="*/ 403 h 1671"/>
                  <a:gd name="T6" fmla="*/ 2137 w 2882"/>
                  <a:gd name="T7" fmla="*/ 325 h 1671"/>
                  <a:gd name="T8" fmla="*/ 1911 w 2882"/>
                  <a:gd name="T9" fmla="*/ 262 h 1671"/>
                  <a:gd name="T10" fmla="*/ 1753 w 2882"/>
                  <a:gd name="T11" fmla="*/ 200 h 1671"/>
                  <a:gd name="T12" fmla="*/ 1642 w 2882"/>
                  <a:gd name="T13" fmla="*/ 143 h 1671"/>
                  <a:gd name="T14" fmla="*/ 1580 w 2882"/>
                  <a:gd name="T15" fmla="*/ 97 h 1671"/>
                  <a:gd name="T16" fmla="*/ 1542 w 2882"/>
                  <a:gd name="T17" fmla="*/ 57 h 1671"/>
                  <a:gd name="T18" fmla="*/ 1531 w 2882"/>
                  <a:gd name="T19" fmla="*/ 27 h 1671"/>
                  <a:gd name="T20" fmla="*/ 1537 w 2882"/>
                  <a:gd name="T21" fmla="*/ 0 h 1671"/>
                  <a:gd name="T22" fmla="*/ 1510 w 2882"/>
                  <a:gd name="T23" fmla="*/ 46 h 1671"/>
                  <a:gd name="T24" fmla="*/ 1521 w 2882"/>
                  <a:gd name="T25" fmla="*/ 92 h 1671"/>
                  <a:gd name="T26" fmla="*/ 1569 w 2882"/>
                  <a:gd name="T27" fmla="*/ 135 h 1671"/>
                  <a:gd name="T28" fmla="*/ 1637 w 2882"/>
                  <a:gd name="T29" fmla="*/ 176 h 1671"/>
                  <a:gd name="T30" fmla="*/ 1737 w 2882"/>
                  <a:gd name="T31" fmla="*/ 216 h 1671"/>
                  <a:gd name="T32" fmla="*/ 1979 w 2882"/>
                  <a:gd name="T33" fmla="*/ 295 h 1671"/>
                  <a:gd name="T34" fmla="*/ 2216 w 2882"/>
                  <a:gd name="T35" fmla="*/ 362 h 1671"/>
                  <a:gd name="T36" fmla="*/ 2390 w 2882"/>
                  <a:gd name="T37" fmla="*/ 413 h 1671"/>
                  <a:gd name="T38" fmla="*/ 2527 w 2882"/>
                  <a:gd name="T39" fmla="*/ 460 h 1671"/>
                  <a:gd name="T40" fmla="*/ 2627 w 2882"/>
                  <a:gd name="T41" fmla="*/ 501 h 1671"/>
                  <a:gd name="T42" fmla="*/ 2685 w 2882"/>
                  <a:gd name="T43" fmla="*/ 531 h 1671"/>
                  <a:gd name="T44" fmla="*/ 2711 w 2882"/>
                  <a:gd name="T45" fmla="*/ 563 h 1671"/>
                  <a:gd name="T46" fmla="*/ 2711 w 2882"/>
                  <a:gd name="T47" fmla="*/ 609 h 1671"/>
                  <a:gd name="T48" fmla="*/ 2679 w 2882"/>
                  <a:gd name="T49" fmla="*/ 655 h 1671"/>
                  <a:gd name="T50" fmla="*/ 2611 w 2882"/>
                  <a:gd name="T51" fmla="*/ 697 h 1671"/>
                  <a:gd name="T52" fmla="*/ 2511 w 2882"/>
                  <a:gd name="T53" fmla="*/ 738 h 1671"/>
                  <a:gd name="T54" fmla="*/ 2385 w 2882"/>
                  <a:gd name="T55" fmla="*/ 780 h 1671"/>
                  <a:gd name="T56" fmla="*/ 2232 w 2882"/>
                  <a:gd name="T57" fmla="*/ 821 h 1671"/>
                  <a:gd name="T58" fmla="*/ 1970 w 2882"/>
                  <a:gd name="T59" fmla="*/ 882 h 1671"/>
                  <a:gd name="T60" fmla="*/ 1558 w 2882"/>
                  <a:gd name="T61" fmla="*/ 981 h 1671"/>
                  <a:gd name="T62" fmla="*/ 1111 w 2882"/>
                  <a:gd name="T63" fmla="*/ 1104 h 1671"/>
                  <a:gd name="T64" fmla="*/ 652 w 2882"/>
                  <a:gd name="T65" fmla="*/ 1260 h 1671"/>
                  <a:gd name="T66" fmla="*/ 211 w 2882"/>
                  <a:gd name="T67" fmla="*/ 1466 h 1671"/>
                  <a:gd name="T68" fmla="*/ 342 w 2882"/>
                  <a:gd name="T69" fmla="*/ 1586 h 1671"/>
                  <a:gd name="T70" fmla="*/ 731 w 2882"/>
                  <a:gd name="T71" fmla="*/ 1394 h 1671"/>
                  <a:gd name="T72" fmla="*/ 1111 w 2882"/>
                  <a:gd name="T73" fmla="*/ 1244 h 1671"/>
                  <a:gd name="T74" fmla="*/ 1474 w 2882"/>
                  <a:gd name="T75" fmla="*/ 1125 h 1671"/>
                  <a:gd name="T76" fmla="*/ 1805 w 2882"/>
                  <a:gd name="T77" fmla="*/ 1028 h 1671"/>
                  <a:gd name="T78" fmla="*/ 2100 w 2882"/>
                  <a:gd name="T79" fmla="*/ 956 h 1671"/>
                  <a:gd name="T80" fmla="*/ 2354 w 2882"/>
                  <a:gd name="T81" fmla="*/ 899 h 1671"/>
                  <a:gd name="T82" fmla="*/ 2548 w 2882"/>
                  <a:gd name="T83" fmla="*/ 847 h 1671"/>
                  <a:gd name="T84" fmla="*/ 2679 w 2882"/>
                  <a:gd name="T85" fmla="*/ 795 h 1671"/>
                  <a:gd name="T86" fmla="*/ 2743 w 2882"/>
                  <a:gd name="T87" fmla="*/ 753 h 1671"/>
                  <a:gd name="T88" fmla="*/ 2779 w 2882"/>
                  <a:gd name="T89" fmla="*/ 707 h 1671"/>
                  <a:gd name="T90" fmla="*/ 2796 w 2882"/>
                  <a:gd name="T91" fmla="*/ 666 h 1671"/>
                  <a:gd name="T92" fmla="*/ 2769 w 2882"/>
                  <a:gd name="T93" fmla="*/ 588 h 1671"/>
                  <a:gd name="T94" fmla="*/ 2716 w 2882"/>
                  <a:gd name="T95" fmla="*/ 531 h 1671"/>
                  <a:gd name="T96" fmla="*/ 2690 w 2882"/>
                  <a:gd name="T97" fmla="*/ 517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882"/>
                  <a:gd name="T148" fmla="*/ 0 h 1671"/>
                  <a:gd name="T149" fmla="*/ 2882 w 2882"/>
                  <a:gd name="T150" fmla="*/ 1671 h 167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034" name="Freeform 4">
                <a:extLst>
                  <a:ext uri="{FF2B5EF4-FFF2-40B4-BE49-F238E27FC236}">
                    <a16:creationId xmlns:a16="http://schemas.microsoft.com/office/drawing/2014/main" id="{4F0C6E9B-51C1-BC40-9467-69A8AAD37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0" y="2671"/>
                <a:ext cx="1230" cy="782"/>
              </a:xfrm>
              <a:custGeom>
                <a:avLst/>
                <a:gdLst>
                  <a:gd name="T0" fmla="*/ 1174 w 1259"/>
                  <a:gd name="T1" fmla="*/ 552 h 811"/>
                  <a:gd name="T2" fmla="*/ 1164 w 1259"/>
                  <a:gd name="T3" fmla="*/ 527 h 811"/>
                  <a:gd name="T4" fmla="*/ 1154 w 1259"/>
                  <a:gd name="T5" fmla="*/ 507 h 811"/>
                  <a:gd name="T6" fmla="*/ 1134 w 1259"/>
                  <a:gd name="T7" fmla="*/ 483 h 811"/>
                  <a:gd name="T8" fmla="*/ 1108 w 1259"/>
                  <a:gd name="T9" fmla="*/ 464 h 811"/>
                  <a:gd name="T10" fmla="*/ 1047 w 1259"/>
                  <a:gd name="T11" fmla="*/ 429 h 811"/>
                  <a:gd name="T12" fmla="*/ 972 w 1259"/>
                  <a:gd name="T13" fmla="*/ 395 h 811"/>
                  <a:gd name="T14" fmla="*/ 880 w 1259"/>
                  <a:gd name="T15" fmla="*/ 365 h 811"/>
                  <a:gd name="T16" fmla="*/ 785 w 1259"/>
                  <a:gd name="T17" fmla="*/ 341 h 811"/>
                  <a:gd name="T18" fmla="*/ 678 w 1259"/>
                  <a:gd name="T19" fmla="*/ 312 h 811"/>
                  <a:gd name="T20" fmla="*/ 572 w 1259"/>
                  <a:gd name="T21" fmla="*/ 288 h 811"/>
                  <a:gd name="T22" fmla="*/ 466 w 1259"/>
                  <a:gd name="T23" fmla="*/ 263 h 811"/>
                  <a:gd name="T24" fmla="*/ 364 w 1259"/>
                  <a:gd name="T25" fmla="*/ 234 h 811"/>
                  <a:gd name="T26" fmla="*/ 269 w 1259"/>
                  <a:gd name="T27" fmla="*/ 205 h 811"/>
                  <a:gd name="T28" fmla="*/ 183 w 1259"/>
                  <a:gd name="T29" fmla="*/ 175 h 811"/>
                  <a:gd name="T30" fmla="*/ 110 w 1259"/>
                  <a:gd name="T31" fmla="*/ 137 h 811"/>
                  <a:gd name="T32" fmla="*/ 51 w 1259"/>
                  <a:gd name="T33" fmla="*/ 97 h 811"/>
                  <a:gd name="T34" fmla="*/ 30 w 1259"/>
                  <a:gd name="T35" fmla="*/ 78 h 811"/>
                  <a:gd name="T36" fmla="*/ 16 w 1259"/>
                  <a:gd name="T37" fmla="*/ 54 h 811"/>
                  <a:gd name="T38" fmla="*/ 5 w 1259"/>
                  <a:gd name="T39" fmla="*/ 30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5 h 811"/>
                  <a:gd name="T48" fmla="*/ 5 w 1259"/>
                  <a:gd name="T49" fmla="*/ 54 h 811"/>
                  <a:gd name="T50" fmla="*/ 16 w 1259"/>
                  <a:gd name="T51" fmla="*/ 78 h 811"/>
                  <a:gd name="T52" fmla="*/ 30 w 1259"/>
                  <a:gd name="T53" fmla="*/ 102 h 811"/>
                  <a:gd name="T54" fmla="*/ 51 w 1259"/>
                  <a:gd name="T55" fmla="*/ 127 h 811"/>
                  <a:gd name="T56" fmla="*/ 81 w 1259"/>
                  <a:gd name="T57" fmla="*/ 156 h 811"/>
                  <a:gd name="T58" fmla="*/ 116 w 1259"/>
                  <a:gd name="T59" fmla="*/ 186 h 811"/>
                  <a:gd name="T60" fmla="*/ 167 w 1259"/>
                  <a:gd name="T61" fmla="*/ 215 h 811"/>
                  <a:gd name="T62" fmla="*/ 228 w 1259"/>
                  <a:gd name="T63" fmla="*/ 249 h 811"/>
                  <a:gd name="T64" fmla="*/ 304 w 1259"/>
                  <a:gd name="T65" fmla="*/ 278 h 811"/>
                  <a:gd name="T66" fmla="*/ 390 w 1259"/>
                  <a:gd name="T67" fmla="*/ 312 h 811"/>
                  <a:gd name="T68" fmla="*/ 490 w 1259"/>
                  <a:gd name="T69" fmla="*/ 341 h 811"/>
                  <a:gd name="T70" fmla="*/ 613 w 1259"/>
                  <a:gd name="T71" fmla="*/ 371 h 811"/>
                  <a:gd name="T72" fmla="*/ 699 w 1259"/>
                  <a:gd name="T73" fmla="*/ 390 h 811"/>
                  <a:gd name="T74" fmla="*/ 774 w 1259"/>
                  <a:gd name="T75" fmla="*/ 415 h 811"/>
                  <a:gd name="T76" fmla="*/ 840 w 1259"/>
                  <a:gd name="T77" fmla="*/ 439 h 811"/>
                  <a:gd name="T78" fmla="*/ 901 w 1259"/>
                  <a:gd name="T79" fmla="*/ 459 h 811"/>
                  <a:gd name="T80" fmla="*/ 947 w 1259"/>
                  <a:gd name="T81" fmla="*/ 483 h 811"/>
                  <a:gd name="T82" fmla="*/ 982 w 1259"/>
                  <a:gd name="T83" fmla="*/ 507 h 811"/>
                  <a:gd name="T84" fmla="*/ 1007 w 1259"/>
                  <a:gd name="T85" fmla="*/ 532 h 811"/>
                  <a:gd name="T86" fmla="*/ 1028 w 1259"/>
                  <a:gd name="T87" fmla="*/ 556 h 811"/>
                  <a:gd name="T88" fmla="*/ 1037 w 1259"/>
                  <a:gd name="T89" fmla="*/ 581 h 811"/>
                  <a:gd name="T90" fmla="*/ 1042 w 1259"/>
                  <a:gd name="T91" fmla="*/ 606 h 811"/>
                  <a:gd name="T92" fmla="*/ 1037 w 1259"/>
                  <a:gd name="T93" fmla="*/ 625 h 811"/>
                  <a:gd name="T94" fmla="*/ 1022 w 1259"/>
                  <a:gd name="T95" fmla="*/ 649 h 811"/>
                  <a:gd name="T96" fmla="*/ 1007 w 1259"/>
                  <a:gd name="T97" fmla="*/ 668 h 811"/>
                  <a:gd name="T98" fmla="*/ 982 w 1259"/>
                  <a:gd name="T99" fmla="*/ 688 h 811"/>
                  <a:gd name="T100" fmla="*/ 947 w 1259"/>
                  <a:gd name="T101" fmla="*/ 708 h 811"/>
                  <a:gd name="T102" fmla="*/ 911 w 1259"/>
                  <a:gd name="T103" fmla="*/ 727 h 811"/>
                  <a:gd name="T104" fmla="*/ 976 w 1259"/>
                  <a:gd name="T105" fmla="*/ 708 h 811"/>
                  <a:gd name="T106" fmla="*/ 1033 w 1259"/>
                  <a:gd name="T107" fmla="*/ 688 h 811"/>
                  <a:gd name="T108" fmla="*/ 1078 w 1259"/>
                  <a:gd name="T109" fmla="*/ 668 h 811"/>
                  <a:gd name="T110" fmla="*/ 1118 w 1259"/>
                  <a:gd name="T111" fmla="*/ 649 h 811"/>
                  <a:gd name="T112" fmla="*/ 1143 w 1259"/>
                  <a:gd name="T113" fmla="*/ 630 h 811"/>
                  <a:gd name="T114" fmla="*/ 1164 w 1259"/>
                  <a:gd name="T115" fmla="*/ 606 h 811"/>
                  <a:gd name="T116" fmla="*/ 1174 w 1259"/>
                  <a:gd name="T117" fmla="*/ 581 h 811"/>
                  <a:gd name="T118" fmla="*/ 1174 w 1259"/>
                  <a:gd name="T119" fmla="*/ 552 h 811"/>
                  <a:gd name="T120" fmla="*/ 1174 w 1259"/>
                  <a:gd name="T121" fmla="*/ 552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59"/>
                  <a:gd name="T184" fmla="*/ 0 h 811"/>
                  <a:gd name="T185" fmla="*/ 1259 w 1259"/>
                  <a:gd name="T186" fmla="*/ 811 h 81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E8B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035" name="Freeform 5">
                <a:extLst>
                  <a:ext uri="{FF2B5EF4-FFF2-40B4-BE49-F238E27FC236}">
                    <a16:creationId xmlns:a16="http://schemas.microsoft.com/office/drawing/2014/main" id="{642C9E88-E772-8449-90E3-1E491E838D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" y="3346"/>
                <a:ext cx="2820" cy="940"/>
              </a:xfrm>
              <a:custGeom>
                <a:avLst/>
                <a:gdLst>
                  <a:gd name="T0" fmla="*/ 89 w 2849"/>
                  <a:gd name="T1" fmla="*/ 874 h 969"/>
                  <a:gd name="T2" fmla="*/ 0 w 2849"/>
                  <a:gd name="T3" fmla="*/ 885 h 969"/>
                  <a:gd name="T4" fmla="*/ 379 w 2849"/>
                  <a:gd name="T5" fmla="*/ 885 h 969"/>
                  <a:gd name="T6" fmla="*/ 422 w 2849"/>
                  <a:gd name="T7" fmla="*/ 864 h 969"/>
                  <a:gd name="T8" fmla="*/ 468 w 2849"/>
                  <a:gd name="T9" fmla="*/ 834 h 969"/>
                  <a:gd name="T10" fmla="*/ 536 w 2849"/>
                  <a:gd name="T11" fmla="*/ 800 h 969"/>
                  <a:gd name="T12" fmla="*/ 617 w 2849"/>
                  <a:gd name="T13" fmla="*/ 765 h 969"/>
                  <a:gd name="T14" fmla="*/ 706 w 2849"/>
                  <a:gd name="T15" fmla="*/ 725 h 969"/>
                  <a:gd name="T16" fmla="*/ 811 w 2849"/>
                  <a:gd name="T17" fmla="*/ 680 h 969"/>
                  <a:gd name="T18" fmla="*/ 931 w 2849"/>
                  <a:gd name="T19" fmla="*/ 635 h 969"/>
                  <a:gd name="T20" fmla="*/ 1069 w 2849"/>
                  <a:gd name="T21" fmla="*/ 586 h 969"/>
                  <a:gd name="T22" fmla="*/ 1220 w 2849"/>
                  <a:gd name="T23" fmla="*/ 532 h 969"/>
                  <a:gd name="T24" fmla="*/ 1390 w 2849"/>
                  <a:gd name="T25" fmla="*/ 476 h 969"/>
                  <a:gd name="T26" fmla="*/ 1574 w 2849"/>
                  <a:gd name="T27" fmla="*/ 422 h 969"/>
                  <a:gd name="T28" fmla="*/ 1774 w 2849"/>
                  <a:gd name="T29" fmla="*/ 368 h 969"/>
                  <a:gd name="T30" fmla="*/ 1994 w 2849"/>
                  <a:gd name="T31" fmla="*/ 313 h 969"/>
                  <a:gd name="T32" fmla="*/ 2232 w 2849"/>
                  <a:gd name="T33" fmla="*/ 259 h 969"/>
                  <a:gd name="T34" fmla="*/ 2489 w 2849"/>
                  <a:gd name="T35" fmla="*/ 204 h 969"/>
                  <a:gd name="T36" fmla="*/ 2763 w 2849"/>
                  <a:gd name="T37" fmla="*/ 148 h 969"/>
                  <a:gd name="T38" fmla="*/ 2763 w 2849"/>
                  <a:gd name="T39" fmla="*/ 0 h 969"/>
                  <a:gd name="T40" fmla="*/ 2732 w 2849"/>
                  <a:gd name="T41" fmla="*/ 16 h 969"/>
                  <a:gd name="T42" fmla="*/ 2689 w 2849"/>
                  <a:gd name="T43" fmla="*/ 30 h 969"/>
                  <a:gd name="T44" fmla="*/ 2637 w 2849"/>
                  <a:gd name="T45" fmla="*/ 49 h 969"/>
                  <a:gd name="T46" fmla="*/ 2568 w 2849"/>
                  <a:gd name="T47" fmla="*/ 70 h 969"/>
                  <a:gd name="T48" fmla="*/ 2494 w 2849"/>
                  <a:gd name="T49" fmla="*/ 89 h 969"/>
                  <a:gd name="T50" fmla="*/ 2416 w 2849"/>
                  <a:gd name="T51" fmla="*/ 110 h 969"/>
                  <a:gd name="T52" fmla="*/ 2327 w 2849"/>
                  <a:gd name="T53" fmla="*/ 135 h 969"/>
                  <a:gd name="T54" fmla="*/ 2232 w 2849"/>
                  <a:gd name="T55" fmla="*/ 154 h 969"/>
                  <a:gd name="T56" fmla="*/ 2032 w 2849"/>
                  <a:gd name="T57" fmla="*/ 204 h 969"/>
                  <a:gd name="T58" fmla="*/ 1832 w 2849"/>
                  <a:gd name="T59" fmla="*/ 253 h 969"/>
                  <a:gd name="T60" fmla="*/ 1637 w 2849"/>
                  <a:gd name="T61" fmla="*/ 298 h 969"/>
                  <a:gd name="T62" fmla="*/ 1542 w 2849"/>
                  <a:gd name="T63" fmla="*/ 323 h 969"/>
                  <a:gd name="T64" fmla="*/ 1458 w 2849"/>
                  <a:gd name="T65" fmla="*/ 348 h 969"/>
                  <a:gd name="T66" fmla="*/ 1074 w 2849"/>
                  <a:gd name="T67" fmla="*/ 462 h 969"/>
                  <a:gd name="T68" fmla="*/ 885 w 2849"/>
                  <a:gd name="T69" fmla="*/ 527 h 969"/>
                  <a:gd name="T70" fmla="*/ 706 w 2849"/>
                  <a:gd name="T71" fmla="*/ 591 h 969"/>
                  <a:gd name="T72" fmla="*/ 531 w 2849"/>
                  <a:gd name="T73" fmla="*/ 656 h 969"/>
                  <a:gd name="T74" fmla="*/ 368 w 2849"/>
                  <a:gd name="T75" fmla="*/ 725 h 969"/>
                  <a:gd name="T76" fmla="*/ 222 w 2849"/>
                  <a:gd name="T77" fmla="*/ 800 h 969"/>
                  <a:gd name="T78" fmla="*/ 89 w 2849"/>
                  <a:gd name="T79" fmla="*/ 874 h 969"/>
                  <a:gd name="T80" fmla="*/ 89 w 2849"/>
                  <a:gd name="T81" fmla="*/ 874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49"/>
                  <a:gd name="T124" fmla="*/ 0 h 969"/>
                  <a:gd name="T125" fmla="*/ 2849 w 2849"/>
                  <a:gd name="T126" fmla="*/ 969 h 9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A7D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036" name="Freeform 6">
                <a:extLst>
                  <a:ext uri="{FF2B5EF4-FFF2-40B4-BE49-F238E27FC236}">
                    <a16:creationId xmlns:a16="http://schemas.microsoft.com/office/drawing/2014/main" id="{E3E7BEEC-E8FE-1D43-BA91-142714015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2230"/>
                <a:ext cx="2978" cy="2056"/>
              </a:xfrm>
              <a:custGeom>
                <a:avLst/>
                <a:gdLst>
                  <a:gd name="T0" fmla="*/ 1391 w 3007"/>
                  <a:gd name="T1" fmla="*/ 455 h 2085"/>
                  <a:gd name="T2" fmla="*/ 1418 w 3007"/>
                  <a:gd name="T3" fmla="*/ 507 h 2085"/>
                  <a:gd name="T4" fmla="*/ 1496 w 3007"/>
                  <a:gd name="T5" fmla="*/ 569 h 2085"/>
                  <a:gd name="T6" fmla="*/ 1666 w 3007"/>
                  <a:gd name="T7" fmla="*/ 643 h 2085"/>
                  <a:gd name="T8" fmla="*/ 1872 w 3007"/>
                  <a:gd name="T9" fmla="*/ 705 h 2085"/>
                  <a:gd name="T10" fmla="*/ 2093 w 3007"/>
                  <a:gd name="T11" fmla="*/ 756 h 2085"/>
                  <a:gd name="T12" fmla="*/ 2304 w 3007"/>
                  <a:gd name="T13" fmla="*/ 814 h 2085"/>
                  <a:gd name="T14" fmla="*/ 2478 w 3007"/>
                  <a:gd name="T15" fmla="*/ 882 h 2085"/>
                  <a:gd name="T16" fmla="*/ 2563 w 3007"/>
                  <a:gd name="T17" fmla="*/ 940 h 2085"/>
                  <a:gd name="T18" fmla="*/ 2599 w 3007"/>
                  <a:gd name="T19" fmla="*/ 987 h 2085"/>
                  <a:gd name="T20" fmla="*/ 2604 w 3007"/>
                  <a:gd name="T21" fmla="*/ 1038 h 2085"/>
                  <a:gd name="T22" fmla="*/ 2589 w 3007"/>
                  <a:gd name="T23" fmla="*/ 1081 h 2085"/>
                  <a:gd name="T24" fmla="*/ 2541 w 3007"/>
                  <a:gd name="T25" fmla="*/ 1122 h 2085"/>
                  <a:gd name="T26" fmla="*/ 2472 w 3007"/>
                  <a:gd name="T27" fmla="*/ 1158 h 2085"/>
                  <a:gd name="T28" fmla="*/ 2378 w 3007"/>
                  <a:gd name="T29" fmla="*/ 1190 h 2085"/>
                  <a:gd name="T30" fmla="*/ 2262 w 3007"/>
                  <a:gd name="T31" fmla="*/ 1222 h 2085"/>
                  <a:gd name="T32" fmla="*/ 2046 w 3007"/>
                  <a:gd name="T33" fmla="*/ 1274 h 2085"/>
                  <a:gd name="T34" fmla="*/ 1692 w 3007"/>
                  <a:gd name="T35" fmla="*/ 1363 h 2085"/>
                  <a:gd name="T36" fmla="*/ 1271 w 3007"/>
                  <a:gd name="T37" fmla="*/ 1477 h 2085"/>
                  <a:gd name="T38" fmla="*/ 796 w 3007"/>
                  <a:gd name="T39" fmla="*/ 1639 h 2085"/>
                  <a:gd name="T40" fmla="*/ 273 w 3007"/>
                  <a:gd name="T41" fmla="*/ 1863 h 2085"/>
                  <a:gd name="T42" fmla="*/ 149 w 3007"/>
                  <a:gd name="T43" fmla="*/ 1999 h 2085"/>
                  <a:gd name="T44" fmla="*/ 374 w 3007"/>
                  <a:gd name="T45" fmla="*/ 1910 h 2085"/>
                  <a:gd name="T46" fmla="*/ 679 w 3007"/>
                  <a:gd name="T47" fmla="*/ 1758 h 2085"/>
                  <a:gd name="T48" fmla="*/ 1034 w 3007"/>
                  <a:gd name="T49" fmla="*/ 1623 h 2085"/>
                  <a:gd name="T50" fmla="*/ 1613 w 3007"/>
                  <a:gd name="T51" fmla="*/ 1435 h 2085"/>
                  <a:gd name="T52" fmla="*/ 1792 w 3007"/>
                  <a:gd name="T53" fmla="*/ 1382 h 2085"/>
                  <a:gd name="T54" fmla="*/ 2187 w 3007"/>
                  <a:gd name="T55" fmla="*/ 1284 h 2085"/>
                  <a:gd name="T56" fmla="*/ 2478 w 3007"/>
                  <a:gd name="T57" fmla="*/ 1211 h 2085"/>
                  <a:gd name="T58" fmla="*/ 2652 w 3007"/>
                  <a:gd name="T59" fmla="*/ 1164 h 2085"/>
                  <a:gd name="T60" fmla="*/ 2794 w 3007"/>
                  <a:gd name="T61" fmla="*/ 1122 h 2085"/>
                  <a:gd name="T62" fmla="*/ 2889 w 3007"/>
                  <a:gd name="T63" fmla="*/ 1085 h 2085"/>
                  <a:gd name="T64" fmla="*/ 2921 w 3007"/>
                  <a:gd name="T65" fmla="*/ 835 h 2085"/>
                  <a:gd name="T66" fmla="*/ 2778 w 3007"/>
                  <a:gd name="T67" fmla="*/ 809 h 2085"/>
                  <a:gd name="T68" fmla="*/ 2594 w 3007"/>
                  <a:gd name="T69" fmla="*/ 773 h 2085"/>
                  <a:gd name="T70" fmla="*/ 2388 w 3007"/>
                  <a:gd name="T71" fmla="*/ 726 h 2085"/>
                  <a:gd name="T72" fmla="*/ 2077 w 3007"/>
                  <a:gd name="T73" fmla="*/ 643 h 2085"/>
                  <a:gd name="T74" fmla="*/ 1902 w 3007"/>
                  <a:gd name="T75" fmla="*/ 580 h 2085"/>
                  <a:gd name="T76" fmla="*/ 1772 w 3007"/>
                  <a:gd name="T77" fmla="*/ 513 h 2085"/>
                  <a:gd name="T78" fmla="*/ 1718 w 3007"/>
                  <a:gd name="T79" fmla="*/ 455 h 2085"/>
                  <a:gd name="T80" fmla="*/ 1702 w 3007"/>
                  <a:gd name="T81" fmla="*/ 418 h 2085"/>
                  <a:gd name="T82" fmla="*/ 1729 w 3007"/>
                  <a:gd name="T83" fmla="*/ 366 h 2085"/>
                  <a:gd name="T84" fmla="*/ 1808 w 3007"/>
                  <a:gd name="T85" fmla="*/ 304 h 2085"/>
                  <a:gd name="T86" fmla="*/ 1929 w 3007"/>
                  <a:gd name="T87" fmla="*/ 255 h 2085"/>
                  <a:gd name="T88" fmla="*/ 2087 w 3007"/>
                  <a:gd name="T89" fmla="*/ 220 h 2085"/>
                  <a:gd name="T90" fmla="*/ 2362 w 3007"/>
                  <a:gd name="T91" fmla="*/ 173 h 2085"/>
                  <a:gd name="T92" fmla="*/ 2746 w 3007"/>
                  <a:gd name="T93" fmla="*/ 119 h 2085"/>
                  <a:gd name="T94" fmla="*/ 2921 w 3007"/>
                  <a:gd name="T95" fmla="*/ 84 h 2085"/>
                  <a:gd name="T96" fmla="*/ 2825 w 3007"/>
                  <a:gd name="T97" fmla="*/ 22 h 2085"/>
                  <a:gd name="T98" fmla="*/ 2599 w 3007"/>
                  <a:gd name="T99" fmla="*/ 63 h 2085"/>
                  <a:gd name="T100" fmla="*/ 2219 w 3007"/>
                  <a:gd name="T101" fmla="*/ 114 h 2085"/>
                  <a:gd name="T102" fmla="*/ 1972 w 3007"/>
                  <a:gd name="T103" fmla="*/ 152 h 2085"/>
                  <a:gd name="T104" fmla="*/ 1740 w 3007"/>
                  <a:gd name="T105" fmla="*/ 193 h 2085"/>
                  <a:gd name="T106" fmla="*/ 1556 w 3007"/>
                  <a:gd name="T107" fmla="*/ 249 h 2085"/>
                  <a:gd name="T108" fmla="*/ 1429 w 3007"/>
                  <a:gd name="T109" fmla="*/ 323 h 2085"/>
                  <a:gd name="T110" fmla="*/ 1396 w 3007"/>
                  <a:gd name="T111" fmla="*/ 372 h 2085"/>
                  <a:gd name="T112" fmla="*/ 1386 w 3007"/>
                  <a:gd name="T113" fmla="*/ 423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007"/>
                  <a:gd name="T172" fmla="*/ 0 h 2085"/>
                  <a:gd name="T173" fmla="*/ 3007 w 3007"/>
                  <a:gd name="T174" fmla="*/ 2085 h 20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037" name="Freeform 7">
                <a:extLst>
                  <a:ext uri="{FF2B5EF4-FFF2-40B4-BE49-F238E27FC236}">
                    <a16:creationId xmlns:a16="http://schemas.microsoft.com/office/drawing/2014/main" id="{028335B9-1364-F54A-AD42-04331E21D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1" y="2317"/>
                <a:ext cx="1219" cy="510"/>
              </a:xfrm>
              <a:custGeom>
                <a:avLst/>
                <a:gdLst>
                  <a:gd name="T0" fmla="*/ 0 w 1248"/>
                  <a:gd name="T1" fmla="*/ 281 h 539"/>
                  <a:gd name="T2" fmla="*/ 0 w 1248"/>
                  <a:gd name="T3" fmla="*/ 306 h 539"/>
                  <a:gd name="T4" fmla="*/ 5 w 1248"/>
                  <a:gd name="T5" fmla="*/ 327 h 539"/>
                  <a:gd name="T6" fmla="*/ 24 w 1248"/>
                  <a:gd name="T7" fmla="*/ 351 h 539"/>
                  <a:gd name="T8" fmla="*/ 51 w 1248"/>
                  <a:gd name="T9" fmla="*/ 370 h 539"/>
                  <a:gd name="T10" fmla="*/ 86 w 1248"/>
                  <a:gd name="T11" fmla="*/ 392 h 539"/>
                  <a:gd name="T12" fmla="*/ 132 w 1248"/>
                  <a:gd name="T13" fmla="*/ 415 h 539"/>
                  <a:gd name="T14" fmla="*/ 182 w 1248"/>
                  <a:gd name="T15" fmla="*/ 433 h 539"/>
                  <a:gd name="T16" fmla="*/ 237 w 1248"/>
                  <a:gd name="T17" fmla="*/ 457 h 539"/>
                  <a:gd name="T18" fmla="*/ 197 w 1248"/>
                  <a:gd name="T19" fmla="*/ 438 h 539"/>
                  <a:gd name="T20" fmla="*/ 167 w 1248"/>
                  <a:gd name="T21" fmla="*/ 415 h 539"/>
                  <a:gd name="T22" fmla="*/ 146 w 1248"/>
                  <a:gd name="T23" fmla="*/ 396 h 539"/>
                  <a:gd name="T24" fmla="*/ 132 w 1248"/>
                  <a:gd name="T25" fmla="*/ 378 h 539"/>
                  <a:gd name="T26" fmla="*/ 127 w 1248"/>
                  <a:gd name="T27" fmla="*/ 360 h 539"/>
                  <a:gd name="T28" fmla="*/ 127 w 1248"/>
                  <a:gd name="T29" fmla="*/ 342 h 539"/>
                  <a:gd name="T30" fmla="*/ 132 w 1248"/>
                  <a:gd name="T31" fmla="*/ 324 h 539"/>
                  <a:gd name="T32" fmla="*/ 146 w 1248"/>
                  <a:gd name="T33" fmla="*/ 308 h 539"/>
                  <a:gd name="T34" fmla="*/ 167 w 1248"/>
                  <a:gd name="T35" fmla="*/ 291 h 539"/>
                  <a:gd name="T36" fmla="*/ 187 w 1248"/>
                  <a:gd name="T37" fmla="*/ 276 h 539"/>
                  <a:gd name="T38" fmla="*/ 248 w 1248"/>
                  <a:gd name="T39" fmla="*/ 249 h 539"/>
                  <a:gd name="T40" fmla="*/ 329 w 1248"/>
                  <a:gd name="T41" fmla="*/ 222 h 539"/>
                  <a:gd name="T42" fmla="*/ 415 w 1248"/>
                  <a:gd name="T43" fmla="*/ 198 h 539"/>
                  <a:gd name="T44" fmla="*/ 516 w 1248"/>
                  <a:gd name="T45" fmla="*/ 181 h 539"/>
                  <a:gd name="T46" fmla="*/ 617 w 1248"/>
                  <a:gd name="T47" fmla="*/ 162 h 539"/>
                  <a:gd name="T48" fmla="*/ 829 w 1248"/>
                  <a:gd name="T49" fmla="*/ 130 h 539"/>
                  <a:gd name="T50" fmla="*/ 925 w 1248"/>
                  <a:gd name="T51" fmla="*/ 115 h 539"/>
                  <a:gd name="T52" fmla="*/ 1017 w 1248"/>
                  <a:gd name="T53" fmla="*/ 102 h 539"/>
                  <a:gd name="T54" fmla="*/ 1098 w 1248"/>
                  <a:gd name="T55" fmla="*/ 97 h 539"/>
                  <a:gd name="T56" fmla="*/ 1163 w 1248"/>
                  <a:gd name="T57" fmla="*/ 88 h 539"/>
                  <a:gd name="T58" fmla="*/ 1163 w 1248"/>
                  <a:gd name="T59" fmla="*/ 0 h 539"/>
                  <a:gd name="T60" fmla="*/ 1082 w 1248"/>
                  <a:gd name="T61" fmla="*/ 19 h 539"/>
                  <a:gd name="T62" fmla="*/ 996 w 1248"/>
                  <a:gd name="T63" fmla="*/ 32 h 539"/>
                  <a:gd name="T64" fmla="*/ 815 w 1248"/>
                  <a:gd name="T65" fmla="*/ 60 h 539"/>
                  <a:gd name="T66" fmla="*/ 627 w 1248"/>
                  <a:gd name="T67" fmla="*/ 79 h 539"/>
                  <a:gd name="T68" fmla="*/ 450 w 1248"/>
                  <a:gd name="T69" fmla="*/ 107 h 539"/>
                  <a:gd name="T70" fmla="*/ 364 w 1248"/>
                  <a:gd name="T71" fmla="*/ 120 h 539"/>
                  <a:gd name="T72" fmla="*/ 288 w 1248"/>
                  <a:gd name="T73" fmla="*/ 133 h 539"/>
                  <a:gd name="T74" fmla="*/ 213 w 1248"/>
                  <a:gd name="T75" fmla="*/ 152 h 539"/>
                  <a:gd name="T76" fmla="*/ 151 w 1248"/>
                  <a:gd name="T77" fmla="*/ 171 h 539"/>
                  <a:gd name="T78" fmla="*/ 97 w 1248"/>
                  <a:gd name="T79" fmla="*/ 194 h 539"/>
                  <a:gd name="T80" fmla="*/ 51 w 1248"/>
                  <a:gd name="T81" fmla="*/ 217 h 539"/>
                  <a:gd name="T82" fmla="*/ 21 w 1248"/>
                  <a:gd name="T83" fmla="*/ 249 h 539"/>
                  <a:gd name="T84" fmla="*/ 0 w 1248"/>
                  <a:gd name="T85" fmla="*/ 281 h 539"/>
                  <a:gd name="T86" fmla="*/ 0 w 1248"/>
                  <a:gd name="T87" fmla="*/ 281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48"/>
                  <a:gd name="T133" fmla="*/ 0 h 539"/>
                  <a:gd name="T134" fmla="*/ 1248 w 1248"/>
                  <a:gd name="T135" fmla="*/ 539 h 53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D86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031" name="Freeform 8">
              <a:extLst>
                <a:ext uri="{FF2B5EF4-FFF2-40B4-BE49-F238E27FC236}">
                  <a16:creationId xmlns:a16="http://schemas.microsoft.com/office/drawing/2014/main" id="{004799ED-DD4A-8347-82DE-A6BB8B961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2" y="1341"/>
              <a:ext cx="1796" cy="1508"/>
            </a:xfrm>
            <a:custGeom>
              <a:avLst/>
              <a:gdLst>
                <a:gd name="T0" fmla="*/ 470 w 2296"/>
                <a:gd name="T1" fmla="*/ 1148 h 1469"/>
                <a:gd name="T2" fmla="*/ 649 w 2296"/>
                <a:gd name="T3" fmla="*/ 1095 h 1469"/>
                <a:gd name="T4" fmla="*/ 797 w 2296"/>
                <a:gd name="T5" fmla="*/ 1035 h 1469"/>
                <a:gd name="T6" fmla="*/ 918 w 2296"/>
                <a:gd name="T7" fmla="*/ 970 h 1469"/>
                <a:gd name="T8" fmla="*/ 1005 w 2296"/>
                <a:gd name="T9" fmla="*/ 900 h 1469"/>
                <a:gd name="T10" fmla="*/ 1063 w 2296"/>
                <a:gd name="T11" fmla="*/ 818 h 1469"/>
                <a:gd name="T12" fmla="*/ 1094 w 2296"/>
                <a:gd name="T13" fmla="*/ 724 h 1469"/>
                <a:gd name="T14" fmla="*/ 1096 w 2296"/>
                <a:gd name="T15" fmla="*/ 606 h 1469"/>
                <a:gd name="T16" fmla="*/ 1072 w 2296"/>
                <a:gd name="T17" fmla="*/ 494 h 1469"/>
                <a:gd name="T18" fmla="*/ 1026 w 2296"/>
                <a:gd name="T19" fmla="*/ 394 h 1469"/>
                <a:gd name="T20" fmla="*/ 961 w 2296"/>
                <a:gd name="T21" fmla="*/ 300 h 1469"/>
                <a:gd name="T22" fmla="*/ 847 w 2296"/>
                <a:gd name="T23" fmla="*/ 169 h 1469"/>
                <a:gd name="T24" fmla="*/ 771 w 2296"/>
                <a:gd name="T25" fmla="*/ 99 h 1469"/>
                <a:gd name="T26" fmla="*/ 706 w 2296"/>
                <a:gd name="T27" fmla="*/ 46 h 1469"/>
                <a:gd name="T28" fmla="*/ 663 w 2296"/>
                <a:gd name="T29" fmla="*/ 10 h 1469"/>
                <a:gd name="T30" fmla="*/ 645 w 2296"/>
                <a:gd name="T31" fmla="*/ 0 h 1469"/>
                <a:gd name="T32" fmla="*/ 792 w 2296"/>
                <a:gd name="T33" fmla="*/ 128 h 1469"/>
                <a:gd name="T34" fmla="*/ 932 w 2296"/>
                <a:gd name="T35" fmla="*/ 276 h 1469"/>
                <a:gd name="T36" fmla="*/ 990 w 2296"/>
                <a:gd name="T37" fmla="*/ 353 h 1469"/>
                <a:gd name="T38" fmla="*/ 1039 w 2296"/>
                <a:gd name="T39" fmla="*/ 435 h 1469"/>
                <a:gd name="T40" fmla="*/ 1070 w 2296"/>
                <a:gd name="T41" fmla="*/ 517 h 1469"/>
                <a:gd name="T42" fmla="*/ 1083 w 2296"/>
                <a:gd name="T43" fmla="*/ 606 h 1469"/>
                <a:gd name="T44" fmla="*/ 1072 w 2296"/>
                <a:gd name="T45" fmla="*/ 688 h 1469"/>
                <a:gd name="T46" fmla="*/ 1039 w 2296"/>
                <a:gd name="T47" fmla="*/ 760 h 1469"/>
                <a:gd name="T48" fmla="*/ 987 w 2296"/>
                <a:gd name="T49" fmla="*/ 818 h 1469"/>
                <a:gd name="T50" fmla="*/ 920 w 2296"/>
                <a:gd name="T51" fmla="*/ 865 h 1469"/>
                <a:gd name="T52" fmla="*/ 836 w 2296"/>
                <a:gd name="T53" fmla="*/ 912 h 1469"/>
                <a:gd name="T54" fmla="*/ 647 w 2296"/>
                <a:gd name="T55" fmla="*/ 982 h 1469"/>
                <a:gd name="T56" fmla="*/ 442 w 2296"/>
                <a:gd name="T57" fmla="*/ 1047 h 1469"/>
                <a:gd name="T58" fmla="*/ 250 w 2296"/>
                <a:gd name="T59" fmla="*/ 1112 h 1469"/>
                <a:gd name="T60" fmla="*/ 169 w 2296"/>
                <a:gd name="T61" fmla="*/ 1153 h 1469"/>
                <a:gd name="T62" fmla="*/ 99 w 2296"/>
                <a:gd name="T63" fmla="*/ 1194 h 1469"/>
                <a:gd name="T64" fmla="*/ 44 w 2296"/>
                <a:gd name="T65" fmla="*/ 1241 h 1469"/>
                <a:gd name="T66" fmla="*/ 10 w 2296"/>
                <a:gd name="T67" fmla="*/ 1301 h 1469"/>
                <a:gd name="T68" fmla="*/ 0 w 2296"/>
                <a:gd name="T69" fmla="*/ 1365 h 1469"/>
                <a:gd name="T70" fmla="*/ 13 w 2296"/>
                <a:gd name="T71" fmla="*/ 1435 h 1469"/>
                <a:gd name="T72" fmla="*/ 47 w 2296"/>
                <a:gd name="T73" fmla="*/ 1496 h 1469"/>
                <a:gd name="T74" fmla="*/ 94 w 2296"/>
                <a:gd name="T75" fmla="*/ 1542 h 1469"/>
                <a:gd name="T76" fmla="*/ 156 w 2296"/>
                <a:gd name="T77" fmla="*/ 1589 h 1469"/>
                <a:gd name="T78" fmla="*/ 104 w 2296"/>
                <a:gd name="T79" fmla="*/ 1531 h 1469"/>
                <a:gd name="T80" fmla="*/ 70 w 2296"/>
                <a:gd name="T81" fmla="*/ 1471 h 1469"/>
                <a:gd name="T82" fmla="*/ 58 w 2296"/>
                <a:gd name="T83" fmla="*/ 1414 h 1469"/>
                <a:gd name="T84" fmla="*/ 67 w 2296"/>
                <a:gd name="T85" fmla="*/ 1359 h 1469"/>
                <a:gd name="T86" fmla="*/ 102 w 2296"/>
                <a:gd name="T87" fmla="*/ 1307 h 1469"/>
                <a:gd name="T88" fmla="*/ 164 w 2296"/>
                <a:gd name="T89" fmla="*/ 1260 h 1469"/>
                <a:gd name="T90" fmla="*/ 252 w 2296"/>
                <a:gd name="T91" fmla="*/ 1213 h 1469"/>
                <a:gd name="T92" fmla="*/ 369 w 2296"/>
                <a:gd name="T93" fmla="*/ 1177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296"/>
                <a:gd name="T142" fmla="*/ 0 h 1469"/>
                <a:gd name="T143" fmla="*/ 2296 w 2296"/>
                <a:gd name="T144" fmla="*/ 1469 h 146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032" name="Freeform 9">
              <a:extLst>
                <a:ext uri="{FF2B5EF4-FFF2-40B4-BE49-F238E27FC236}">
                  <a16:creationId xmlns:a16="http://schemas.microsoft.com/office/drawing/2014/main" id="{19D831AB-A0BC-E84B-86B5-81BB54B62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729" cy="1747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67 h 1906"/>
                <a:gd name="T4" fmla="*/ 5707 w 5740"/>
                <a:gd name="T5" fmla="*/ 1467 h 1906"/>
                <a:gd name="T6" fmla="*/ 5707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40"/>
                <a:gd name="T19" fmla="*/ 0 h 1906"/>
                <a:gd name="T20" fmla="*/ 5740 w 5740"/>
                <a:gd name="T21" fmla="*/ 1906 h 19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027" name="Rectangle 10">
            <a:extLst>
              <a:ext uri="{FF2B5EF4-FFF2-40B4-BE49-F238E27FC236}">
                <a16:creationId xmlns:a16="http://schemas.microsoft.com/office/drawing/2014/main" id="{F8D3218A-CA6B-A14F-9DAF-98066866C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Címszöveg formátumának szerkesztése</a:t>
            </a:r>
          </a:p>
        </p:txBody>
      </p:sp>
      <p:sp>
        <p:nvSpPr>
          <p:cNvPr id="1028" name="Text Box 11">
            <a:extLst>
              <a:ext uri="{FF2B5EF4-FFF2-40B4-BE49-F238E27FC236}">
                <a16:creationId xmlns:a16="http://schemas.microsoft.com/office/drawing/2014/main" id="{348CAA9E-AA1F-A84F-819A-C0AC8E761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6489700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/>
          </a:p>
        </p:txBody>
      </p:sp>
      <p:sp>
        <p:nvSpPr>
          <p:cNvPr id="1029" name="Rectangle 12">
            <a:extLst>
              <a:ext uri="{FF2B5EF4-FFF2-40B4-BE49-F238E27FC236}">
                <a16:creationId xmlns:a16="http://schemas.microsoft.com/office/drawing/2014/main" id="{00F37F16-D15D-B446-95AB-E8827A381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hu-HU"/>
              <a:t>Vázlatszöveg formátumának szerkesztése</a:t>
            </a:r>
          </a:p>
          <a:p>
            <a:pPr lvl="1"/>
            <a:r>
              <a:rPr lang="en-GB" altLang="hu-HU"/>
              <a:t>Második vázlatszint</a:t>
            </a:r>
          </a:p>
          <a:p>
            <a:pPr lvl="2"/>
            <a:r>
              <a:rPr lang="en-GB" altLang="hu-HU"/>
              <a:t>Harmadik vázlatszint</a:t>
            </a:r>
          </a:p>
          <a:p>
            <a:pPr lvl="3"/>
            <a:r>
              <a:rPr lang="en-GB" altLang="hu-HU"/>
              <a:t>Negyedik vázlatszint</a:t>
            </a:r>
          </a:p>
          <a:p>
            <a:pPr lvl="4"/>
            <a:r>
              <a:rPr lang="en-GB" altLang="hu-HU"/>
              <a:t>Ötödik vázlatszint</a:t>
            </a:r>
          </a:p>
          <a:p>
            <a:pPr lvl="4"/>
            <a:r>
              <a:rPr lang="en-GB" altLang="hu-HU"/>
              <a:t>Hatodik vázlatszint</a:t>
            </a:r>
          </a:p>
          <a:p>
            <a:pPr lvl="4"/>
            <a:r>
              <a:rPr lang="en-GB" altLang="hu-HU"/>
              <a:t>Hetedik vázlatszint</a:t>
            </a:r>
          </a:p>
          <a:p>
            <a:pPr lvl="4"/>
            <a:r>
              <a:rPr lang="en-GB" altLang="hu-HU"/>
              <a:t>Nyolcadik vázlatszint</a:t>
            </a:r>
          </a:p>
          <a:p>
            <a:pPr lvl="4"/>
            <a:r>
              <a:rPr lang="en-GB" altLang="hu-HU"/>
              <a:t>Kilencedik vázlatszint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</p:sldLayoutIdLst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0000"/>
          </a:solidFill>
          <a:latin typeface="Garamond" charset="0"/>
          <a:ea typeface="ＭＳ Ｐゴシック" charset="0"/>
          <a:cs typeface="Microsoft YaHei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0000"/>
          </a:solidFill>
          <a:latin typeface="Garamond" charset="0"/>
          <a:ea typeface="ＭＳ Ｐゴシック" charset="0"/>
          <a:cs typeface="Microsoft YaHei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0000"/>
          </a:solidFill>
          <a:latin typeface="Garamond" charset="0"/>
          <a:ea typeface="ＭＳ Ｐゴシック" charset="0"/>
          <a:cs typeface="Microsoft YaHei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0000"/>
          </a:solidFill>
          <a:latin typeface="Garamond" charset="0"/>
          <a:ea typeface="ＭＳ Ｐゴシック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0000"/>
          </a:solidFill>
          <a:latin typeface="Garamond" charset="0"/>
          <a:ea typeface="ＭＳ Ｐゴシック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0000"/>
          </a:solidFill>
          <a:latin typeface="Garamond" charset="0"/>
          <a:ea typeface="ＭＳ Ｐゴシック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0000"/>
          </a:solidFill>
          <a:latin typeface="Garamond" charset="0"/>
          <a:ea typeface="ＭＳ Ｐゴシック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b="1">
          <a:solidFill>
            <a:srgbClr val="FF0000"/>
          </a:solidFill>
          <a:latin typeface="Garamond" charset="0"/>
          <a:ea typeface="ＭＳ Ｐゴシック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FFCC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CC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CC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CC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CC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11" Type="http://schemas.openxmlformats.org/officeDocument/2006/relationships/image" Target="../media/image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media32.m4a"/><Relationship Id="rId7" Type="http://schemas.openxmlformats.org/officeDocument/2006/relationships/oleObject" Target="../embeddings/oleObject1.bin"/><Relationship Id="rId2" Type="http://schemas.microsoft.com/office/2007/relationships/media" Target="../media/media3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jpe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jpe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.pn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jpe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.pn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5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4.jpe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notesSlide" Target="../notesSlides/notesSlide54.xml"/><Relationship Id="rId9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8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notesSlide" Target="../notesSlides/notes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.png"/><Relationship Id="rId5" Type="http://schemas.openxmlformats.org/officeDocument/2006/relationships/image" Target="../media/image109.png"/><Relationship Id="rId4" Type="http://schemas.openxmlformats.org/officeDocument/2006/relationships/notesSlide" Target="../notesSlides/notesSlide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.png"/><Relationship Id="rId5" Type="http://schemas.openxmlformats.org/officeDocument/2006/relationships/image" Target="../media/image110.png"/><Relationship Id="rId4" Type="http://schemas.openxmlformats.org/officeDocument/2006/relationships/notesSlide" Target="../notesSlides/notesSlide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AEDB35FA-5427-424C-8125-E4250C3C8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744538"/>
            <a:ext cx="8229600" cy="3290887"/>
          </a:xfrm>
        </p:spPr>
        <p:txBody>
          <a:bodyPr lIns="0" tIns="0" rIns="0" bIns="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altLang="hu-HU" dirty="0"/>
              <a:t>A </a:t>
            </a:r>
            <a:r>
              <a:rPr lang="de-DE" altLang="hu-HU" dirty="0" err="1"/>
              <a:t>boka</a:t>
            </a:r>
            <a:r>
              <a:rPr lang="de-DE" altLang="hu-HU" dirty="0"/>
              <a:t> és </a:t>
            </a:r>
            <a:r>
              <a:rPr lang="de-DE" altLang="hu-HU" dirty="0" err="1"/>
              <a:t>láb</a:t>
            </a:r>
            <a:r>
              <a:rPr lang="de-DE" altLang="hu-HU" dirty="0"/>
              <a:t> </a:t>
            </a:r>
            <a:r>
              <a:rPr lang="de-DE" altLang="hu-HU" dirty="0" err="1"/>
              <a:t>ortopédiai</a:t>
            </a:r>
            <a:r>
              <a:rPr lang="de-DE" altLang="hu-HU" dirty="0"/>
              <a:t> </a:t>
            </a:r>
            <a:r>
              <a:rPr lang="de-DE" altLang="hu-HU" dirty="0" err="1"/>
              <a:t>vonatkozásai</a:t>
            </a:r>
            <a:br>
              <a:rPr lang="de-DE" altLang="hu-HU" dirty="0"/>
            </a:br>
            <a:br>
              <a:rPr lang="de-DE" altLang="hu-HU" dirty="0"/>
            </a:br>
            <a:endParaRPr lang="en-GB" altLang="hu-HU" sz="2800" b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F35185F-D9D2-414A-BB15-D763CEF5B2E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31800" y="4386263"/>
            <a:ext cx="8229600" cy="1971675"/>
          </a:xfrm>
        </p:spPr>
        <p:txBody>
          <a:bodyPr lIns="0" tIns="0" rIns="0" bIns="0" anchor="ctr"/>
          <a:lstStyle/>
          <a:p>
            <a:pPr indent="-298450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hu-HU"/>
              <a:t>dr. Rodler Endre</a:t>
            </a:r>
          </a:p>
          <a:p>
            <a:pPr indent="-298450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hu-HU"/>
              <a:t>SOTE Ortopédiai Klinika</a:t>
            </a:r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3F4B4B78-BC4A-B04F-96F1-E995ED99E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B8CB7974-8C19-CD4C-911A-555152A58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838200"/>
            <a:ext cx="8229600" cy="4003675"/>
          </a:xfrm>
        </p:spPr>
        <p:txBody>
          <a:bodyPr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en-GB" altLang="hu-HU" sz="5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MEREV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80C9223C-E9E8-AD4F-A3C2-D9B0D724F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838200"/>
            <a:ext cx="8229600" cy="4003675"/>
          </a:xfrm>
        </p:spPr>
        <p:txBody>
          <a:bodyPr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en-GB" altLang="hu-HU" sz="5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RUGALMAS - MEREV</a:t>
            </a:r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DED26224-A7EF-8347-ABB8-BBE5BB7C7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600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FAD8FDC3-E620-F84D-9D6E-DA4975827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4351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hu-HU" sz="40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5F4FCB5D-220C-5847-9E41-C7AE0917DB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pPr marL="341313" indent="-296863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de-DE" altLang="hu-HU"/>
              <a:t>Leonardo da Vinci (1452-1519):</a:t>
            </a:r>
          </a:p>
          <a:p>
            <a:pPr marL="341313" indent="-296863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hu-HU"/>
          </a:p>
          <a:p>
            <a:pPr marL="341313" indent="-296863">
              <a:buClrTx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de-DE" altLang="en-US" b="1"/>
              <a:t>“</a:t>
            </a:r>
            <a:r>
              <a:rPr lang="de-DE" altLang="hu-HU" b="1"/>
              <a:t>Il piede umano è un</a:t>
            </a:r>
            <a:r>
              <a:rPr lang="de-DE" altLang="en-US" b="1"/>
              <a:t>’</a:t>
            </a:r>
            <a:r>
              <a:rPr lang="de-DE" altLang="hu-HU" b="1"/>
              <a:t>opera d</a:t>
            </a:r>
            <a:r>
              <a:rPr lang="de-DE" altLang="en-US" b="1"/>
              <a:t>’</a:t>
            </a:r>
            <a:r>
              <a:rPr lang="de-DE" altLang="hu-HU" b="1"/>
              <a:t>arte ed un capolavoro di ingegneria</a:t>
            </a:r>
            <a:r>
              <a:rPr lang="de-DE" altLang="en-US" b="1"/>
              <a:t>”</a:t>
            </a:r>
            <a:endParaRPr lang="de-DE" altLang="hu-HU" b="1"/>
          </a:p>
          <a:p>
            <a:pPr marL="341313" indent="-296863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hu-HU"/>
          </a:p>
          <a:p>
            <a:pPr marL="341313" indent="-296863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de-DE" altLang="hu-HU"/>
              <a:t> „A láb mérnöki mestermű, műalkotás</a:t>
            </a:r>
            <a:r>
              <a:rPr lang="de-DE" altLang="en-US"/>
              <a:t>“</a:t>
            </a:r>
            <a:endParaRPr lang="de-DE" altLang="ja-JP"/>
          </a:p>
          <a:p>
            <a:pPr marL="341313" indent="-296863">
              <a:buClrTx/>
              <a:buSzPct val="70000"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hu-HU"/>
          </a:p>
          <a:p>
            <a:pPr marL="341313" indent="-296863">
              <a:buClrTx/>
              <a:buSzPct val="70000"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hu-HU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20FD2BF7-DDAF-AC42-88C5-12E12E8BF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676400"/>
            <a:ext cx="34226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A610A1F3-0D31-544E-9778-B029A6474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00" y="586499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A135DE65-4E9F-D440-85CA-F03CB5F30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609600"/>
            <a:ext cx="8229600" cy="5656263"/>
          </a:xfrm>
        </p:spPr>
        <p:txBody>
          <a:bodyPr/>
          <a:lstStyle/>
          <a:p>
            <a:pPr algn="l"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en-GB" altLang="hu-HU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hányat lép egy…</a:t>
            </a:r>
            <a:br>
              <a:rPr lang="en-GB" altLang="hu-HU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GB" altLang="hu-HU" sz="40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postás							18000/nap</a:t>
            </a:r>
            <a:b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bolti eladó					 5000/nap</a:t>
            </a:r>
            <a:b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menedzser					 3000/nap</a:t>
            </a:r>
            <a:b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recepciós						 1200/nap</a:t>
            </a:r>
            <a:b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hu-HU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WHO ajánlás		10000/nap (6,3-7,3km)</a:t>
            </a:r>
          </a:p>
        </p:txBody>
      </p:sp>
      <p:pic>
        <p:nvPicPr>
          <p:cNvPr id="3" name="Kép 2" descr="A képen kültéri, tengerpart, természet, víz látható&#10;&#10;Automatikusan generált leírás">
            <a:extLst>
              <a:ext uri="{FF2B5EF4-FFF2-40B4-BE49-F238E27FC236}">
                <a16:creationId xmlns:a16="http://schemas.microsoft.com/office/drawing/2014/main" id="{FFBC4D0C-4707-A945-9AB3-4461871A6D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34" r="12857"/>
          <a:stretch/>
        </p:blipFill>
        <p:spPr>
          <a:xfrm>
            <a:off x="7086600" y="4495800"/>
            <a:ext cx="1778000" cy="1492372"/>
          </a:xfrm>
          <a:prstGeom prst="rect">
            <a:avLst/>
          </a:prstGeom>
        </p:spPr>
      </p:pic>
      <p:pic>
        <p:nvPicPr>
          <p:cNvPr id="6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9F3AE7B3-5CED-2649-B25A-E5BC85654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252" y="5842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AC727DB4-AC5D-DF44-A7FF-ABF5DB9C32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dirty="0" err="1"/>
              <a:t>Hosszboltozat</a:t>
            </a:r>
            <a:r>
              <a:rPr lang="en-US" altLang="hu-HU" dirty="0"/>
              <a:t> - </a:t>
            </a:r>
            <a:r>
              <a:rPr lang="en-US" altLang="hu-HU" dirty="0" err="1"/>
              <a:t>harántboltozat</a:t>
            </a:r>
            <a:endParaRPr lang="en-US" altLang="hu-HU" dirty="0"/>
          </a:p>
        </p:txBody>
      </p:sp>
      <p:pic>
        <p:nvPicPr>
          <p:cNvPr id="29698" name="Picture 3">
            <a:extLst>
              <a:ext uri="{FF2B5EF4-FFF2-40B4-BE49-F238E27FC236}">
                <a16:creationId xmlns:a16="http://schemas.microsoft.com/office/drawing/2014/main" id="{90FC741B-720B-864A-A363-2D672D6C8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2514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>
            <a:extLst>
              <a:ext uri="{FF2B5EF4-FFF2-40B4-BE49-F238E27FC236}">
                <a16:creationId xmlns:a16="http://schemas.microsoft.com/office/drawing/2014/main" id="{19606C7B-18F7-624B-83E1-B092C7DF54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2514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11">
            <a:extLst>
              <a:ext uri="{FF2B5EF4-FFF2-40B4-BE49-F238E27FC236}">
                <a16:creationId xmlns:a16="http://schemas.microsoft.com/office/drawing/2014/main" id="{75B99D53-7AB2-CA47-A467-FA8B417C7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3028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CA87D9EF-46E2-A945-A4E5-1AB93A975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591492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>
            <a:extLst>
              <a:ext uri="{FF2B5EF4-FFF2-40B4-BE49-F238E27FC236}">
                <a16:creationId xmlns:a16="http://schemas.microsoft.com/office/drawing/2014/main" id="{87A8F62C-95DF-EA40-8C9F-352636165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2514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>
            <a:extLst>
              <a:ext uri="{FF2B5EF4-FFF2-40B4-BE49-F238E27FC236}">
                <a16:creationId xmlns:a16="http://schemas.microsoft.com/office/drawing/2014/main" id="{14E58CC4-5D0A-434F-B014-D1F063BE9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76400"/>
            <a:ext cx="2514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6">
            <a:extLst>
              <a:ext uri="{FF2B5EF4-FFF2-40B4-BE49-F238E27FC236}">
                <a16:creationId xmlns:a16="http://schemas.microsoft.com/office/drawing/2014/main" id="{07E9AE8B-5C12-B049-8AC0-7B2FEA52C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57600"/>
            <a:ext cx="1890713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>
            <a:extLst>
              <a:ext uri="{FF2B5EF4-FFF2-40B4-BE49-F238E27FC236}">
                <a16:creationId xmlns:a16="http://schemas.microsoft.com/office/drawing/2014/main" id="{FFFFD210-8F32-274A-B941-3E1C3230AA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7432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1">
            <a:extLst>
              <a:ext uri="{FF2B5EF4-FFF2-40B4-BE49-F238E27FC236}">
                <a16:creationId xmlns:a16="http://schemas.microsoft.com/office/drawing/2014/main" id="{92E97F8A-F2C5-9C49-B741-9E06DB5676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3028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2">
            <a:extLst>
              <a:ext uri="{FF2B5EF4-FFF2-40B4-BE49-F238E27FC236}">
                <a16:creationId xmlns:a16="http://schemas.microsoft.com/office/drawing/2014/main" id="{913DDCAE-CE6C-FC49-AA8E-4C375B7FAF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179546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751" name="Straight Connector 3">
            <a:extLst>
              <a:ext uri="{FF2B5EF4-FFF2-40B4-BE49-F238E27FC236}">
                <a16:creationId xmlns:a16="http://schemas.microsoft.com/office/drawing/2014/main" id="{C581A99B-D86D-184C-93D7-D4B296EB987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5800" y="1905000"/>
            <a:ext cx="990600" cy="1066800"/>
          </a:xfrm>
          <a:prstGeom prst="line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2" name="Straight Connector 5">
            <a:extLst>
              <a:ext uri="{FF2B5EF4-FFF2-40B4-BE49-F238E27FC236}">
                <a16:creationId xmlns:a16="http://schemas.microsoft.com/office/drawing/2014/main" id="{80A3D0C9-8C8B-1C41-9A28-2700C388CD3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43400" y="1752600"/>
            <a:ext cx="1219200" cy="1447800"/>
          </a:xfrm>
          <a:prstGeom prst="line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8F4CDF06-2F92-CA4E-ABAB-2674893C7564}"/>
              </a:ext>
            </a:extLst>
          </p:cNvPr>
          <p:cNvSpPr txBox="1">
            <a:spLocks/>
          </p:cNvSpPr>
          <p:nvPr/>
        </p:nvSpPr>
        <p:spPr bwMode="auto">
          <a:xfrm>
            <a:off x="503237" y="152400"/>
            <a:ext cx="8183563" cy="143351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ctr"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FF0000"/>
                </a:solidFill>
                <a:latin typeface="Garamond" charset="0"/>
                <a:ea typeface="ＭＳ Ｐゴシック" charset="0"/>
                <a:cs typeface="Microsoft YaHei" charset="0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FF0000"/>
                </a:solidFill>
                <a:latin typeface="Garamond" charset="0"/>
                <a:ea typeface="ＭＳ Ｐゴシック" charset="0"/>
                <a:cs typeface="Microsoft YaHei" charset="0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FF0000"/>
                </a:solidFill>
                <a:latin typeface="Garamond" charset="0"/>
                <a:ea typeface="ＭＳ Ｐゴシック" charset="0"/>
                <a:cs typeface="Microsoft YaHei" charset="0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FF0000"/>
                </a:solidFill>
                <a:latin typeface="Garamond" charset="0"/>
                <a:ea typeface="ＭＳ Ｐゴシック" charset="0"/>
                <a:cs typeface="Microsoft YaHei" charset="0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FF0000"/>
                </a:solidFill>
                <a:latin typeface="Garamond" charset="0"/>
                <a:ea typeface="ＭＳ Ｐゴシック" charset="0"/>
                <a:cs typeface="Microsoft YaHei" charset="0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FF0000"/>
                </a:solidFill>
                <a:latin typeface="Garamond" charset="0"/>
                <a:ea typeface="ＭＳ Ｐゴシック" charset="0"/>
                <a:cs typeface="Microsoft YaHei" charset="0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FF0000"/>
                </a:solidFill>
                <a:latin typeface="Garamond" charset="0"/>
                <a:ea typeface="ＭＳ Ｐゴシック" charset="0"/>
                <a:cs typeface="Microsoft YaHei" charset="0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FF0000"/>
                </a:solidFill>
                <a:latin typeface="Garamond" charset="0"/>
                <a:ea typeface="ＭＳ Ｐゴシック" charset="0"/>
                <a:cs typeface="Microsoft YaHei" charset="0"/>
              </a:defRPr>
            </a:lvl9pPr>
          </a:lstStyle>
          <a:p>
            <a:pPr>
              <a:defRPr/>
            </a:pPr>
            <a:r>
              <a:rPr lang="en-US" altLang="hu-HU" kern="0" dirty="0" err="1"/>
              <a:t>Hosszboltozat</a:t>
            </a:r>
            <a:r>
              <a:rPr lang="en-US" altLang="hu-HU" kern="0" dirty="0"/>
              <a:t> - </a:t>
            </a:r>
            <a:r>
              <a:rPr lang="en-US" altLang="hu-HU" kern="0" dirty="0" err="1"/>
              <a:t>harántboltozat</a:t>
            </a:r>
            <a:endParaRPr lang="en-US" altLang="hu-HU" kern="0" dirty="0"/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8193BB9A-467F-1E48-8C47-17D3D7EAD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487" y="60420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69A081BE-DF4C-CF40-9883-8BB37E5B63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25" y="1600200"/>
            <a:ext cx="8183563" cy="3124200"/>
          </a:xfrm>
          <a:solidFill>
            <a:srgbClr val="92D050"/>
          </a:solidFill>
        </p:spPr>
        <p:txBody>
          <a:bodyPr/>
          <a:lstStyle/>
          <a:p>
            <a:r>
              <a:rPr lang="en-US" altLang="hu-HU" sz="4000"/>
              <a:t>II. Rész</a:t>
            </a:r>
            <a:br>
              <a:rPr lang="en-US" altLang="hu-HU" sz="4000"/>
            </a:br>
            <a:br>
              <a:rPr lang="en-US" altLang="hu-HU" sz="4000"/>
            </a:br>
            <a:r>
              <a:rPr lang="en-US" altLang="hu-HU" sz="4000"/>
              <a:t>Vizsgálati módszerek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2E568DF-94AA-1141-9B27-62D78B06E5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A boka és láb vizsgálata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CA7A1CE-9813-8E46-9759-DEBA8A3E74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83563" cy="4724400"/>
          </a:xfrm>
        </p:spPr>
        <p:txBody>
          <a:bodyPr/>
          <a:lstStyle/>
          <a:p>
            <a:pPr marL="457200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/>
              <a:t>Fizikális vizsgálat!</a:t>
            </a:r>
          </a:p>
          <a:p>
            <a:pPr marL="457200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/>
              <a:t>Képalkotók</a:t>
            </a:r>
          </a:p>
          <a:p>
            <a:pPr marL="857250" lvl="1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 sz="1600"/>
              <a:t>Rtg</a:t>
            </a:r>
          </a:p>
          <a:p>
            <a:pPr marL="857250" lvl="1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 sz="1600"/>
              <a:t>MR</a:t>
            </a:r>
          </a:p>
          <a:p>
            <a:pPr marL="857250" lvl="1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 sz="1600"/>
              <a:t>CT</a:t>
            </a:r>
          </a:p>
          <a:p>
            <a:pPr marL="857250" lvl="1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 sz="1600"/>
              <a:t>UH</a:t>
            </a:r>
          </a:p>
          <a:p>
            <a:pPr marL="857250" lvl="1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 sz="1600"/>
              <a:t>Izotópos vizsgálat</a:t>
            </a:r>
          </a:p>
          <a:p>
            <a:pPr marL="457200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/>
              <a:t>Labor</a:t>
            </a:r>
          </a:p>
          <a:p>
            <a:pPr marL="857250" lvl="1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 sz="2000"/>
              <a:t>Vérvétel</a:t>
            </a:r>
          </a:p>
          <a:p>
            <a:pPr marL="857250" lvl="1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 sz="2000"/>
              <a:t>Punkció ízületi folyadéktérből</a:t>
            </a:r>
          </a:p>
          <a:p>
            <a:pPr marL="457200" indent="-457200"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en-US" altLang="hu-HU"/>
              <a:t>Szövettan</a:t>
            </a:r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01B47729-6977-5847-A30F-A3A7203AD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956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9A446657-CF40-FD46-A741-162B4464C3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919288"/>
            <a:ext cx="8183563" cy="2805112"/>
          </a:xfrm>
        </p:spPr>
        <p:txBody>
          <a:bodyPr/>
          <a:lstStyle/>
          <a:p>
            <a:r>
              <a:rPr lang="en-US" altLang="hu-HU"/>
              <a:t>A fizikális vizsgálat</a:t>
            </a:r>
            <a:br>
              <a:rPr lang="en-US" altLang="hu-HU"/>
            </a:br>
            <a:br>
              <a:rPr lang="en-US" altLang="hu-HU"/>
            </a:br>
            <a:r>
              <a:rPr lang="en-US" altLang="hu-HU" sz="3200"/>
              <a:t>(video anyagot is lásd)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3117F664-2825-3249-BEB8-E79D460E8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/>
              <a:t>Inspekció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A5B7E782-BCAA-5446-B4CB-8A1A42042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609975" cy="4525963"/>
          </a:xfrm>
        </p:spPr>
        <p:txBody>
          <a:bodyPr/>
          <a:lstStyle/>
          <a:p>
            <a:r>
              <a:rPr lang="hu-HU" altLang="hu-HU"/>
              <a:t>Járáskép</a:t>
            </a:r>
          </a:p>
          <a:p>
            <a:pPr lvl="2"/>
            <a:endParaRPr lang="hu-HU" altLang="hu-HU" sz="2800"/>
          </a:p>
          <a:p>
            <a:pPr lvl="2"/>
            <a:r>
              <a:rPr lang="hu-HU" altLang="hu-HU" sz="2800"/>
              <a:t>Sántítás</a:t>
            </a:r>
          </a:p>
          <a:p>
            <a:pPr lvl="2"/>
            <a:r>
              <a:rPr lang="hu-HU" altLang="hu-HU" sz="2800"/>
              <a:t>„Eső láb</a:t>
            </a:r>
            <a:r>
              <a:rPr lang="hu-HU" altLang="en-US" sz="2800"/>
              <a:t>”</a:t>
            </a:r>
            <a:endParaRPr lang="hu-HU" altLang="ja-JP" sz="2800"/>
          </a:p>
          <a:p>
            <a:pPr lvl="2"/>
            <a:endParaRPr lang="hu-HU" altLang="hu-HU"/>
          </a:p>
        </p:txBody>
      </p:sp>
      <p:pic>
        <p:nvPicPr>
          <p:cNvPr id="3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5E9080EE-9030-A440-88C7-EC9FA3B77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7197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3FC87624-25BD-8840-8D5D-06CC7CC314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0"/>
            <a:ext cx="8183563" cy="3352800"/>
          </a:xfrm>
          <a:solidFill>
            <a:srgbClr val="92D050"/>
          </a:solidFill>
        </p:spPr>
        <p:txBody>
          <a:bodyPr/>
          <a:lstStyle/>
          <a:p>
            <a:r>
              <a:rPr lang="de-DE" altLang="hu-HU" sz="4000" dirty="0"/>
              <a:t>I.</a:t>
            </a:r>
            <a:br>
              <a:rPr lang="de-DE" altLang="hu-HU" sz="4000" dirty="0"/>
            </a:br>
            <a:r>
              <a:rPr lang="de-DE" altLang="hu-HU" sz="4000" dirty="0" err="1"/>
              <a:t>Anatómiai</a:t>
            </a:r>
            <a:r>
              <a:rPr lang="de-DE" altLang="hu-HU" sz="4000" dirty="0"/>
              <a:t> </a:t>
            </a:r>
            <a:r>
              <a:rPr lang="de-DE" altLang="hu-HU" sz="4000" dirty="0" err="1"/>
              <a:t>visszatekintés</a:t>
            </a:r>
            <a:endParaRPr lang="en-US" altLang="hu-HU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5D1F80A-C6D8-184C-B27F-7E72EBBBA1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/>
              <a:t>Inspekció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BE60241D-BC23-7340-A339-84BED46F3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Duzzanatok</a:t>
            </a:r>
          </a:p>
          <a:p>
            <a:r>
              <a:rPr lang="hu-HU" altLang="hu-HU"/>
              <a:t>	ízülethez vagy ínhoz köthető</a:t>
            </a:r>
          </a:p>
          <a:p>
            <a:r>
              <a:rPr lang="hu-HU" altLang="hu-HU"/>
              <a:t>	globális</a:t>
            </a:r>
          </a:p>
          <a:p>
            <a:r>
              <a:rPr lang="hu-HU" altLang="hu-HU"/>
              <a:t>Bőr elszíneződése</a:t>
            </a:r>
          </a:p>
          <a:p>
            <a:r>
              <a:rPr lang="hu-HU" altLang="hu-HU"/>
              <a:t>	hematoma, mikrocirkolációs zavar, lobosodás</a:t>
            </a:r>
          </a:p>
          <a:p>
            <a:r>
              <a:rPr lang="hu-HU" altLang="hu-HU"/>
              <a:t>Sebek</a:t>
            </a:r>
          </a:p>
          <a:p>
            <a:r>
              <a:rPr lang="hu-HU" altLang="hu-HU"/>
              <a:t>Jól látható deformitások</a:t>
            </a:r>
          </a:p>
          <a:p>
            <a:endParaRPr lang="hu-HU" altLang="hu-HU"/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6F84B43A-2921-474F-B7B5-513517544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7118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81C0C253-337F-D44A-AEDA-6D91DE28A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dirty="0" err="1"/>
              <a:t>Inspekció</a:t>
            </a:r>
            <a:endParaRPr lang="de-DE" altLang="hu-HU" dirty="0"/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53EBF923-A28F-294F-BB45-8163C9127D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dirty="0"/>
              <a:t>A láb álláskor</a:t>
            </a:r>
          </a:p>
          <a:p>
            <a:pPr lvl="2"/>
            <a:endParaRPr lang="hu-HU" altLang="hu-HU" dirty="0"/>
          </a:p>
          <a:p>
            <a:pPr lvl="2"/>
            <a:r>
              <a:rPr lang="hu-HU" altLang="hu-HU" u="sng" dirty="0"/>
              <a:t>Hallux </a:t>
            </a:r>
            <a:r>
              <a:rPr lang="hu-HU" altLang="hu-HU" u="sng" dirty="0" err="1"/>
              <a:t>valgus</a:t>
            </a:r>
            <a:r>
              <a:rPr lang="hu-HU" altLang="hu-HU" u="sng" dirty="0"/>
              <a:t> </a:t>
            </a:r>
            <a:r>
              <a:rPr lang="hu-HU" altLang="hu-HU" dirty="0"/>
              <a:t>a lábujj rotációjával</a:t>
            </a:r>
          </a:p>
          <a:p>
            <a:pPr lvl="2"/>
            <a:r>
              <a:rPr lang="hu-HU" altLang="hu-HU" u="sng" dirty="0" err="1"/>
              <a:t>Pes</a:t>
            </a:r>
            <a:r>
              <a:rPr lang="hu-HU" altLang="hu-HU" u="sng" dirty="0"/>
              <a:t> </a:t>
            </a:r>
            <a:r>
              <a:rPr lang="hu-HU" altLang="hu-HU" u="sng" dirty="0" err="1"/>
              <a:t>planus</a:t>
            </a:r>
            <a:r>
              <a:rPr lang="hu-HU" altLang="hu-HU" u="sng" dirty="0"/>
              <a:t>, lúdtalp</a:t>
            </a:r>
            <a:r>
              <a:rPr lang="hu-HU" altLang="hu-HU" dirty="0"/>
              <a:t> (boltozat ellapul)</a:t>
            </a:r>
          </a:p>
          <a:p>
            <a:pPr lvl="2"/>
            <a:r>
              <a:rPr lang="hu-HU" altLang="hu-HU" dirty="0" err="1"/>
              <a:t>Too</a:t>
            </a:r>
            <a:r>
              <a:rPr lang="hu-HU" altLang="hu-HU" dirty="0"/>
              <a:t> </a:t>
            </a:r>
            <a:r>
              <a:rPr lang="hu-HU" altLang="hu-HU" dirty="0" err="1"/>
              <a:t>many</a:t>
            </a:r>
            <a:r>
              <a:rPr lang="hu-HU" altLang="hu-HU" dirty="0"/>
              <a:t> </a:t>
            </a:r>
            <a:r>
              <a:rPr lang="hu-HU" altLang="hu-HU" dirty="0" err="1"/>
              <a:t>toes</a:t>
            </a:r>
            <a:r>
              <a:rPr lang="hu-HU" altLang="hu-HU" dirty="0"/>
              <a:t> </a:t>
            </a:r>
            <a:r>
              <a:rPr lang="hu-HU" altLang="hu-HU" dirty="0" err="1"/>
              <a:t>sign</a:t>
            </a:r>
            <a:endParaRPr lang="hu-HU" altLang="hu-HU" dirty="0"/>
          </a:p>
          <a:p>
            <a:pPr lvl="2"/>
            <a:r>
              <a:rPr lang="hu-HU" altLang="hu-HU" dirty="0"/>
              <a:t>Sarok </a:t>
            </a:r>
            <a:r>
              <a:rPr lang="hu-HU" altLang="hu-HU" dirty="0" err="1"/>
              <a:t>valgus</a:t>
            </a:r>
            <a:r>
              <a:rPr lang="hu-HU" altLang="hu-HU" dirty="0"/>
              <a:t> állás</a:t>
            </a:r>
          </a:p>
          <a:p>
            <a:pPr lvl="2"/>
            <a:r>
              <a:rPr lang="hu-HU" altLang="hu-HU" u="sng" dirty="0" err="1"/>
              <a:t>Pes</a:t>
            </a:r>
            <a:r>
              <a:rPr lang="hu-HU" altLang="hu-HU" u="sng" dirty="0"/>
              <a:t> </a:t>
            </a:r>
            <a:r>
              <a:rPr lang="hu-HU" altLang="hu-HU" u="sng" dirty="0" err="1"/>
              <a:t>cavus</a:t>
            </a:r>
            <a:r>
              <a:rPr lang="hu-HU" altLang="hu-HU" u="sng" dirty="0"/>
              <a:t>, kivájt láb </a:t>
            </a:r>
            <a:r>
              <a:rPr lang="hu-HU" altLang="hu-HU" dirty="0"/>
              <a:t>(magasan ívelt boltozat)</a:t>
            </a:r>
          </a:p>
          <a:p>
            <a:pPr lvl="2"/>
            <a:r>
              <a:rPr lang="de-DE" altLang="hu-HU" dirty="0" err="1"/>
              <a:t>Sarok</a:t>
            </a:r>
            <a:r>
              <a:rPr lang="de-DE" altLang="hu-HU" dirty="0"/>
              <a:t> </a:t>
            </a:r>
            <a:r>
              <a:rPr lang="hu-HU" altLang="hu-HU" dirty="0" err="1"/>
              <a:t>varus</a:t>
            </a:r>
            <a:r>
              <a:rPr lang="hu-HU" altLang="hu-HU" dirty="0"/>
              <a:t> állás</a:t>
            </a:r>
          </a:p>
          <a:p>
            <a:endParaRPr lang="hu-HU" altLang="hu-HU" dirty="0"/>
          </a:p>
        </p:txBody>
      </p:sp>
      <p:pic>
        <p:nvPicPr>
          <p:cNvPr id="40963" name="Picture 1" descr="Képernyőfotó 2018-08-24 - 10.50.06.png">
            <a:extLst>
              <a:ext uri="{FF2B5EF4-FFF2-40B4-BE49-F238E27FC236}">
                <a16:creationId xmlns:a16="http://schemas.microsoft.com/office/drawing/2014/main" id="{0ABB8DA8-7302-E844-893C-F30DB8499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429250"/>
            <a:ext cx="35814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" descr="Képernyőfotó 2018-08-24 - 11.31.27.png">
            <a:extLst>
              <a:ext uri="{FF2B5EF4-FFF2-40B4-BE49-F238E27FC236}">
                <a16:creationId xmlns:a16="http://schemas.microsoft.com/office/drawing/2014/main" id="{85A5F9D9-B489-A94B-B121-01E391BB7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10200"/>
            <a:ext cx="22034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Kép 2" descr="A képen személy, víz, ruházat, kék látható&#10;&#10;Automatikusan generált leírás">
            <a:extLst>
              <a:ext uri="{FF2B5EF4-FFF2-40B4-BE49-F238E27FC236}">
                <a16:creationId xmlns:a16="http://schemas.microsoft.com/office/drawing/2014/main" id="{6184F203-9298-AE47-B22B-79D277BA3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5419725"/>
            <a:ext cx="19256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721A2933-9221-E04A-9A4F-59C57CA68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1163" y="444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E17C03E0-B7E8-CE4B-8739-2550B9EADF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Keringés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8C1966D5-0206-5B4B-B8F5-E348852115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altLang="hu-HU"/>
              <a:t>Arteria dorsalis pedis</a:t>
            </a:r>
          </a:p>
          <a:p>
            <a:pPr>
              <a:lnSpc>
                <a:spcPct val="90000"/>
              </a:lnSpc>
            </a:pPr>
            <a:r>
              <a:rPr lang="hu-HU" altLang="hu-HU"/>
              <a:t>Arteria tibialis posterior</a:t>
            </a:r>
          </a:p>
          <a:p>
            <a:pPr>
              <a:lnSpc>
                <a:spcPct val="90000"/>
              </a:lnSpc>
            </a:pPr>
            <a:endParaRPr lang="hu-HU" altLang="hu-HU"/>
          </a:p>
          <a:p>
            <a:pPr>
              <a:lnSpc>
                <a:spcPct val="90000"/>
              </a:lnSpc>
            </a:pPr>
            <a:endParaRPr lang="hu-HU" altLang="hu-HU"/>
          </a:p>
          <a:p>
            <a:pPr>
              <a:lnSpc>
                <a:spcPct val="90000"/>
              </a:lnSpc>
            </a:pPr>
            <a:endParaRPr lang="hu-HU" altLang="hu-HU"/>
          </a:p>
          <a:p>
            <a:pPr>
              <a:lnSpc>
                <a:spcPct val="90000"/>
              </a:lnSpc>
            </a:pPr>
            <a:endParaRPr lang="hu-HU" altLang="hu-HU"/>
          </a:p>
          <a:p>
            <a:pPr>
              <a:lnSpc>
                <a:spcPct val="90000"/>
              </a:lnSpc>
            </a:pPr>
            <a:endParaRPr lang="hu-HU" altLang="hu-HU"/>
          </a:p>
          <a:p>
            <a:pPr>
              <a:lnSpc>
                <a:spcPct val="90000"/>
              </a:lnSpc>
            </a:pPr>
            <a:r>
              <a:rPr lang="hu-HU" altLang="hu-HU" sz="2000">
                <a:solidFill>
                  <a:srgbClr val="FF0000"/>
                </a:solidFill>
              </a:rPr>
              <a:t>Diabetes mellitus !</a:t>
            </a:r>
          </a:p>
          <a:p>
            <a:pPr>
              <a:lnSpc>
                <a:spcPct val="90000"/>
              </a:lnSpc>
            </a:pPr>
            <a:r>
              <a:rPr lang="hu-HU" altLang="hu-HU" sz="2000">
                <a:solidFill>
                  <a:srgbClr val="FF0000"/>
                </a:solidFill>
              </a:rPr>
              <a:t>Dohányos beteg !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9C346B5D-4EAB-D541-9D3C-84B0131A5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781300"/>
            <a:ext cx="2324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5">
            <a:extLst>
              <a:ext uri="{FF2B5EF4-FFF2-40B4-BE49-F238E27FC236}">
                <a16:creationId xmlns:a16="http://schemas.microsoft.com/office/drawing/2014/main" id="{4D554525-3776-9A49-8476-DECB4658B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852738"/>
            <a:ext cx="3816350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12DE59D6-239F-BE44-9C66-DA41E99BF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315" y="584845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BF5F20C1-B263-7C4B-B79B-69E875E45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Izületek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132F643A-287D-5A4E-A3BE-E636BBA26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Mozgáskor</a:t>
            </a:r>
          </a:p>
          <a:p>
            <a:pPr lvl="1"/>
            <a:r>
              <a:rPr lang="hu-HU" altLang="hu-HU"/>
              <a:t>ROM (mozgásterjedelem)</a:t>
            </a:r>
          </a:p>
          <a:p>
            <a:pPr lvl="1"/>
            <a:r>
              <a:rPr lang="hu-HU" altLang="hu-HU"/>
              <a:t>Fájdalom</a:t>
            </a:r>
          </a:p>
          <a:p>
            <a:pPr lvl="1"/>
            <a:r>
              <a:rPr lang="hu-HU" altLang="hu-HU"/>
              <a:t>Krepitácio (ropogásszerű jelenség)</a:t>
            </a:r>
          </a:p>
          <a:p>
            <a:r>
              <a:rPr lang="hu-HU" altLang="hu-HU"/>
              <a:t>Stabilitás</a:t>
            </a:r>
          </a:p>
          <a:p>
            <a:r>
              <a:rPr lang="hu-HU" altLang="hu-HU"/>
              <a:t>Nyomásérzékenység</a:t>
            </a:r>
          </a:p>
          <a:p>
            <a:endParaRPr lang="hu-HU" altLang="hu-HU"/>
          </a:p>
        </p:txBody>
      </p:sp>
      <p:pic>
        <p:nvPicPr>
          <p:cNvPr id="3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D2F4660E-647C-654E-ABB8-49A38363F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91661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816CF6DC-5AB6-0A45-BFFC-230E7479B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 – mozgástengely</a:t>
            </a:r>
          </a:p>
        </p:txBody>
      </p:sp>
      <p:pic>
        <p:nvPicPr>
          <p:cNvPr id="45058" name="Kép 13" descr="A képen asztal, fehér, férfi látható&#10;&#10;Automatikusan generált leírás">
            <a:extLst>
              <a:ext uri="{FF2B5EF4-FFF2-40B4-BE49-F238E27FC236}">
                <a16:creationId xmlns:a16="http://schemas.microsoft.com/office/drawing/2014/main" id="{D6AD7AB3-B96E-1549-A844-3EE40B7E0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770693"/>
            <a:ext cx="7848600" cy="406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CD8EA1DC-3B73-4643-908E-44C711167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884" y="6045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D9D464FD-CD20-1A49-9B3C-3E133EB90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 - Normáltartomány</a:t>
            </a:r>
          </a:p>
        </p:txBody>
      </p:sp>
      <p:pic>
        <p:nvPicPr>
          <p:cNvPr id="47106" name="Kép 23" descr="A képen szöveg látható&#10;&#10;Automatikusan generált leírás">
            <a:extLst>
              <a:ext uri="{FF2B5EF4-FFF2-40B4-BE49-F238E27FC236}">
                <a16:creationId xmlns:a16="http://schemas.microsoft.com/office/drawing/2014/main" id="{B4486018-BCA1-C944-8A1B-C76BDE72C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7500"/>
            <a:ext cx="30480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Kép 24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9F207DB3-2EA5-D847-BC99-BE829CFE1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917950"/>
            <a:ext cx="4816475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1F54D238-825A-3442-A64D-09E71409FF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25336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8EE9554B-9382-0348-8F38-A8A0B6A16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ROM - Normáltartomány</a:t>
            </a:r>
          </a:p>
        </p:txBody>
      </p:sp>
      <p:pic>
        <p:nvPicPr>
          <p:cNvPr id="49154" name="Kép 2" descr="A képen rajz, tükör látható&#10;&#10;Automatikusan generált leírás">
            <a:extLst>
              <a:ext uri="{FF2B5EF4-FFF2-40B4-BE49-F238E27FC236}">
                <a16:creationId xmlns:a16="http://schemas.microsoft.com/office/drawing/2014/main" id="{4672C885-0422-8C42-8D5C-EDED4131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847850"/>
            <a:ext cx="42926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Kép 4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ECAFE2F4-BE29-FE4D-A9B7-341004033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87625"/>
            <a:ext cx="329565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Kép 8" descr="A képen rajz látható&#10;&#10;Automatikusan generált leírás">
            <a:extLst>
              <a:ext uri="{FF2B5EF4-FFF2-40B4-BE49-F238E27FC236}">
                <a16:creationId xmlns:a16="http://schemas.microsoft.com/office/drawing/2014/main" id="{5968C683-913C-664B-9B2C-8480AD8E5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4343400"/>
            <a:ext cx="36845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7A78508C-231D-8A4F-978E-47C8528A5A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30-23">
            <a:extLst>
              <a:ext uri="{FF2B5EF4-FFF2-40B4-BE49-F238E27FC236}">
                <a16:creationId xmlns:a16="http://schemas.microsoft.com/office/drawing/2014/main" id="{EF797808-C058-AC40-BA19-0D8DD96D0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292725"/>
            <a:ext cx="207803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>
            <a:extLst>
              <a:ext uri="{FF2B5EF4-FFF2-40B4-BE49-F238E27FC236}">
                <a16:creationId xmlns:a16="http://schemas.microsoft.com/office/drawing/2014/main" id="{C3C6F34A-639D-E442-9C7E-5CE5FCAFB5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 dirty="0"/>
              <a:t>ROM - </a:t>
            </a:r>
            <a:r>
              <a:rPr lang="de-DE" altLang="hu-HU" dirty="0" err="1"/>
              <a:t>Mozgásbeszűkülés</a:t>
            </a:r>
            <a:endParaRPr lang="de-DE" altLang="hu-HU" dirty="0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E8D693F5-7B30-2B46-8782-634A357171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 sz="2400" dirty="0" err="1"/>
              <a:t>Arthrosis</a:t>
            </a:r>
            <a:r>
              <a:rPr lang="hu-HU" altLang="hu-HU" sz="2400" dirty="0"/>
              <a:t>	-	minden ízületben okozhatja</a:t>
            </a:r>
          </a:p>
          <a:p>
            <a:r>
              <a:rPr lang="hu-HU" altLang="hu-HU" sz="2400" dirty="0"/>
              <a:t>Más okok	-	</a:t>
            </a:r>
            <a:r>
              <a:rPr lang="hu-HU" altLang="hu-HU" sz="2400" dirty="0" err="1"/>
              <a:t>feljődési</a:t>
            </a:r>
            <a:r>
              <a:rPr lang="hu-HU" altLang="hu-HU" sz="2400" dirty="0"/>
              <a:t> zavarok, posttraumás hegesedések </a:t>
            </a:r>
          </a:p>
          <a:p>
            <a:endParaRPr lang="hu-HU" altLang="hu-HU" sz="2400" dirty="0"/>
          </a:p>
          <a:p>
            <a:r>
              <a:rPr lang="hu-HU" altLang="hu-HU" sz="1800" dirty="0"/>
              <a:t>Felső ugróízület</a:t>
            </a:r>
          </a:p>
          <a:p>
            <a:pPr lvl="1"/>
            <a:r>
              <a:rPr lang="hu-HU" altLang="hu-HU" sz="1800" dirty="0"/>
              <a:t>Achillesrövidülés, ízületi tok posttraumás </a:t>
            </a:r>
            <a:r>
              <a:rPr lang="hu-HU" altLang="hu-HU" sz="1800" dirty="0" err="1"/>
              <a:t>kontraktura</a:t>
            </a:r>
            <a:r>
              <a:rPr lang="hu-HU" altLang="hu-HU" sz="1800" dirty="0"/>
              <a:t>, fejlődési rendellenesség</a:t>
            </a:r>
          </a:p>
          <a:p>
            <a:r>
              <a:rPr lang="hu-HU" altLang="hu-HU" sz="1800" dirty="0"/>
              <a:t>Alsó ugróízület</a:t>
            </a:r>
          </a:p>
          <a:p>
            <a:pPr lvl="1"/>
            <a:r>
              <a:rPr lang="hu-HU" altLang="hu-HU" sz="1800" dirty="0"/>
              <a:t>Koalíció	(</a:t>
            </a:r>
            <a:r>
              <a:rPr lang="hu-HU" altLang="hu-HU" sz="1800" dirty="0" err="1"/>
              <a:t>Calcaneo-Navicularis</a:t>
            </a:r>
            <a:r>
              <a:rPr lang="hu-HU" altLang="hu-HU" sz="1800" dirty="0"/>
              <a:t>, </a:t>
            </a:r>
            <a:r>
              <a:rPr lang="hu-HU" altLang="hu-HU" sz="1800" dirty="0" err="1"/>
              <a:t>Talo-Calcanearis</a:t>
            </a:r>
            <a:r>
              <a:rPr lang="hu-HU" altLang="hu-HU" sz="1800" dirty="0"/>
              <a:t>)</a:t>
            </a:r>
          </a:p>
          <a:p>
            <a:r>
              <a:rPr lang="hu-HU" altLang="hu-HU" sz="1800" dirty="0"/>
              <a:t>MTP I.</a:t>
            </a:r>
          </a:p>
          <a:p>
            <a:pPr lvl="1"/>
            <a:r>
              <a:rPr lang="hu-HU" altLang="hu-HU" sz="1800" dirty="0"/>
              <a:t>Hallux </a:t>
            </a:r>
            <a:r>
              <a:rPr lang="hu-HU" altLang="hu-HU" sz="1800" dirty="0" err="1"/>
              <a:t>limitus-rigidus</a:t>
            </a:r>
            <a:endParaRPr lang="hu-HU" altLang="hu-HU" sz="1800" dirty="0"/>
          </a:p>
        </p:txBody>
      </p:sp>
      <p:pic>
        <p:nvPicPr>
          <p:cNvPr id="51204" name="Picture 3">
            <a:extLst>
              <a:ext uri="{FF2B5EF4-FFF2-40B4-BE49-F238E27FC236}">
                <a16:creationId xmlns:a16="http://schemas.microsoft.com/office/drawing/2014/main" id="{C548D2B3-4905-284C-A437-05AF6BF4E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738813"/>
            <a:ext cx="24098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5" name="Kép 2" descr="A képen keresés, sötét, fekete, fehér látható&#10;&#10;Automatikusan generált leírás">
            <a:extLst>
              <a:ext uri="{FF2B5EF4-FFF2-40B4-BE49-F238E27FC236}">
                <a16:creationId xmlns:a16="http://schemas.microsoft.com/office/drawing/2014/main" id="{BEA8F6F4-D51B-874A-8EAE-3D40602D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295400"/>
            <a:ext cx="121285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Kép 8" descr="A képen beltéri, asztal, ülő, láb látható&#10;&#10;Automatikusan generált leírás">
            <a:extLst>
              <a:ext uri="{FF2B5EF4-FFF2-40B4-BE49-F238E27FC236}">
                <a16:creationId xmlns:a16="http://schemas.microsoft.com/office/drawing/2014/main" id="{240BAE1E-4623-E547-9352-5A95BC0DF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5064125"/>
            <a:ext cx="1176338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Szövegdoboz 9">
            <a:extLst>
              <a:ext uri="{FF2B5EF4-FFF2-40B4-BE49-F238E27FC236}">
                <a16:creationId xmlns:a16="http://schemas.microsoft.com/office/drawing/2014/main" id="{EC47B0A7-F75C-0948-A253-8F57DB84D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663825"/>
            <a:ext cx="1392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1400"/>
              <a:t>Arthrosis MTP I.</a:t>
            </a:r>
          </a:p>
        </p:txBody>
      </p:sp>
      <p:sp>
        <p:nvSpPr>
          <p:cNvPr id="51208" name="Szövegdoboz 13">
            <a:extLst>
              <a:ext uri="{FF2B5EF4-FFF2-40B4-BE49-F238E27FC236}">
                <a16:creationId xmlns:a16="http://schemas.microsoft.com/office/drawing/2014/main" id="{3143E335-FC7C-F74E-9A95-3FBFE42C7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3" y="6438900"/>
            <a:ext cx="2289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1400"/>
              <a:t>arthrosis a felső ugróízületben</a:t>
            </a:r>
          </a:p>
        </p:txBody>
      </p:sp>
      <p:sp>
        <p:nvSpPr>
          <p:cNvPr id="51209" name="Szövegdoboz 14">
            <a:extLst>
              <a:ext uri="{FF2B5EF4-FFF2-40B4-BE49-F238E27FC236}">
                <a16:creationId xmlns:a16="http://schemas.microsoft.com/office/drawing/2014/main" id="{7F3140DB-5F26-BD42-B08B-9D78716E9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150" y="4949825"/>
            <a:ext cx="2101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1400"/>
              <a:t>calcaneonavicularis koalíció</a:t>
            </a:r>
          </a:p>
        </p:txBody>
      </p:sp>
      <p:sp>
        <p:nvSpPr>
          <p:cNvPr id="51210" name="Szövegdoboz 15">
            <a:extLst>
              <a:ext uri="{FF2B5EF4-FFF2-40B4-BE49-F238E27FC236}">
                <a16:creationId xmlns:a16="http://schemas.microsoft.com/office/drawing/2014/main" id="{6E697420-7DDD-0B42-BA8C-B8B314C51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410200"/>
            <a:ext cx="1639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hu-HU" altLang="hu-HU" sz="1400"/>
              <a:t>hallux limitus-rigidus</a:t>
            </a:r>
          </a:p>
        </p:txBody>
      </p:sp>
      <p:pic>
        <p:nvPicPr>
          <p:cNvPr id="3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A02E6905-B203-E649-90E4-C1CE0A629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7663" y="5410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C1EBE0BB-FA40-7D40-8B90-CB098D9FD5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Stabilitás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6CD5610C-340C-D54B-84A9-85F2C17C8A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183563" cy="1981200"/>
          </a:xfrm>
        </p:spPr>
        <p:txBody>
          <a:bodyPr/>
          <a:lstStyle/>
          <a:p>
            <a:pPr lvl="2"/>
            <a:r>
              <a:rPr lang="hu-HU" altLang="hu-HU" sz="3200"/>
              <a:t>Boka</a:t>
            </a:r>
          </a:p>
          <a:p>
            <a:pPr lvl="2"/>
            <a:r>
              <a:rPr lang="hu-HU" altLang="hu-HU" sz="3200" u="sng"/>
              <a:t>Saggitalis</a:t>
            </a:r>
            <a:r>
              <a:rPr lang="hu-HU" altLang="hu-HU" sz="3200"/>
              <a:t> síkban felső ugróízület</a:t>
            </a:r>
          </a:p>
          <a:p>
            <a:pPr lvl="2"/>
            <a:r>
              <a:rPr lang="de-DE" altLang="hu-HU" sz="3200" u="sng"/>
              <a:t>Coronalis</a:t>
            </a:r>
            <a:r>
              <a:rPr lang="de-DE" altLang="hu-HU" sz="3200"/>
              <a:t> síkban </a:t>
            </a:r>
            <a:r>
              <a:rPr lang="hu-HU" altLang="hu-HU" sz="3200"/>
              <a:t>felső és alsó ugróízület</a:t>
            </a:r>
          </a:p>
          <a:p>
            <a:pPr lvl="2"/>
            <a:endParaRPr lang="hu-HU" altLang="hu-HU" sz="3200"/>
          </a:p>
          <a:p>
            <a:pPr lvl="2"/>
            <a:endParaRPr lang="hu-HU" altLang="hu-HU" sz="3200"/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3ABDA907-F779-5849-9A2C-577BA137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840163"/>
            <a:ext cx="2814637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F357E92-A65D-4941-ABF7-EDE3C8774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7875" y="3840163"/>
            <a:ext cx="4114800" cy="117633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defRPr/>
            </a:pPr>
            <a:r>
              <a:rPr lang="de-DE" altLang="hu-HU" kern="0" dirty="0" err="1"/>
              <a:t>Coronalis</a:t>
            </a:r>
            <a:r>
              <a:rPr lang="de-DE" altLang="hu-HU" kern="0" dirty="0"/>
              <a:t> </a:t>
            </a:r>
            <a:r>
              <a:rPr lang="de-DE" altLang="hu-HU" kern="0" dirty="0" err="1"/>
              <a:t>síkú</a:t>
            </a:r>
            <a:r>
              <a:rPr lang="de-DE" altLang="hu-HU" kern="0" dirty="0"/>
              <a:t> </a:t>
            </a:r>
            <a:r>
              <a:rPr lang="de-DE" altLang="hu-HU" kern="0" dirty="0" err="1"/>
              <a:t>instabilitás</a:t>
            </a:r>
            <a:r>
              <a:rPr lang="de-DE" altLang="hu-HU" kern="0" dirty="0"/>
              <a:t> </a:t>
            </a:r>
            <a:r>
              <a:rPr lang="de-DE" altLang="hu-HU" kern="0" dirty="0" err="1"/>
              <a:t>megítélését</a:t>
            </a:r>
            <a:r>
              <a:rPr lang="de-DE" altLang="hu-HU" kern="0" dirty="0"/>
              <a:t> </a:t>
            </a:r>
            <a:r>
              <a:rPr lang="de-DE" altLang="hu-HU" kern="0" dirty="0" err="1"/>
              <a:t>u.n.</a:t>
            </a:r>
            <a:r>
              <a:rPr lang="de-DE" altLang="hu-HU" kern="0" dirty="0"/>
              <a:t> </a:t>
            </a:r>
            <a:r>
              <a:rPr lang="de-DE" altLang="hu-HU" kern="0" dirty="0" err="1"/>
              <a:t>tartott</a:t>
            </a:r>
            <a:r>
              <a:rPr lang="de-DE" altLang="hu-HU" kern="0" dirty="0"/>
              <a:t> </a:t>
            </a:r>
            <a:r>
              <a:rPr lang="de-DE" altLang="hu-HU" kern="0" dirty="0" err="1"/>
              <a:t>rtg</a:t>
            </a:r>
            <a:r>
              <a:rPr lang="de-DE" altLang="hu-HU" kern="0" dirty="0"/>
              <a:t> </a:t>
            </a:r>
            <a:r>
              <a:rPr lang="de-DE" altLang="hu-HU" kern="0" dirty="0" err="1"/>
              <a:t>felvétel</a:t>
            </a:r>
            <a:r>
              <a:rPr lang="de-DE" altLang="hu-HU" kern="0" dirty="0"/>
              <a:t> </a:t>
            </a:r>
            <a:r>
              <a:rPr lang="de-DE" altLang="hu-HU" kern="0" dirty="0" err="1"/>
              <a:t>egészíti</a:t>
            </a:r>
            <a:r>
              <a:rPr lang="de-DE" altLang="hu-HU" kern="0" dirty="0"/>
              <a:t> </a:t>
            </a:r>
            <a:r>
              <a:rPr lang="de-DE" altLang="hu-HU" kern="0" dirty="0" err="1"/>
              <a:t>ki</a:t>
            </a:r>
            <a:r>
              <a:rPr lang="de-DE" altLang="hu-HU" kern="0" dirty="0"/>
              <a:t>.</a:t>
            </a:r>
            <a:endParaRPr lang="hu-HU" altLang="hu-HU" kern="0" dirty="0"/>
          </a:p>
          <a:p>
            <a:pPr lvl="2">
              <a:defRPr/>
            </a:pPr>
            <a:endParaRPr lang="hu-HU" altLang="hu-HU" sz="3200" kern="0" dirty="0"/>
          </a:p>
          <a:p>
            <a:pPr lvl="2">
              <a:defRPr/>
            </a:pPr>
            <a:endParaRPr lang="hu-HU" altLang="hu-HU" sz="3200" kern="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94B9234-A8B6-F343-BA67-A6655E150E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3116" y="4114800"/>
            <a:ext cx="1313128" cy="2554792"/>
          </a:xfrm>
          <a:prstGeom prst="rect">
            <a:avLst/>
          </a:prstGeom>
        </p:spPr>
      </p:pic>
      <p:pic>
        <p:nvPicPr>
          <p:cNvPr id="4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0B18DBCD-03F0-D845-ACED-5BA20FB82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391" y="591661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719120EF-46D3-FF40-ABBA-D56C9CE6E0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hu-HU"/>
              <a:t>Plantarfascia</a:t>
            </a:r>
          </a:p>
        </p:txBody>
      </p:sp>
      <p:pic>
        <p:nvPicPr>
          <p:cNvPr id="54274" name="Picture 4">
            <a:extLst>
              <a:ext uri="{FF2B5EF4-FFF2-40B4-BE49-F238E27FC236}">
                <a16:creationId xmlns:a16="http://schemas.microsoft.com/office/drawing/2014/main" id="{6F1E7F6C-F2A0-D549-82C4-7EE8ABC32C3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163" y="1857375"/>
            <a:ext cx="2560637" cy="4149725"/>
          </a:xfrm>
        </p:spPr>
      </p:pic>
      <p:pic>
        <p:nvPicPr>
          <p:cNvPr id="54275" name="Picture 5">
            <a:extLst>
              <a:ext uri="{FF2B5EF4-FFF2-40B4-BE49-F238E27FC236}">
                <a16:creationId xmlns:a16="http://schemas.microsoft.com/office/drawing/2014/main" id="{08205997-7484-9748-AFDB-6FE9292D1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905000"/>
            <a:ext cx="3556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Felfelé mutató nyíl 1">
            <a:extLst>
              <a:ext uri="{FF2B5EF4-FFF2-40B4-BE49-F238E27FC236}">
                <a16:creationId xmlns:a16="http://schemas.microsoft.com/office/drawing/2014/main" id="{2BE29D87-CE79-FC43-845C-ECE391D98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581400"/>
            <a:ext cx="304800" cy="914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54277" name="Felfelé mutató nyíl 5">
            <a:extLst>
              <a:ext uri="{FF2B5EF4-FFF2-40B4-BE49-F238E27FC236}">
                <a16:creationId xmlns:a16="http://schemas.microsoft.com/office/drawing/2014/main" id="{369C1D19-0056-2F42-B23B-5F05A087CF2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514600" y="4953000"/>
            <a:ext cx="304800" cy="914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pic>
        <p:nvPicPr>
          <p:cNvPr id="54278" name="Kép 6" descr="A képen ruházat, beltéri, nő, asztal látható&#10;&#10;Automatikusan generált leírás">
            <a:extLst>
              <a:ext uri="{FF2B5EF4-FFF2-40B4-BE49-F238E27FC236}">
                <a16:creationId xmlns:a16="http://schemas.microsoft.com/office/drawing/2014/main" id="{CBC268FA-C102-7C4D-8570-329A9197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94188"/>
            <a:ext cx="1962150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F7B736AC-BFC8-D34F-A37B-4E6F05A2F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00" y="595564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BE6AFC71-E83D-2E43-A719-942B2E7AD7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838200"/>
            <a:ext cx="8229600" cy="4003675"/>
          </a:xfrm>
        </p:spPr>
        <p:txBody>
          <a:bodyPr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láb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köznyelvben</a:t>
            </a:r>
            <a:b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≠</a:t>
            </a:r>
            <a:b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láb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tudományosan</a:t>
            </a:r>
            <a:endParaRPr lang="en-GB" altLang="hu-HU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73" name="Picture 2" descr="Képernyőfotó 2018-05-19 - 18.58.41.png">
            <a:extLst>
              <a:ext uri="{FF2B5EF4-FFF2-40B4-BE49-F238E27FC236}">
                <a16:creationId xmlns:a16="http://schemas.microsoft.com/office/drawing/2014/main" id="{A00709AF-8A35-374A-99C0-1819B374A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95800"/>
            <a:ext cx="224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90F3E12E-1C45-EC48-B344-2FC102D93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1000" y="5308600"/>
            <a:ext cx="812800" cy="812800"/>
          </a:xfrm>
          <a:prstGeom prst="rect">
            <a:avLst/>
          </a:prstGeom>
        </p:spPr>
      </p:pic>
      <p:pic>
        <p:nvPicPr>
          <p:cNvPr id="4" name="Kép 3" descr="A képen ruházat, személy, férfi, modellt állás látható&#10;&#10;Automatikusan generált leírás">
            <a:extLst>
              <a:ext uri="{FF2B5EF4-FFF2-40B4-BE49-F238E27FC236}">
                <a16:creationId xmlns:a16="http://schemas.microsoft.com/office/drawing/2014/main" id="{C575620E-7F46-2247-8BA2-FFFF5B509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356759"/>
            <a:ext cx="1568450" cy="41615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6155E13A-A745-DD46-9D73-F6ABDECA6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Inak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1750C615-D478-6B44-8CD2-1E55A97F3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altLang="hu-HU"/>
              <a:t>Funkció</a:t>
            </a:r>
          </a:p>
          <a:p>
            <a:r>
              <a:rPr lang="hu-HU" altLang="hu-HU"/>
              <a:t>Duzzanat</a:t>
            </a:r>
          </a:p>
          <a:p>
            <a:r>
              <a:rPr lang="hu-HU" altLang="hu-HU"/>
              <a:t>Nyomásérzékenység</a:t>
            </a:r>
          </a:p>
          <a:p>
            <a:r>
              <a:rPr lang="hu-HU" altLang="hu-HU"/>
              <a:t>Krepitáció</a:t>
            </a:r>
          </a:p>
        </p:txBody>
      </p:sp>
      <p:pic>
        <p:nvPicPr>
          <p:cNvPr id="56323" name="Picture 7">
            <a:extLst>
              <a:ext uri="{FF2B5EF4-FFF2-40B4-BE49-F238E27FC236}">
                <a16:creationId xmlns:a16="http://schemas.microsoft.com/office/drawing/2014/main" id="{74B2C07D-C827-844D-A112-0A0B09E1E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3922713"/>
            <a:ext cx="3173412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8">
            <a:extLst>
              <a:ext uri="{FF2B5EF4-FFF2-40B4-BE49-F238E27FC236}">
                <a16:creationId xmlns:a16="http://schemas.microsoft.com/office/drawing/2014/main" id="{BE3A30B3-343C-6E4A-9422-ACB79F867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2057400"/>
            <a:ext cx="3173412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1F0BD02F-5B86-5842-AD03-0917C6261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963" y="588873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CFB082A6-9217-094D-B20E-C97840551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Idegek</a:t>
            </a: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5B405065-1951-ED49-900D-FE94C7CB4FE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5181600" cy="4525963"/>
          </a:xfrm>
        </p:spPr>
        <p:txBody>
          <a:bodyPr/>
          <a:lstStyle/>
          <a:p>
            <a:pPr marL="0" indent="0"/>
            <a:r>
              <a:rPr lang="hu-HU" altLang="hu-HU" dirty="0"/>
              <a:t>Idegi funkciók vizsgálata</a:t>
            </a:r>
          </a:p>
          <a:p>
            <a:pPr marL="457200" lvl="1" indent="0"/>
            <a:r>
              <a:rPr lang="hu-HU" altLang="hu-HU" dirty="0"/>
              <a:t>mozgató	(izom funkció)</a:t>
            </a:r>
          </a:p>
          <a:p>
            <a:pPr marL="457200" lvl="1" indent="0"/>
            <a:r>
              <a:rPr lang="hu-HU" altLang="hu-HU" dirty="0"/>
              <a:t>érző		(bőr taktilis érzés)</a:t>
            </a:r>
          </a:p>
          <a:p>
            <a:pPr marL="457200" lvl="1" indent="0"/>
            <a:endParaRPr lang="hu-HU" altLang="hu-HU" dirty="0"/>
          </a:p>
          <a:p>
            <a:pPr marL="0" indent="0"/>
            <a:endParaRPr lang="hu-HU" altLang="hu-HU" dirty="0"/>
          </a:p>
          <a:p>
            <a:pPr marL="0" indent="0"/>
            <a:r>
              <a:rPr lang="hu-HU" altLang="hu-HU" dirty="0" err="1"/>
              <a:t>Tinnel</a:t>
            </a:r>
            <a:r>
              <a:rPr lang="hu-HU" altLang="hu-HU" dirty="0"/>
              <a:t> jel</a:t>
            </a:r>
          </a:p>
          <a:p>
            <a:pPr marL="0" indent="0"/>
            <a:r>
              <a:rPr lang="hu-HU" altLang="hu-HU" sz="2400" dirty="0"/>
              <a:t>	</a:t>
            </a:r>
            <a:r>
              <a:rPr lang="hu-HU" altLang="hu-HU" sz="2400" dirty="0" err="1"/>
              <a:t>ujjunkal</a:t>
            </a:r>
            <a:r>
              <a:rPr lang="hu-HU" altLang="hu-HU" sz="2400" dirty="0"/>
              <a:t> kopogtatjuk az ideg lefutása 	felett a bőrt. Jelentős segítséget nyújt 	az alagutaknál megszoruló idegek 	vizsgálatában</a:t>
            </a:r>
          </a:p>
        </p:txBody>
      </p:sp>
      <p:pic>
        <p:nvPicPr>
          <p:cNvPr id="3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1CA19C71-3304-804A-82A0-D6B1C26D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45200"/>
            <a:ext cx="812800" cy="8128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8DF69F5-57D6-0944-AF87-5D54E08C9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0456" y="4632026"/>
            <a:ext cx="877677" cy="1808423"/>
          </a:xfrm>
          <a:prstGeom prst="rect">
            <a:avLst/>
          </a:prstGeom>
        </p:spPr>
      </p:pic>
      <p:pic>
        <p:nvPicPr>
          <p:cNvPr id="7" name="Kép 6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6D923FF3-1F1B-004B-8735-ADEC2C04E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3112" y="4632026"/>
            <a:ext cx="1741599" cy="1808423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DA41A52-6A1F-004F-83BA-C62584DB5F43}"/>
              </a:ext>
            </a:extLst>
          </p:cNvPr>
          <p:cNvSpPr txBox="1"/>
          <p:nvPr/>
        </p:nvSpPr>
        <p:spPr>
          <a:xfrm>
            <a:off x="6258181" y="6477000"/>
            <a:ext cx="2489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/>
              <a:t>posterior</a:t>
            </a:r>
            <a:r>
              <a:rPr lang="hu-HU" sz="1400" dirty="0"/>
              <a:t> és </a:t>
            </a:r>
            <a:r>
              <a:rPr lang="hu-HU" sz="1400" dirty="0" err="1"/>
              <a:t>anterior</a:t>
            </a:r>
            <a:r>
              <a:rPr lang="hu-HU" sz="1400" dirty="0"/>
              <a:t> </a:t>
            </a:r>
            <a:r>
              <a:rPr lang="hu-HU" sz="1400" dirty="0" err="1"/>
              <a:t>tarsal</a:t>
            </a:r>
            <a:r>
              <a:rPr lang="hu-HU" sz="1400" dirty="0"/>
              <a:t> </a:t>
            </a:r>
            <a:r>
              <a:rPr lang="hu-HU" sz="1400" dirty="0" err="1"/>
              <a:t>tunnel</a:t>
            </a:r>
            <a:endParaRPr lang="hu-H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D1991F5E-870A-BB43-A1D2-ABDB0FB2B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dirty="0"/>
              <a:t>Modern vizsgáló módszerek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B5F6A8FA-AC45-E34B-971F-24B8EFEAE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754438" cy="4525963"/>
          </a:xfrm>
        </p:spPr>
        <p:txBody>
          <a:bodyPr/>
          <a:lstStyle/>
          <a:p>
            <a:endParaRPr lang="hu-HU" altLang="hu-HU"/>
          </a:p>
          <a:p>
            <a:r>
              <a:rPr lang="hu-HU" altLang="hu-HU">
                <a:solidFill>
                  <a:srgbClr val="00CC00"/>
                </a:solidFill>
              </a:rPr>
              <a:t>Talpnyomás vizsgálat</a:t>
            </a:r>
          </a:p>
          <a:p>
            <a:pPr lvl="1"/>
            <a:r>
              <a:rPr lang="en-US" altLang="hu-HU">
                <a:solidFill>
                  <a:srgbClr val="00CC00"/>
                </a:solidFill>
              </a:rPr>
              <a:t>S</a:t>
            </a:r>
            <a:r>
              <a:rPr lang="hu-HU" altLang="hu-HU">
                <a:solidFill>
                  <a:srgbClr val="00CC00"/>
                </a:solidFill>
              </a:rPr>
              <a:t>tatikus vagy dinamikus</a:t>
            </a:r>
          </a:p>
          <a:p>
            <a:endParaRPr lang="hu-HU" altLang="hu-HU">
              <a:solidFill>
                <a:srgbClr val="00CC00"/>
              </a:solidFill>
            </a:endParaRPr>
          </a:p>
          <a:p>
            <a:r>
              <a:rPr lang="hu-HU" altLang="hu-HU">
                <a:solidFill>
                  <a:srgbClr val="00CC00"/>
                </a:solidFill>
              </a:rPr>
              <a:t>Járásanalízis</a:t>
            </a:r>
          </a:p>
        </p:txBody>
      </p:sp>
      <p:pic>
        <p:nvPicPr>
          <p:cNvPr id="60419" name="Picture 1" descr="Képernyőfotó 2018-08-30 - 20.55.23.png">
            <a:extLst>
              <a:ext uri="{FF2B5EF4-FFF2-40B4-BE49-F238E27FC236}">
                <a16:creationId xmlns:a16="http://schemas.microsoft.com/office/drawing/2014/main" id="{0ED4CD96-6B05-B947-9E93-943C966CB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4163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2" descr="Képernyőfotó 2018-08-30 - 20.54.45.png">
            <a:extLst>
              <a:ext uri="{FF2B5EF4-FFF2-40B4-BE49-F238E27FC236}">
                <a16:creationId xmlns:a16="http://schemas.microsoft.com/office/drawing/2014/main" id="{26680E01-2746-BB4C-B444-7D1F1238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36068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773952B8-F71A-BE43-99F7-22BEA4FA6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00" y="591661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65648CBF-8A58-F041-808C-FEA76DC5CF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Képalkotók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609850F0-E27F-9F47-93A2-BDB6BFBD37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83563" cy="685800"/>
          </a:xfrm>
        </p:spPr>
        <p:txBody>
          <a:bodyPr/>
          <a:lstStyle/>
          <a:p>
            <a:r>
              <a:rPr lang="en-US" altLang="hu-HU"/>
              <a:t>Terheléses (álló) AP és direkt lateralis felvétel készül.</a:t>
            </a:r>
          </a:p>
          <a:p>
            <a:endParaRPr lang="en-US" altLang="hu-HU"/>
          </a:p>
        </p:txBody>
      </p:sp>
      <p:pic>
        <p:nvPicPr>
          <p:cNvPr id="62467" name="Picture 3" descr="IMG_4888.JPG">
            <a:extLst>
              <a:ext uri="{FF2B5EF4-FFF2-40B4-BE49-F238E27FC236}">
                <a16:creationId xmlns:a16="http://schemas.microsoft.com/office/drawing/2014/main" id="{F64EC16E-476E-E344-AB33-BB5D891AA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868613"/>
            <a:ext cx="1755775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IMG_4887.JPG">
            <a:extLst>
              <a:ext uri="{FF2B5EF4-FFF2-40B4-BE49-F238E27FC236}">
                <a16:creationId xmlns:a16="http://schemas.microsoft.com/office/drawing/2014/main" id="{599D2231-8F48-D34D-98BE-0EE64C433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2395538"/>
            <a:ext cx="2270125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Képernyőfotó 2018-08-20 - 10.02.59.png">
            <a:extLst>
              <a:ext uri="{FF2B5EF4-FFF2-40B4-BE49-F238E27FC236}">
                <a16:creationId xmlns:a16="http://schemas.microsoft.com/office/drawing/2014/main" id="{7E4EE1BF-0FA5-9A40-8865-3FC8F0CE03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2590800"/>
            <a:ext cx="1477962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7" descr="Képernyőfotó 2018-08-20 - 10.02.41.png">
            <a:extLst>
              <a:ext uri="{FF2B5EF4-FFF2-40B4-BE49-F238E27FC236}">
                <a16:creationId xmlns:a16="http://schemas.microsoft.com/office/drawing/2014/main" id="{B2C5CFEA-D245-C94B-96A9-7E99824DE2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70450"/>
            <a:ext cx="35814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56E33480-6C4D-5342-A5C5-6FFEFF706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8600" y="604660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9E999B06-1CBE-B94F-BB1F-845A83DF7E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Képalkotók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4137D43D-3E5E-EF45-89C5-A3CF46A797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83563" cy="990600"/>
          </a:xfrm>
        </p:spPr>
        <p:txBody>
          <a:bodyPr/>
          <a:lstStyle/>
          <a:p>
            <a:r>
              <a:rPr lang="en-US" altLang="hu-HU"/>
              <a:t>Boka 3 irányú rtg felvétel:</a:t>
            </a:r>
          </a:p>
          <a:p>
            <a:r>
              <a:rPr lang="en-US" altLang="hu-HU"/>
              <a:t>AP,  lateralis    és a talocruralis ízületre vonatkoztatott AP</a:t>
            </a:r>
          </a:p>
          <a:p>
            <a:endParaRPr lang="en-US" altLang="hu-HU"/>
          </a:p>
        </p:txBody>
      </p:sp>
      <p:pic>
        <p:nvPicPr>
          <p:cNvPr id="64515" name="Picture 5" descr="Képernyőfotó 2018-08-27 - 14.00.17.png">
            <a:extLst>
              <a:ext uri="{FF2B5EF4-FFF2-40B4-BE49-F238E27FC236}">
                <a16:creationId xmlns:a16="http://schemas.microsoft.com/office/drawing/2014/main" id="{C30E299C-B6D4-5540-A10C-5BA8E7A04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663825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8" descr="Képernyőfotó 2018-08-27 - 13.59.40.png">
            <a:extLst>
              <a:ext uri="{FF2B5EF4-FFF2-40B4-BE49-F238E27FC236}">
                <a16:creationId xmlns:a16="http://schemas.microsoft.com/office/drawing/2014/main" id="{1F583D4B-F128-9A4F-B16F-1C8C7982A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7338"/>
            <a:ext cx="2057400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9" descr="Képernyőfotó 2018-08-27 - 13.59.20.png">
            <a:extLst>
              <a:ext uri="{FF2B5EF4-FFF2-40B4-BE49-F238E27FC236}">
                <a16:creationId xmlns:a16="http://schemas.microsoft.com/office/drawing/2014/main" id="{85B0F882-A0DB-D44F-AD90-2BECABF6A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95600"/>
            <a:ext cx="3014663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2C102164-C531-3C41-AC8B-5A552A61C4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7963" y="901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93CD5D08-933E-874A-A8A7-F284D2EE31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Képalkotók</a:t>
            </a:r>
          </a:p>
        </p:txBody>
      </p:sp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DD8BA679-BBBB-2544-9FAF-242235EC01A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83563" cy="685800"/>
          </a:xfrm>
        </p:spPr>
        <p:txBody>
          <a:bodyPr/>
          <a:lstStyle/>
          <a:p>
            <a:r>
              <a:rPr lang="en-US" altLang="hu-HU"/>
              <a:t>MR								CT</a:t>
            </a:r>
          </a:p>
          <a:p>
            <a:endParaRPr lang="en-US" altLang="hu-HU"/>
          </a:p>
        </p:txBody>
      </p:sp>
      <p:pic>
        <p:nvPicPr>
          <p:cNvPr id="66563" name="Picture 5" descr="Képernyőfotó 2018-08-20 - 10.32.23.png">
            <a:extLst>
              <a:ext uri="{FF2B5EF4-FFF2-40B4-BE49-F238E27FC236}">
                <a16:creationId xmlns:a16="http://schemas.microsoft.com/office/drawing/2014/main" id="{F57724CB-7420-9F4A-B79B-5AB265F75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311626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8" descr="Képernyőfotó 2018-08-20 - 10.41.07.png">
            <a:extLst>
              <a:ext uri="{FF2B5EF4-FFF2-40B4-BE49-F238E27FC236}">
                <a16:creationId xmlns:a16="http://schemas.microsoft.com/office/drawing/2014/main" id="{74CABD13-1949-7945-A52F-65F21C5E6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438400"/>
            <a:ext cx="52435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E2B156E4-E5B5-124B-B789-AE4613601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4682" y="1155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88989EF1-CC23-F444-9366-E05DA54E7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371600"/>
            <a:ext cx="8183563" cy="3276600"/>
          </a:xfrm>
          <a:solidFill>
            <a:srgbClr val="92D050"/>
          </a:solidFill>
        </p:spPr>
        <p:txBody>
          <a:bodyPr/>
          <a:lstStyle/>
          <a:p>
            <a:r>
              <a:rPr lang="en-US" altLang="hu-HU" sz="4000"/>
              <a:t>III. Rész</a:t>
            </a:r>
            <a:br>
              <a:rPr lang="en-US" altLang="hu-HU" sz="4000"/>
            </a:br>
            <a:br>
              <a:rPr lang="en-US" altLang="hu-HU" sz="4000"/>
            </a:br>
            <a:r>
              <a:rPr lang="en-US" altLang="hu-HU" sz="4000"/>
              <a:t>Az elváltozások és kezelésük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>
            <a:extLst>
              <a:ext uri="{FF2B5EF4-FFF2-40B4-BE49-F238E27FC236}">
                <a16:creationId xmlns:a16="http://schemas.microsoft.com/office/drawing/2014/main" id="{FA6AD2CF-B58A-D444-997E-E61DADAF5B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7463"/>
            <a:ext cx="8229600" cy="1922462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hu-HU" sz="4000"/>
              <a:t>Az előláb elváltozásai:</a:t>
            </a:r>
            <a:br>
              <a:rPr lang="de-DE" altLang="hu-HU" sz="4000"/>
            </a:br>
            <a:br>
              <a:rPr lang="de-DE" altLang="hu-HU" sz="4000"/>
            </a:br>
            <a:r>
              <a:rPr lang="de-DE" altLang="hu-HU" sz="4000"/>
              <a:t>Hallux valgus</a:t>
            </a:r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B0877158-28D3-6847-BDE1-E7CF3CE93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600" y="1593850"/>
            <a:ext cx="8229600" cy="4525963"/>
          </a:xfrm>
        </p:spPr>
        <p:txBody>
          <a:bodyPr/>
          <a:lstStyle/>
          <a:p>
            <a:pPr indent="-300038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hu-HU"/>
          </a:p>
          <a:p>
            <a:pPr lvl="1" indent="-242888">
              <a:spcBef>
                <a:spcPts val="7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hu-HU" sz="2800"/>
          </a:p>
          <a:p>
            <a:pPr indent="-300038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hu-HU"/>
          </a:p>
          <a:p>
            <a:pPr indent="-300038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hu-HU"/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DA814ACB-419E-BA4F-8061-A760F2CA2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4038600"/>
            <a:ext cx="323373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>
            <a:extLst>
              <a:ext uri="{FF2B5EF4-FFF2-40B4-BE49-F238E27FC236}">
                <a16:creationId xmlns:a16="http://schemas.microsoft.com/office/drawing/2014/main" id="{E47F5C99-C61B-5F47-9FA7-7BE20AF53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962400"/>
            <a:ext cx="28352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4CB18B6E-C8E2-FE43-984D-336414DE0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60031" y="5842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>
            <a:extLst>
              <a:ext uri="{FF2B5EF4-FFF2-40B4-BE49-F238E27FC236}">
                <a16:creationId xmlns:a16="http://schemas.microsoft.com/office/drawing/2014/main" id="{991BFD80-2368-D74D-83E5-032EA15260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4351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hu-HU" sz="4000"/>
              <a:t>A deformitás anatómiája</a:t>
            </a: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35C4D8E3-6538-D042-812D-263E1320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924050"/>
            <a:ext cx="4005263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683" name="Object 4">
            <a:extLst>
              <a:ext uri="{FF2B5EF4-FFF2-40B4-BE49-F238E27FC236}">
                <a16:creationId xmlns:a16="http://schemas.microsoft.com/office/drawing/2014/main" id="{34294FAF-122C-4845-B2DB-5E9D109EE7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37075" y="4038600"/>
          <a:ext cx="1863725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2" r:id="rId7" imgW="1073150" imgH="1289050" progId="">
                  <p:embed/>
                </p:oleObj>
              </mc:Choice>
              <mc:Fallback>
                <p:oleObj r:id="rId7" imgW="1073150" imgH="128905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075" y="4038600"/>
                        <a:ext cx="1863725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Line 5">
            <a:extLst>
              <a:ext uri="{FF2B5EF4-FFF2-40B4-BE49-F238E27FC236}">
                <a16:creationId xmlns:a16="http://schemas.microsoft.com/office/drawing/2014/main" id="{889E8500-0333-B04B-BB96-178676CAC1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5157788"/>
            <a:ext cx="865187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FC633E89-572E-2F48-B3D7-25FD646698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91400" y="509055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Cím 1">
            <a:extLst>
              <a:ext uri="{FF2B5EF4-FFF2-40B4-BE49-F238E27FC236}">
                <a16:creationId xmlns:a16="http://schemas.microsoft.com/office/drawing/2014/main" id="{ABF2E235-0A77-B84D-A1D8-B94F5E6CB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A deformálódás okai</a:t>
            </a:r>
          </a:p>
        </p:txBody>
      </p:sp>
      <p:pic>
        <p:nvPicPr>
          <p:cNvPr id="73730" name="Tartalom helye 4" descr="A képen asztal, ülő, fekete, fehér látható&#10;&#10;Automatikusan generált leírás">
            <a:extLst>
              <a:ext uri="{FF2B5EF4-FFF2-40B4-BE49-F238E27FC236}">
                <a16:creationId xmlns:a16="http://schemas.microsoft.com/office/drawing/2014/main" id="{4ECE95D1-01EC-934F-9969-0ED6FB13A4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77075" y="4302125"/>
            <a:ext cx="1728788" cy="2108200"/>
          </a:xfrm>
        </p:spPr>
      </p:pic>
      <p:pic>
        <p:nvPicPr>
          <p:cNvPr id="73731" name="Kép 6" descr="A képen játékos, fekete, férfi, tartás látható&#10;&#10;Automatikusan generált leírás">
            <a:extLst>
              <a:ext uri="{FF2B5EF4-FFF2-40B4-BE49-F238E27FC236}">
                <a16:creationId xmlns:a16="http://schemas.microsoft.com/office/drawing/2014/main" id="{8CE80EA1-5D13-D84E-A15E-7A5D22B17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2057400"/>
            <a:ext cx="13112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1" descr="page24image59687744">
            <a:extLst>
              <a:ext uri="{FF2B5EF4-FFF2-40B4-BE49-F238E27FC236}">
                <a16:creationId xmlns:a16="http://schemas.microsoft.com/office/drawing/2014/main" id="{E7D80500-9B4E-7B4D-A77F-594541A66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67200"/>
            <a:ext cx="1338263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Kép 8" descr="A képen csésze, asztal, beltéri, ülő látható&#10;&#10;Automatikusan generált leírás">
            <a:extLst>
              <a:ext uri="{FF2B5EF4-FFF2-40B4-BE49-F238E27FC236}">
                <a16:creationId xmlns:a16="http://schemas.microsoft.com/office/drawing/2014/main" id="{54C96CAA-A472-C84F-89F9-7CEC63A7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4267200"/>
            <a:ext cx="130968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9ABEE4-682E-EC42-97FD-9BF99D6069B2}"/>
              </a:ext>
            </a:extLst>
          </p:cNvPr>
          <p:cNvSpPr txBox="1">
            <a:spLocks/>
          </p:cNvSpPr>
          <p:nvPr/>
        </p:nvSpPr>
        <p:spPr bwMode="auto">
          <a:xfrm>
            <a:off x="303213" y="1690688"/>
            <a:ext cx="7024687" cy="379571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hu-HU" kern="0" dirty="0" err="1"/>
              <a:t>Szalagok</a:t>
            </a:r>
            <a:r>
              <a:rPr lang="en-US" altLang="hu-HU" kern="0" dirty="0"/>
              <a:t> </a:t>
            </a:r>
            <a:r>
              <a:rPr lang="en-US" altLang="hu-HU" kern="0" dirty="0" err="1"/>
              <a:t>laxitása</a:t>
            </a:r>
            <a:endParaRPr lang="en-US" altLang="hu-HU" kern="0" dirty="0"/>
          </a:p>
          <a:p>
            <a:pPr lvl="1">
              <a:defRPr/>
            </a:pPr>
            <a:r>
              <a:rPr lang="en-US" altLang="hu-HU" sz="2000" kern="0" dirty="0" err="1"/>
              <a:t>Genetika</a:t>
            </a:r>
            <a:endParaRPr lang="en-US" altLang="hu-HU" sz="2000" kern="0" dirty="0"/>
          </a:p>
          <a:p>
            <a:pPr lvl="1">
              <a:defRPr/>
            </a:pPr>
            <a:r>
              <a:rPr lang="en-US" altLang="hu-HU" sz="2000" kern="0" dirty="0" err="1"/>
              <a:t>Terhesség</a:t>
            </a:r>
            <a:endParaRPr lang="en-US" altLang="hu-HU" kern="0" dirty="0"/>
          </a:p>
          <a:p>
            <a:pPr>
              <a:defRPr/>
            </a:pPr>
            <a:r>
              <a:rPr lang="en-US" altLang="hu-HU" kern="0" dirty="0"/>
              <a:t>													</a:t>
            </a:r>
            <a:r>
              <a:rPr lang="en-US" altLang="hu-HU" kern="0" dirty="0" err="1"/>
              <a:t>Terhelés</a:t>
            </a:r>
            <a:endParaRPr lang="en-US" altLang="hu-HU" kern="0" dirty="0"/>
          </a:p>
          <a:p>
            <a:pPr>
              <a:defRPr/>
            </a:pPr>
            <a:endParaRPr lang="en-US" altLang="hu-HU" kern="0" dirty="0"/>
          </a:p>
          <a:p>
            <a:pPr>
              <a:defRPr/>
            </a:pPr>
            <a:endParaRPr lang="en-US" altLang="hu-HU" kern="0" dirty="0"/>
          </a:p>
          <a:p>
            <a:pPr>
              <a:defRPr/>
            </a:pPr>
            <a:r>
              <a:rPr lang="en-US" altLang="hu-HU" kern="0" dirty="0" err="1"/>
              <a:t>Cipőviselési</a:t>
            </a:r>
            <a:r>
              <a:rPr lang="en-US" altLang="hu-HU" kern="0" dirty="0"/>
              <a:t> </a:t>
            </a:r>
            <a:r>
              <a:rPr lang="en-US" altLang="hu-HU" kern="0" dirty="0" err="1"/>
              <a:t>szokások</a:t>
            </a:r>
            <a:endParaRPr lang="en-US" altLang="hu-HU" kern="0" dirty="0"/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846CEE6E-9FF3-4B4D-9AEB-212BF7836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579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7FB57C97-BCA9-4E41-811E-699EA7955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838200"/>
            <a:ext cx="8229600" cy="4003675"/>
          </a:xfrm>
        </p:spPr>
        <p:txBody>
          <a:bodyPr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láb a test teljes súlyát hordozza</a:t>
            </a:r>
            <a:b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járáskor és futáskor a relatív </a:t>
            </a:r>
            <a:r>
              <a:rPr lang="en-GB" altLang="hu-HU" sz="36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kicsi</a:t>
            </a:r>
            <a: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csontok és ízületek a </a:t>
            </a:r>
            <a:r>
              <a:rPr lang="en-GB" altLang="hu-HU" sz="36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hatalmas</a:t>
            </a:r>
            <a:r>
              <a:rPr lang="en-GB" altLang="hu-HU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nyomást egymás közt elosztva veszik át úgy, hogy a talaj változó egyenetlenségeinek is mindenkor megfelelnek</a:t>
            </a:r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B913267C-F7A4-B24A-93D1-C25B9E9BC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600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9DD97C0F-7042-154E-A2A9-2180E4E59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Konzervatív kezelés</a:t>
            </a:r>
          </a:p>
        </p:txBody>
      </p:sp>
      <p:sp>
        <p:nvSpPr>
          <p:cNvPr id="75778" name="Content Placeholder 2">
            <a:extLst>
              <a:ext uri="{FF2B5EF4-FFF2-40B4-BE49-F238E27FC236}">
                <a16:creationId xmlns:a16="http://schemas.microsoft.com/office/drawing/2014/main" id="{80E8DFCB-D82E-B746-BA1E-2160315E3B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6096000" cy="5334000"/>
          </a:xfrm>
        </p:spPr>
        <p:txBody>
          <a:bodyPr/>
          <a:lstStyle/>
          <a:p>
            <a:r>
              <a:rPr lang="en-US" altLang="hu-HU"/>
              <a:t>Panaszmentes esetben observatiót igényel és konzervatív kezelést: </a:t>
            </a:r>
            <a:r>
              <a:rPr lang="en-US" altLang="hu-HU">
                <a:solidFill>
                  <a:srgbClr val="FF0000"/>
                </a:solidFill>
              </a:rPr>
              <a:t>talpbetét</a:t>
            </a:r>
            <a:r>
              <a:rPr lang="en-US" altLang="hu-HU"/>
              <a:t>, durva deformitás esetén</a:t>
            </a:r>
            <a:r>
              <a:rPr lang="en-US" altLang="hu-HU">
                <a:solidFill>
                  <a:srgbClr val="FF0000"/>
                </a:solidFill>
              </a:rPr>
              <a:t> ortopéd cipő</a:t>
            </a:r>
          </a:p>
          <a:p>
            <a:r>
              <a:rPr lang="en-US" altLang="hu-HU"/>
              <a:t>Markáns bütyök, felette vékonyodó bőr esetén: </a:t>
            </a:r>
            <a:r>
              <a:rPr lang="en-US" altLang="hu-HU">
                <a:solidFill>
                  <a:srgbClr val="FF0000"/>
                </a:solidFill>
              </a:rPr>
              <a:t>szilikon </a:t>
            </a:r>
            <a:r>
              <a:rPr lang="en-US" altLang="en-US">
                <a:solidFill>
                  <a:srgbClr val="FF0000"/>
                </a:solidFill>
              </a:rPr>
              <a:t>“</a:t>
            </a:r>
            <a:r>
              <a:rPr lang="en-US" altLang="ja-JP">
                <a:solidFill>
                  <a:srgbClr val="FF0000"/>
                </a:solidFill>
              </a:rPr>
              <a:t>sapka</a:t>
            </a:r>
            <a:r>
              <a:rPr lang="en-US" altLang="en-US">
                <a:solidFill>
                  <a:srgbClr val="FF0000"/>
                </a:solidFill>
              </a:rPr>
              <a:t>”</a:t>
            </a:r>
            <a:endParaRPr lang="en-US" altLang="ja-JP">
              <a:solidFill>
                <a:srgbClr val="FF0000"/>
              </a:solidFill>
            </a:endParaRPr>
          </a:p>
          <a:p>
            <a:r>
              <a:rPr lang="en-US" altLang="hu-HU"/>
              <a:t>Panaszok esetén: NSAID, talpbetét, fizioterépia</a:t>
            </a:r>
          </a:p>
          <a:p>
            <a:endParaRPr lang="en-US" altLang="hu-HU">
              <a:solidFill>
                <a:srgbClr val="FF0000"/>
              </a:solidFill>
            </a:endParaRPr>
          </a:p>
          <a:p>
            <a:r>
              <a:rPr lang="en-US" altLang="hu-HU"/>
              <a:t>Bütyök korrigáló sín fájdalmakat csökkenthet, de a kialakult </a:t>
            </a:r>
            <a:r>
              <a:rPr lang="en-US" altLang="hu-HU" u="sng"/>
              <a:t>deformitást nem tudja visszaforditani.</a:t>
            </a:r>
          </a:p>
          <a:p>
            <a:endParaRPr lang="en-US" altLang="hu-HU"/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D0732BC4-81C8-7046-A7B7-5D2D77902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5146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Képernyőfotó 2018-08-18 - 17.11.07.png">
            <a:extLst>
              <a:ext uri="{FF2B5EF4-FFF2-40B4-BE49-F238E27FC236}">
                <a16:creationId xmlns:a16="http://schemas.microsoft.com/office/drawing/2014/main" id="{CFDD564C-4918-1A4F-955C-2F56A0FB5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3048000"/>
            <a:ext cx="1098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 descr="Képernyőfotó 2018-08-30 - 21.01.33.png">
            <a:extLst>
              <a:ext uri="{FF2B5EF4-FFF2-40B4-BE49-F238E27FC236}">
                <a16:creationId xmlns:a16="http://schemas.microsoft.com/office/drawing/2014/main" id="{B750D2A3-AD07-7E47-A4C0-978790053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419600"/>
            <a:ext cx="11715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F65A0916-F45C-524D-A792-1A1CEED89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7963" y="558244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ím 1">
            <a:extLst>
              <a:ext uri="{FF2B5EF4-FFF2-40B4-BE49-F238E27FC236}">
                <a16:creationId xmlns:a16="http://schemas.microsoft.com/office/drawing/2014/main" id="{F7A16FAE-20F9-1641-B50F-9FB1530230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/>
              <a:t>Műtét: nem levágni, korrigálni!</a:t>
            </a:r>
          </a:p>
        </p:txBody>
      </p:sp>
      <p:pic>
        <p:nvPicPr>
          <p:cNvPr id="77826" name="Tartalom helye 12" descr="A képen kültéri, épület, óra, nagyon nagy látható&#10;&#10;Automatikusan generált leírás">
            <a:extLst>
              <a:ext uri="{FF2B5EF4-FFF2-40B4-BE49-F238E27FC236}">
                <a16:creationId xmlns:a16="http://schemas.microsoft.com/office/drawing/2014/main" id="{3E09EC77-EAEA-0144-A794-E8664E11C9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836738"/>
            <a:ext cx="2057400" cy="3184525"/>
          </a:xfrm>
        </p:spPr>
      </p:pic>
      <p:pic>
        <p:nvPicPr>
          <p:cNvPr id="77827" name="Tartalom helye 12" descr="A képen kültéri, épület, óra, nagyon nagy látható&#10;&#10;Automatikusan generált leírás">
            <a:extLst>
              <a:ext uri="{FF2B5EF4-FFF2-40B4-BE49-F238E27FC236}">
                <a16:creationId xmlns:a16="http://schemas.microsoft.com/office/drawing/2014/main" id="{24ED42C2-B80C-1642-AC22-5ED00887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971800"/>
            <a:ext cx="2057400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Tartalom helye 12" descr="A képen kültéri, épület, óra, nagyon nagy látható&#10;&#10;Automatikusan generált leírás">
            <a:extLst>
              <a:ext uri="{FF2B5EF4-FFF2-40B4-BE49-F238E27FC236}">
                <a16:creationId xmlns:a16="http://schemas.microsoft.com/office/drawing/2014/main" id="{79E4A330-0C49-4940-848E-1689C85E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836738"/>
            <a:ext cx="205740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Tartalom helye 12" descr="A képen kültéri, épület, óra, nagyon nagy látható&#10;&#10;Automatikusan generált leírás">
            <a:extLst>
              <a:ext uri="{FF2B5EF4-FFF2-40B4-BE49-F238E27FC236}">
                <a16:creationId xmlns:a16="http://schemas.microsoft.com/office/drawing/2014/main" id="{46936946-524D-AA4E-BC7C-4D3FDB7F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2925763"/>
            <a:ext cx="2057400" cy="318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Derékszögű háromszög 18">
            <a:extLst>
              <a:ext uri="{FF2B5EF4-FFF2-40B4-BE49-F238E27FC236}">
                <a16:creationId xmlns:a16="http://schemas.microsoft.com/office/drawing/2014/main" id="{65D67CBA-C2D0-0948-93B4-53581D48C95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33800" y="3124200"/>
            <a:ext cx="457200" cy="2895600"/>
          </a:xfrm>
          <a:prstGeom prst="rtTriangl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77831" name="Derékszögű háromszög 19">
            <a:extLst>
              <a:ext uri="{FF2B5EF4-FFF2-40B4-BE49-F238E27FC236}">
                <a16:creationId xmlns:a16="http://schemas.microsoft.com/office/drawing/2014/main" id="{F111A4C2-2B83-3E4C-A849-4B9FB6BCDEA2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5364957" y="4298156"/>
            <a:ext cx="228600" cy="928687"/>
          </a:xfrm>
          <a:prstGeom prst="rtTriangl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sp>
        <p:nvSpPr>
          <p:cNvPr id="77832" name="Derékszögű háromszög 20">
            <a:extLst>
              <a:ext uri="{FF2B5EF4-FFF2-40B4-BE49-F238E27FC236}">
                <a16:creationId xmlns:a16="http://schemas.microsoft.com/office/drawing/2014/main" id="{8258F986-DE43-D948-AC26-1F867ED9592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16075" y="2043113"/>
            <a:ext cx="457200" cy="2895600"/>
          </a:xfrm>
          <a:prstGeom prst="rtTriangle">
            <a:avLst/>
          </a:prstGeom>
          <a:noFill/>
          <a:ln w="317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 dirty="0"/>
          </a:p>
        </p:txBody>
      </p:sp>
      <p:pic>
        <p:nvPicPr>
          <p:cNvPr id="77833" name="Kép 22" descr="A képen kültéri, fű, épület, mező látható&#10;&#10;Automatikusan generált leírás">
            <a:extLst>
              <a:ext uri="{FF2B5EF4-FFF2-40B4-BE49-F238E27FC236}">
                <a16:creationId xmlns:a16="http://schemas.microsoft.com/office/drawing/2014/main" id="{BAF0DAB4-05F5-5C49-A137-AA0A57F50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513013"/>
            <a:ext cx="21082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327D5E42-A79F-1B4B-A425-671BABB76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8223" y="574833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127B9B34-7297-F74C-8E1A-0A22FE225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4351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hu-HU" sz="4000"/>
              <a:t>Műtéti kezelés</a:t>
            </a: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B7F33E0C-1DE2-6E43-9E20-4D9AF10B2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600" y="1738313"/>
            <a:ext cx="8229600" cy="2390775"/>
          </a:xfrm>
        </p:spPr>
        <p:txBody>
          <a:bodyPr/>
          <a:lstStyle/>
          <a:p>
            <a:pPr marL="341313" indent="-29368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de-DE" altLang="hu-HU" sz="2600"/>
              <a:t>Austin – subcapitalis Chevron oszteotómia</a:t>
            </a:r>
          </a:p>
          <a:p>
            <a:pPr marL="1482725" lvl="1" indent="-533400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hu-HU" sz="2600"/>
          </a:p>
          <a:p>
            <a:pPr marL="341313" indent="-29368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hu-HU" sz="2600"/>
          </a:p>
        </p:txBody>
      </p:sp>
      <p:pic>
        <p:nvPicPr>
          <p:cNvPr id="79875" name="Picture 3">
            <a:extLst>
              <a:ext uri="{FF2B5EF4-FFF2-40B4-BE49-F238E27FC236}">
                <a16:creationId xmlns:a16="http://schemas.microsoft.com/office/drawing/2014/main" id="{B9C696B0-B323-A54A-89BE-A6E179F6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9624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5">
            <a:extLst>
              <a:ext uri="{FF2B5EF4-FFF2-40B4-BE49-F238E27FC236}">
                <a16:creationId xmlns:a16="http://schemas.microsoft.com/office/drawing/2014/main" id="{0728509E-3BFB-1941-A8E1-1E8D6D5D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3978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EF0F0B06-082A-1042-908D-A833FFFED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333" y="5957887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BBE209D7-3DA9-C347-A1FE-0B395313C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435100"/>
          </a:xfrm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hu-HU" sz="4000"/>
              <a:t>Műtét</a:t>
            </a: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AB4A650E-2937-CF4D-8112-3899D758F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600" y="1738313"/>
            <a:ext cx="8229600" cy="2390775"/>
          </a:xfrm>
        </p:spPr>
        <p:txBody>
          <a:bodyPr/>
          <a:lstStyle/>
          <a:p>
            <a:pPr marL="341313" indent="-29368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de-DE" altLang="hu-HU" sz="2600"/>
              <a:t>Chevron oszteotómia (Austin)</a:t>
            </a:r>
          </a:p>
          <a:p>
            <a:pPr marL="1482725" lvl="1" indent="-533400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hu-HU" sz="2600"/>
          </a:p>
          <a:p>
            <a:pPr marL="341313" indent="-293688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de-DE" altLang="hu-HU" sz="2600"/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A1D90FC2-E3C3-DB40-8D52-5238EE1EF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236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351BE2DA-B6FB-674F-B740-41B9E837C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23193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3">
            <a:extLst>
              <a:ext uri="{FF2B5EF4-FFF2-40B4-BE49-F238E27FC236}">
                <a16:creationId xmlns:a16="http://schemas.microsoft.com/office/drawing/2014/main" id="{98F21893-929A-C04B-9E13-19D772506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362200"/>
            <a:ext cx="1774825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4">
            <a:extLst>
              <a:ext uri="{FF2B5EF4-FFF2-40B4-BE49-F238E27FC236}">
                <a16:creationId xmlns:a16="http://schemas.microsoft.com/office/drawing/2014/main" id="{398A7C6D-A7A6-4748-8E34-C493A1865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895600"/>
            <a:ext cx="16764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F884DD4E-8D80-9347-8FB7-807B83662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" y="580231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1C44C311-9300-1443-998F-D9779FA27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8588"/>
            <a:ext cx="9144000" cy="1433512"/>
          </a:xfrm>
        </p:spPr>
        <p:txBody>
          <a:bodyPr/>
          <a:lstStyle/>
          <a:p>
            <a:r>
              <a:rPr lang="en-US" altLang="hu-HU"/>
              <a:t>A metatarsalgia és a DII-DIII kalapácsdeformitás</a:t>
            </a:r>
          </a:p>
        </p:txBody>
      </p:sp>
      <p:pic>
        <p:nvPicPr>
          <p:cNvPr id="83970" name="Picture 3">
            <a:extLst>
              <a:ext uri="{FF2B5EF4-FFF2-40B4-BE49-F238E27FC236}">
                <a16:creationId xmlns:a16="http://schemas.microsoft.com/office/drawing/2014/main" id="{2A2BE5F9-D8B6-4A42-ACA3-F316EAEDD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2203450"/>
            <a:ext cx="3038475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>
            <a:extLst>
              <a:ext uri="{FF2B5EF4-FFF2-40B4-BE49-F238E27FC236}">
                <a16:creationId xmlns:a16="http://schemas.microsoft.com/office/drawing/2014/main" id="{437D8D17-9C34-714F-A778-5041206A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2220913"/>
            <a:ext cx="1203325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">
            <a:extLst>
              <a:ext uri="{FF2B5EF4-FFF2-40B4-BE49-F238E27FC236}">
                <a16:creationId xmlns:a16="http://schemas.microsoft.com/office/drawing/2014/main" id="{EEB4296F-F2C7-7C4C-A99D-93F74646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4038" y="4716463"/>
            <a:ext cx="29003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3" descr="_MG_5800.JPG">
            <a:extLst>
              <a:ext uri="{FF2B5EF4-FFF2-40B4-BE49-F238E27FC236}">
                <a16:creationId xmlns:a16="http://schemas.microsoft.com/office/drawing/2014/main" id="{58320C43-78C6-484F-8C96-35D1166D47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220913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D1C17784-30B5-9945-9501-566989C7D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4513" y="5842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5A8B42F2-8ECB-D844-BC83-8A559743AE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8588"/>
            <a:ext cx="9144000" cy="1433512"/>
          </a:xfrm>
        </p:spPr>
        <p:txBody>
          <a:bodyPr/>
          <a:lstStyle/>
          <a:p>
            <a:r>
              <a:rPr lang="en-US" altLang="hu-HU"/>
              <a:t>Metatarsalgia – módosított Weil OT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65133A83-DD84-594A-92C8-F209B84352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133600" cy="4479925"/>
          </a:xfrm>
        </p:spPr>
        <p:txBody>
          <a:bodyPr/>
          <a:lstStyle/>
          <a:p>
            <a:endParaRPr lang="en-US" altLang="hu-HU"/>
          </a:p>
        </p:txBody>
      </p:sp>
      <p:pic>
        <p:nvPicPr>
          <p:cNvPr id="86019" name="Picture 4" descr="Képernyőfotó 2017-11-04 - 20.08.52.png">
            <a:extLst>
              <a:ext uri="{FF2B5EF4-FFF2-40B4-BE49-F238E27FC236}">
                <a16:creationId xmlns:a16="http://schemas.microsoft.com/office/drawing/2014/main" id="{202A5A9B-224F-7044-B08C-38869C1D3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92275"/>
            <a:ext cx="3094038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2">
            <a:extLst>
              <a:ext uri="{FF2B5EF4-FFF2-40B4-BE49-F238E27FC236}">
                <a16:creationId xmlns:a16="http://schemas.microsoft.com/office/drawing/2014/main" id="{618BB916-BD08-234A-AB65-DEC5CC00A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4114800"/>
            <a:ext cx="3551237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701481CD-0C03-824A-ACC0-194D90139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067" y="591661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113788B6-0B7F-5649-94A6-3947C300B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sp>
        <p:nvSpPr>
          <p:cNvPr id="88066" name="TextBox 2">
            <a:extLst>
              <a:ext uri="{FF2B5EF4-FFF2-40B4-BE49-F238E27FC236}">
                <a16:creationId xmlns:a16="http://schemas.microsoft.com/office/drawing/2014/main" id="{5CC88E37-8470-5240-9A15-709D2B5E2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1981200"/>
            <a:ext cx="815816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hu-HU" sz="2800"/>
              <a:t>Hallux valgus  - Kalapácsujj – Metatarsalgia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 sz="2800"/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hu-HU" sz="2800"/>
              <a:t>Klasszikus esetben közös biomechanikai eredettel bír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hu-HU" sz="2800"/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hu-HU" sz="2800"/>
              <a:t>A kezelés is komplex, több deformitást korrigál.</a:t>
            </a:r>
          </a:p>
        </p:txBody>
      </p:sp>
      <p:pic>
        <p:nvPicPr>
          <p:cNvPr id="88067" name="Kép 3" descr="A képen személy, beltéri, férfi, kéz látható&#10;&#10;Automatikusan generált leírás">
            <a:extLst>
              <a:ext uri="{FF2B5EF4-FFF2-40B4-BE49-F238E27FC236}">
                <a16:creationId xmlns:a16="http://schemas.microsoft.com/office/drawing/2014/main" id="{D3265112-5EAC-EA44-8ECA-0386CA9CC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4546600"/>
            <a:ext cx="202882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Kép 5" descr="A képen beltéri, személy, számítógép, asztal látható&#10;&#10;Automatikusan generált leírás">
            <a:extLst>
              <a:ext uri="{FF2B5EF4-FFF2-40B4-BE49-F238E27FC236}">
                <a16:creationId xmlns:a16="http://schemas.microsoft.com/office/drawing/2014/main" id="{5A999ECB-AC10-E842-B077-3F4788F53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24363"/>
            <a:ext cx="190500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9" name="Jobbra mutató nyíl 6">
            <a:extLst>
              <a:ext uri="{FF2B5EF4-FFF2-40B4-BE49-F238E27FC236}">
                <a16:creationId xmlns:a16="http://schemas.microsoft.com/office/drawing/2014/main" id="{8E8E0EFE-A581-F94B-AEF8-022384A04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410200"/>
            <a:ext cx="7620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hu-HU" altLang="hu-HU"/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7E4719F0-7738-5340-9780-D2210B3BB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4638" y="5715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AC0BFA3B-AB43-2741-AE23-142A7E8AC9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33600"/>
            <a:ext cx="8183563" cy="1433513"/>
          </a:xfrm>
        </p:spPr>
        <p:txBody>
          <a:bodyPr/>
          <a:lstStyle/>
          <a:p>
            <a:r>
              <a:rPr lang="en-US" altLang="hu-HU"/>
              <a:t>Hallux rigidus</a:t>
            </a:r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2EF562DD-ECA6-0942-9F46-68FA50BD7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133" y="5638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BDA1A9DD-CD3A-CF41-AA20-325AEB3F1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183563" cy="1433513"/>
          </a:xfrm>
        </p:spPr>
        <p:txBody>
          <a:bodyPr/>
          <a:lstStyle/>
          <a:p>
            <a:r>
              <a:rPr lang="en-US" altLang="hu-HU"/>
              <a:t>Hallux rigidus</a:t>
            </a:r>
          </a:p>
        </p:txBody>
      </p:sp>
      <p:pic>
        <p:nvPicPr>
          <p:cNvPr id="92162" name="Content Placeholder 3" descr="Képernyőfotó 2017-11-04 - 14.51.53.png">
            <a:extLst>
              <a:ext uri="{FF2B5EF4-FFF2-40B4-BE49-F238E27FC236}">
                <a16:creationId xmlns:a16="http://schemas.microsoft.com/office/drawing/2014/main" id="{BFCCF2CA-4AA2-884A-B09F-23064C5717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1676400"/>
            <a:ext cx="2743200" cy="1501775"/>
          </a:xfrm>
        </p:spPr>
      </p:pic>
      <p:pic>
        <p:nvPicPr>
          <p:cNvPr id="92163" name="Picture 4" descr="Képernyőfotó 2017-11-04 - 14.52.47.png">
            <a:extLst>
              <a:ext uri="{FF2B5EF4-FFF2-40B4-BE49-F238E27FC236}">
                <a16:creationId xmlns:a16="http://schemas.microsoft.com/office/drawing/2014/main" id="{8AEC369F-106E-BF41-A817-5A551015D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9938"/>
            <a:ext cx="27432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 descr="Képernyőfotó 2017-11-04 - 14.54.56.png">
            <a:extLst>
              <a:ext uri="{FF2B5EF4-FFF2-40B4-BE49-F238E27FC236}">
                <a16:creationId xmlns:a16="http://schemas.microsoft.com/office/drawing/2014/main" id="{72139DD5-7123-FE4A-BC21-3408293E6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72000"/>
            <a:ext cx="2909888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1">
            <a:extLst>
              <a:ext uri="{FF2B5EF4-FFF2-40B4-BE49-F238E27FC236}">
                <a16:creationId xmlns:a16="http://schemas.microsoft.com/office/drawing/2014/main" id="{97A2F1F1-11EE-214B-95B9-BF53B5610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72200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55841" rIns="81639" bIns="4082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hu-HU"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Keilectomia								Arthrodesis</a:t>
            </a:r>
            <a:endParaRPr lang="de-DE" altLang="hu-HU" sz="240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endParaRPr lang="de-DE" altLang="hu-HU" sz="240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166" name="Text Box 1">
            <a:extLst>
              <a:ext uri="{FF2B5EF4-FFF2-40B4-BE49-F238E27FC236}">
                <a16:creationId xmlns:a16="http://schemas.microsoft.com/office/drawing/2014/main" id="{DBF91868-EEAB-184A-B03F-325045454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76600"/>
            <a:ext cx="8382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55841" rIns="81639" bIns="4082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hu-HU" sz="2400" b="1">
                <a:solidFill>
                  <a:srgbClr val="FFC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Konzervatív</a:t>
            </a:r>
            <a:r>
              <a:rPr lang="de-DE" altLang="hu-HU"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: speciális talpbetét, lokális gyulladáscsökkentés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endParaRPr lang="de-DE" altLang="hu-HU" sz="2400" b="1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hu-HU" sz="2400" b="1">
                <a:solidFill>
                  <a:srgbClr val="FFC0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Operatív</a:t>
            </a:r>
            <a:r>
              <a:rPr lang="de-DE" altLang="hu-HU" sz="2400" b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kezelés:</a:t>
            </a:r>
            <a:endParaRPr lang="de-DE" altLang="hu-HU" sz="240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endParaRPr lang="de-DE" altLang="hu-HU" sz="240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3F761DDD-5B3E-D643-A8E5-2B6B7056B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2755" y="1816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28F7DD89-AF32-6E43-9A5F-671637249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Plantaris fasciitis</a:t>
            </a:r>
          </a:p>
        </p:txBody>
      </p:sp>
      <p:sp>
        <p:nvSpPr>
          <p:cNvPr id="94210" name="Content Placeholder 2">
            <a:extLst>
              <a:ext uri="{FF2B5EF4-FFF2-40B4-BE49-F238E27FC236}">
                <a16:creationId xmlns:a16="http://schemas.microsoft.com/office/drawing/2014/main" id="{9FF99CD7-6486-784D-8331-088F0C2CF3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183563" cy="3657600"/>
          </a:xfrm>
        </p:spPr>
        <p:txBody>
          <a:bodyPr/>
          <a:lstStyle/>
          <a:p>
            <a:r>
              <a:rPr lang="en-US" altLang="hu-HU"/>
              <a:t>Indulási fájdalom.</a:t>
            </a:r>
          </a:p>
          <a:p>
            <a:r>
              <a:rPr lang="en-US" altLang="hu-HU"/>
              <a:t>A plantaris fascia sarokcsont tapadásánál jellemző</a:t>
            </a:r>
          </a:p>
          <a:p>
            <a:r>
              <a:rPr lang="en-US" altLang="hu-HU"/>
              <a:t>Kezelése messzemenően konzervatív</a:t>
            </a:r>
          </a:p>
          <a:p>
            <a:pPr>
              <a:buFont typeface="Garamond" panose="02020404030301010803" pitchFamily="18" charset="0"/>
              <a:buAutoNum type="arabicPeriod"/>
            </a:pPr>
            <a:r>
              <a:rPr lang="en-US" altLang="hu-HU"/>
              <a:t>Terhelés csökkentése</a:t>
            </a:r>
          </a:p>
          <a:p>
            <a:pPr marL="800100" lvl="2" indent="0"/>
            <a:r>
              <a:rPr lang="en-US" altLang="hu-HU"/>
              <a:t>Talpbetét, Achilles ín nyújtás, testsúlycsökkentés</a:t>
            </a:r>
          </a:p>
          <a:p>
            <a:pPr>
              <a:buFont typeface="Garamond" panose="02020404030301010803" pitchFamily="18" charset="0"/>
              <a:buAutoNum type="arabicPeriod"/>
            </a:pPr>
            <a:r>
              <a:rPr lang="en-US" altLang="hu-HU"/>
              <a:t>Kialakult gyulladás megszüntetése</a:t>
            </a:r>
          </a:p>
          <a:p>
            <a:pPr marL="800100" lvl="2" indent="0"/>
            <a:r>
              <a:rPr lang="en-US" altLang="hu-HU"/>
              <a:t>NSAID, UH, RTG besugárzás, LASER, Steroid injekció</a:t>
            </a:r>
          </a:p>
        </p:txBody>
      </p:sp>
      <p:pic>
        <p:nvPicPr>
          <p:cNvPr id="94211" name="Kép 3" descr="A képen fehér, víz, madár, asztal látható&#10;&#10;Automatikusan generált leírás">
            <a:extLst>
              <a:ext uri="{FF2B5EF4-FFF2-40B4-BE49-F238E27FC236}">
                <a16:creationId xmlns:a16="http://schemas.microsoft.com/office/drawing/2014/main" id="{40CCBACD-D9B9-0F4A-9719-12AAF58F8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1763"/>
            <a:ext cx="16271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24C483E7-59C6-384F-A35F-2A0E8C9BD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587427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097F12AB-6AC9-7142-8DA8-EAECF15534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11266" name="Picture 4">
            <a:extLst>
              <a:ext uri="{FF2B5EF4-FFF2-40B4-BE49-F238E27FC236}">
                <a16:creationId xmlns:a16="http://schemas.microsoft.com/office/drawing/2014/main" id="{F9D85BB2-EA97-5F4C-9FDB-922240913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32131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5">
            <a:extLst>
              <a:ext uri="{FF2B5EF4-FFF2-40B4-BE49-F238E27FC236}">
                <a16:creationId xmlns:a16="http://schemas.microsoft.com/office/drawing/2014/main" id="{BBECB49F-0B26-8244-8467-B47B91175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971800"/>
            <a:ext cx="4114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hu-HU" sz="3600"/>
              <a:t>Futáskor jelentős terhelést kell a lábnak elviselnie</a:t>
            </a:r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124C95E9-F2E3-244B-9753-7BB3EFEAB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277" y="586499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A96B10DB-98E0-8047-9A5B-C79E5CC27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dirty="0"/>
              <a:t>Pes planus </a:t>
            </a:r>
            <a:r>
              <a:rPr lang="en-US" altLang="hu-HU" dirty="0" err="1"/>
              <a:t>adultus</a:t>
            </a:r>
            <a:endParaRPr lang="en-US" altLang="hu-HU" dirty="0"/>
          </a:p>
        </p:txBody>
      </p:sp>
      <p:sp>
        <p:nvSpPr>
          <p:cNvPr id="96258" name="Content Placeholder 2">
            <a:extLst>
              <a:ext uri="{FF2B5EF4-FFF2-40B4-BE49-F238E27FC236}">
                <a16:creationId xmlns:a16="http://schemas.microsoft.com/office/drawing/2014/main" id="{5684BFF5-39B9-D247-9A25-1F8526A0C1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183563" cy="5029200"/>
          </a:xfrm>
        </p:spPr>
        <p:txBody>
          <a:bodyPr/>
          <a:lstStyle/>
          <a:p>
            <a:r>
              <a:rPr lang="en-US" altLang="hu-HU" dirty="0"/>
              <a:t>A </a:t>
            </a:r>
            <a:r>
              <a:rPr lang="en-US" altLang="hu-HU" dirty="0" err="1"/>
              <a:t>szerzett</a:t>
            </a:r>
            <a:r>
              <a:rPr lang="en-US" altLang="hu-HU" dirty="0"/>
              <a:t>, </a:t>
            </a:r>
            <a:r>
              <a:rPr lang="en-US" altLang="hu-HU" dirty="0" err="1"/>
              <a:t>időskori</a:t>
            </a:r>
            <a:r>
              <a:rPr lang="en-US" altLang="hu-HU" dirty="0"/>
              <a:t> </a:t>
            </a:r>
            <a:r>
              <a:rPr lang="en-US" altLang="hu-HU" dirty="0" err="1"/>
              <a:t>lúdtalp</a:t>
            </a:r>
            <a:endParaRPr lang="en-US" altLang="hu-HU" dirty="0"/>
          </a:p>
          <a:p>
            <a:pPr lvl="1"/>
            <a:r>
              <a:rPr lang="en-US" altLang="hu-HU" dirty="0" err="1"/>
              <a:t>Fokozódó</a:t>
            </a:r>
            <a:r>
              <a:rPr lang="en-US" altLang="hu-HU" dirty="0"/>
              <a:t> </a:t>
            </a:r>
            <a:r>
              <a:rPr lang="en-US" altLang="hu-HU" dirty="0" err="1"/>
              <a:t>deformitás</a:t>
            </a:r>
            <a:r>
              <a:rPr lang="en-US" altLang="hu-HU" dirty="0"/>
              <a:t> (I-II-III </a:t>
            </a:r>
            <a:r>
              <a:rPr lang="en-US" altLang="hu-HU" dirty="0" err="1"/>
              <a:t>stádium</a:t>
            </a:r>
            <a:r>
              <a:rPr lang="en-US" altLang="hu-HU" dirty="0"/>
              <a:t>)</a:t>
            </a:r>
          </a:p>
          <a:p>
            <a:pPr lvl="1"/>
            <a:endParaRPr lang="en-US" altLang="hu-HU" dirty="0"/>
          </a:p>
          <a:p>
            <a:r>
              <a:rPr lang="en-US" altLang="hu-HU" dirty="0" err="1"/>
              <a:t>Konzervatív</a:t>
            </a:r>
            <a:r>
              <a:rPr lang="en-US" altLang="hu-HU" dirty="0"/>
              <a:t> </a:t>
            </a:r>
            <a:r>
              <a:rPr lang="en-US" altLang="hu-HU" dirty="0" err="1"/>
              <a:t>kezelés</a:t>
            </a:r>
            <a:r>
              <a:rPr lang="en-US" altLang="hu-HU" dirty="0"/>
              <a:t>:</a:t>
            </a:r>
          </a:p>
          <a:p>
            <a:pPr lvl="1"/>
            <a:r>
              <a:rPr lang="en-US" altLang="hu-HU" dirty="0" err="1"/>
              <a:t>Ortopéd</a:t>
            </a:r>
            <a:r>
              <a:rPr lang="en-US" altLang="hu-HU" dirty="0"/>
              <a:t> cipő, </a:t>
            </a:r>
            <a:r>
              <a:rPr lang="en-US" altLang="hu-HU" dirty="0" err="1"/>
              <a:t>talpbetét</a:t>
            </a:r>
            <a:r>
              <a:rPr lang="en-US" altLang="hu-HU" dirty="0"/>
              <a:t>, </a:t>
            </a:r>
            <a:r>
              <a:rPr lang="en-US" altLang="hu-HU" dirty="0" err="1"/>
              <a:t>bokarögzítő</a:t>
            </a:r>
            <a:endParaRPr lang="en-US" altLang="hu-HU" dirty="0"/>
          </a:p>
          <a:p>
            <a:pPr lvl="1"/>
            <a:r>
              <a:rPr lang="en-US" altLang="hu-HU" dirty="0" err="1"/>
              <a:t>Lokális</a:t>
            </a:r>
            <a:r>
              <a:rPr lang="en-US" altLang="hu-HU" dirty="0"/>
              <a:t> </a:t>
            </a:r>
            <a:r>
              <a:rPr lang="en-US" altLang="hu-HU" dirty="0" err="1"/>
              <a:t>gyulladáscsökkentők</a:t>
            </a:r>
            <a:endParaRPr lang="en-US" altLang="hu-HU" dirty="0"/>
          </a:p>
          <a:p>
            <a:r>
              <a:rPr lang="en-US" altLang="hu-HU" dirty="0" err="1"/>
              <a:t>Operatív</a:t>
            </a:r>
            <a:r>
              <a:rPr lang="en-US" altLang="hu-HU" dirty="0"/>
              <a:t> </a:t>
            </a:r>
            <a:r>
              <a:rPr lang="en-US" altLang="hu-HU" dirty="0" err="1"/>
              <a:t>kezelés</a:t>
            </a:r>
            <a:r>
              <a:rPr lang="en-US" altLang="hu-HU" dirty="0"/>
              <a:t>:</a:t>
            </a:r>
          </a:p>
          <a:p>
            <a:pPr lvl="1"/>
            <a:r>
              <a:rPr lang="en-US" altLang="hu-HU" dirty="0" err="1"/>
              <a:t>Statikailag</a:t>
            </a:r>
            <a:r>
              <a:rPr lang="en-US" altLang="hu-HU" dirty="0"/>
              <a:t> </a:t>
            </a:r>
            <a:r>
              <a:rPr lang="en-US" altLang="hu-HU" dirty="0" err="1"/>
              <a:t>kedvezőbb</a:t>
            </a:r>
            <a:r>
              <a:rPr lang="en-US" altLang="hu-HU" dirty="0"/>
              <a:t>, </a:t>
            </a:r>
            <a:r>
              <a:rPr lang="en-US" altLang="hu-HU" dirty="0" err="1"/>
              <a:t>stabilabb</a:t>
            </a:r>
            <a:r>
              <a:rPr lang="en-US" altLang="hu-HU" dirty="0"/>
              <a:t> </a:t>
            </a:r>
            <a:r>
              <a:rPr lang="en-US" altLang="hu-HU" dirty="0" err="1"/>
              <a:t>lábforma</a:t>
            </a:r>
            <a:r>
              <a:rPr lang="en-US" altLang="hu-HU" dirty="0"/>
              <a:t> </a:t>
            </a:r>
            <a:r>
              <a:rPr lang="en-US" altLang="hu-HU" dirty="0" err="1"/>
              <a:t>kialakítása</a:t>
            </a:r>
            <a:endParaRPr lang="en-US" altLang="hu-HU" dirty="0"/>
          </a:p>
          <a:p>
            <a:pPr lvl="1"/>
            <a:r>
              <a:rPr lang="en-US" altLang="hu-HU" dirty="0"/>
              <a:t>A </a:t>
            </a:r>
            <a:r>
              <a:rPr lang="en-US" altLang="hu-HU" dirty="0" err="1"/>
              <a:t>fájdalomforrások</a:t>
            </a:r>
            <a:r>
              <a:rPr lang="en-US" altLang="hu-HU" dirty="0"/>
              <a:t> </a:t>
            </a:r>
            <a:r>
              <a:rPr lang="en-US" altLang="hu-HU" dirty="0" err="1"/>
              <a:t>megszüntetése</a:t>
            </a:r>
            <a:endParaRPr lang="en-US" altLang="hu-HU" dirty="0"/>
          </a:p>
          <a:p>
            <a:pPr lvl="1"/>
            <a:r>
              <a:rPr lang="en-US" altLang="hu-HU" dirty="0"/>
              <a:t>(</a:t>
            </a:r>
            <a:r>
              <a:rPr lang="en-US" altLang="hu-HU" dirty="0" err="1"/>
              <a:t>stádiumfüggő</a:t>
            </a:r>
            <a:r>
              <a:rPr lang="en-US" altLang="hu-HU" dirty="0"/>
              <a:t>, </a:t>
            </a:r>
            <a:r>
              <a:rPr lang="en-US" altLang="hu-HU" dirty="0" err="1"/>
              <a:t>változatos</a:t>
            </a:r>
            <a:r>
              <a:rPr lang="en-US" altLang="hu-HU" dirty="0"/>
              <a:t> </a:t>
            </a:r>
            <a:r>
              <a:rPr lang="en-US" altLang="hu-HU" dirty="0" err="1"/>
              <a:t>elemekből</a:t>
            </a:r>
            <a:r>
              <a:rPr lang="en-US" altLang="hu-HU" dirty="0"/>
              <a:t> </a:t>
            </a:r>
            <a:r>
              <a:rPr lang="en-US" altLang="hu-HU" dirty="0" err="1"/>
              <a:t>összeállított</a:t>
            </a:r>
            <a:r>
              <a:rPr lang="en-US" altLang="hu-HU" dirty="0"/>
              <a:t>, </a:t>
            </a:r>
            <a:r>
              <a:rPr lang="en-US" altLang="hu-HU" dirty="0" err="1"/>
              <a:t>komplex</a:t>
            </a:r>
            <a:r>
              <a:rPr lang="en-US" altLang="hu-HU" dirty="0"/>
              <a:t> </a:t>
            </a:r>
            <a:r>
              <a:rPr lang="en-US" altLang="hu-HU" dirty="0" err="1"/>
              <a:t>műtéti</a:t>
            </a:r>
            <a:r>
              <a:rPr lang="en-US" altLang="hu-HU" dirty="0"/>
              <a:t> </a:t>
            </a:r>
            <a:r>
              <a:rPr lang="en-US" altLang="hu-HU" dirty="0" err="1"/>
              <a:t>beavatkozás</a:t>
            </a:r>
            <a:r>
              <a:rPr lang="en-US" altLang="hu-HU" dirty="0"/>
              <a:t>)</a:t>
            </a:r>
          </a:p>
        </p:txBody>
      </p:sp>
      <p:pic>
        <p:nvPicPr>
          <p:cNvPr id="96259" name="Kép 4" descr="A képen személy, ülő, asztal, férfi látható&#10;&#10;Automatikusan generált leírás">
            <a:extLst>
              <a:ext uri="{FF2B5EF4-FFF2-40B4-BE49-F238E27FC236}">
                <a16:creationId xmlns:a16="http://schemas.microsoft.com/office/drawing/2014/main" id="{E9FC7129-5399-4345-BDF4-BA4DAF83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7811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Kép 6" descr="A képen személy, beltéri, ülő, férfi látható&#10;&#10;Automatikusan generált leírás">
            <a:extLst>
              <a:ext uri="{FF2B5EF4-FFF2-40B4-BE49-F238E27FC236}">
                <a16:creationId xmlns:a16="http://schemas.microsoft.com/office/drawing/2014/main" id="{FE67D63B-8758-CE44-A36D-5EECF021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1135063"/>
            <a:ext cx="18938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015822B3-B8BB-B446-B7C3-844D9D069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837" y="6045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ext Box 1">
            <a:extLst>
              <a:ext uri="{FF2B5EF4-FFF2-40B4-BE49-F238E27FC236}">
                <a16:creationId xmlns:a16="http://schemas.microsoft.com/office/drawing/2014/main" id="{50FE503E-200E-EA4F-8873-CD98FECEE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57200"/>
            <a:ext cx="40687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29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8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hu-HU" sz="2400" dirty="0" err="1">
                <a:ea typeface="Microsoft YaHei" panose="020B0503020204020204" pitchFamily="34" charset="-122"/>
              </a:rPr>
              <a:t>Sarokcsont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medialisalo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osteotomia</a:t>
            </a:r>
            <a:endParaRPr lang="de-DE" altLang="hu-HU" sz="2400" dirty="0">
              <a:ea typeface="Microsoft YaHei" panose="020B0503020204020204" pitchFamily="34" charset="-122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hu-HU" sz="2400" dirty="0">
                <a:ea typeface="Microsoft YaHei" panose="020B0503020204020204" pitchFamily="34" charset="-122"/>
              </a:rPr>
              <a:t>TMT </a:t>
            </a:r>
            <a:r>
              <a:rPr lang="de-DE" altLang="hu-HU" sz="2400" dirty="0" err="1">
                <a:ea typeface="Microsoft YaHei" panose="020B0503020204020204" pitchFamily="34" charset="-122"/>
              </a:rPr>
              <a:t>korrekciós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arthrodesis</a:t>
            </a:r>
            <a:endParaRPr lang="de-DE" altLang="hu-HU" sz="2400" dirty="0">
              <a:ea typeface="Microsoft YaHei" panose="020B0503020204020204" pitchFamily="34" charset="-122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hu-HU" sz="2400" dirty="0">
                <a:ea typeface="Microsoft YaHei" panose="020B0503020204020204" pitchFamily="34" charset="-122"/>
              </a:rPr>
              <a:t>Flexor </a:t>
            </a:r>
            <a:r>
              <a:rPr lang="de-DE" altLang="hu-HU" sz="2400" dirty="0" err="1">
                <a:ea typeface="Microsoft YaHei" panose="020B0503020204020204" pitchFamily="34" charset="-122"/>
              </a:rPr>
              <a:t>digitorum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longus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ín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transzfer</a:t>
            </a:r>
            <a:endParaRPr lang="de-DE" altLang="hu-HU" sz="2400" dirty="0">
              <a:ea typeface="Microsoft YaHei" panose="020B0503020204020204" pitchFamily="34" charset="-122"/>
            </a:endParaRPr>
          </a:p>
        </p:txBody>
      </p:sp>
      <p:pic>
        <p:nvPicPr>
          <p:cNvPr id="98306" name="Picture 14">
            <a:extLst>
              <a:ext uri="{FF2B5EF4-FFF2-40B4-BE49-F238E27FC236}">
                <a16:creationId xmlns:a16="http://schemas.microsoft.com/office/drawing/2014/main" id="{37F25209-C35B-0F44-AC9D-83A804F76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045075"/>
            <a:ext cx="935038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Kép 13" descr="A képen személy, beltéri, pár, fénykép látható&#10;&#10;Automatikusan generált leírás">
            <a:extLst>
              <a:ext uri="{FF2B5EF4-FFF2-40B4-BE49-F238E27FC236}">
                <a16:creationId xmlns:a16="http://schemas.microsoft.com/office/drawing/2014/main" id="{4A5BE583-468D-B04F-BDF7-F54EBDCB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927600"/>
            <a:ext cx="3698875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Kép 15" descr="A képen beltéri, személy, ülő, ágy látható&#10;&#10;Automatikusan generált leírás">
            <a:extLst>
              <a:ext uri="{FF2B5EF4-FFF2-40B4-BE49-F238E27FC236}">
                <a16:creationId xmlns:a16="http://schemas.microsoft.com/office/drawing/2014/main" id="{540DC3F7-1440-7E4A-9EC5-69F6C5A4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101975"/>
            <a:ext cx="3598862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Kép 17" descr="A képen objektum, óra, asztal, ülő látható&#10;&#10;Automatikusan generált leírás">
            <a:extLst>
              <a:ext uri="{FF2B5EF4-FFF2-40B4-BE49-F238E27FC236}">
                <a16:creationId xmlns:a16="http://schemas.microsoft.com/office/drawing/2014/main" id="{862F4AE6-A1AF-F546-8E5C-526D1D528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3048000"/>
            <a:ext cx="337502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Kép 19" descr="A képen személy, fekete, fiatal, férfi látható&#10;&#10;Automatikusan generált leírás">
            <a:extLst>
              <a:ext uri="{FF2B5EF4-FFF2-40B4-BE49-F238E27FC236}">
                <a16:creationId xmlns:a16="http://schemas.microsoft.com/office/drawing/2014/main" id="{EC9A0416-153C-FC4A-A3B1-7C52B2F0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4810125"/>
            <a:ext cx="2754312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Text Box 1">
            <a:extLst>
              <a:ext uri="{FF2B5EF4-FFF2-40B4-BE49-F238E27FC236}">
                <a16:creationId xmlns:a16="http://schemas.microsoft.com/office/drawing/2014/main" id="{1EA9AAFA-3F9A-984A-98DE-5A90C5B6E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638" y="457200"/>
            <a:ext cx="40687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29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8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hu-HU" sz="2400" dirty="0" err="1">
                <a:ea typeface="Microsoft YaHei" panose="020B0503020204020204" pitchFamily="34" charset="-122"/>
              </a:rPr>
              <a:t>Subtalaris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korrekciós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desis</a:t>
            </a:r>
            <a:endParaRPr lang="de-DE" altLang="hu-HU" sz="2400" dirty="0">
              <a:ea typeface="Microsoft YaHei" panose="020B0503020204020204" pitchFamily="34" charset="-122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hu-HU" sz="2400" dirty="0" err="1">
                <a:ea typeface="Microsoft YaHei" panose="020B0503020204020204" pitchFamily="34" charset="-122"/>
              </a:rPr>
              <a:t>talonavicularis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ízületi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desis</a:t>
            </a:r>
            <a:endParaRPr lang="de-DE" altLang="hu-HU" sz="2400" dirty="0">
              <a:ea typeface="Microsoft YaHei" panose="020B0503020204020204" pitchFamily="34" charset="-122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de-DE" altLang="hu-HU" sz="2400" dirty="0">
                <a:ea typeface="Microsoft YaHei" panose="020B0503020204020204" pitchFamily="34" charset="-122"/>
              </a:rPr>
              <a:t>I. </a:t>
            </a:r>
            <a:r>
              <a:rPr lang="de-DE" altLang="hu-HU" sz="2400" dirty="0" err="1">
                <a:ea typeface="Microsoft YaHei" panose="020B0503020204020204" pitchFamily="34" charset="-122"/>
              </a:rPr>
              <a:t>metatarsus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osteotomiás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hallux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valgus</a:t>
            </a:r>
            <a:r>
              <a:rPr lang="de-DE" altLang="hu-HU" sz="2400" dirty="0">
                <a:ea typeface="Microsoft YaHei" panose="020B0503020204020204" pitchFamily="34" charset="-122"/>
              </a:rPr>
              <a:t> </a:t>
            </a:r>
            <a:r>
              <a:rPr lang="de-DE" altLang="hu-HU" sz="2400" dirty="0" err="1">
                <a:ea typeface="Microsoft YaHei" panose="020B0503020204020204" pitchFamily="34" charset="-122"/>
              </a:rPr>
              <a:t>korrekció</a:t>
            </a:r>
            <a:endParaRPr lang="de-DE" altLang="hu-HU" sz="2400" dirty="0">
              <a:ea typeface="Microsoft YaHei" panose="020B0503020204020204" pitchFamily="34" charset="-122"/>
            </a:endParaRPr>
          </a:p>
        </p:txBody>
      </p:sp>
      <p:cxnSp>
        <p:nvCxnSpPr>
          <p:cNvPr id="3" name="Egyenes összekötő 2">
            <a:extLst>
              <a:ext uri="{FF2B5EF4-FFF2-40B4-BE49-F238E27FC236}">
                <a16:creationId xmlns:a16="http://schemas.microsoft.com/office/drawing/2014/main" id="{3D0D2BFF-FA7A-C54C-ACBD-5DC88B683C9A}"/>
              </a:ext>
            </a:extLst>
          </p:cNvPr>
          <p:cNvCxnSpPr/>
          <p:nvPr/>
        </p:nvCxnSpPr>
        <p:spPr bwMode="auto">
          <a:xfrm>
            <a:off x="5105400" y="398462"/>
            <a:ext cx="0" cy="6230938"/>
          </a:xfrm>
          <a:prstGeom prst="line">
            <a:avLst/>
          </a:prstGeom>
          <a:solidFill>
            <a:srgbClr val="00B8FF"/>
          </a:solidFill>
          <a:ln w="31750" cap="rnd" cmpd="dbl" algn="ctr">
            <a:solidFill>
              <a:srgbClr val="FFC000">
                <a:alpha val="7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6B47AB7D-BD52-1D41-9FE9-4D78B1C23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99719" y="268287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CEFB9328-7BA9-F947-8266-D32E97660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Pes cavus</a:t>
            </a:r>
          </a:p>
        </p:txBody>
      </p:sp>
      <p:sp>
        <p:nvSpPr>
          <p:cNvPr id="100354" name="Content Placeholder 2">
            <a:extLst>
              <a:ext uri="{FF2B5EF4-FFF2-40B4-BE49-F238E27FC236}">
                <a16:creationId xmlns:a16="http://schemas.microsoft.com/office/drawing/2014/main" id="{B956D00E-3A6E-724D-95DD-C68F07FE10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183563" cy="5105400"/>
          </a:xfrm>
        </p:spPr>
        <p:txBody>
          <a:bodyPr/>
          <a:lstStyle/>
          <a:p>
            <a:r>
              <a:rPr lang="en-US" altLang="hu-HU"/>
              <a:t>Velszületett elváltozás</a:t>
            </a:r>
          </a:p>
          <a:p>
            <a:pPr lvl="1"/>
            <a:r>
              <a:rPr lang="en-US" altLang="hu-HU"/>
              <a:t>Időskorra arthrosis és boka instabilitás alakulhat ki. </a:t>
            </a:r>
          </a:p>
          <a:p>
            <a:pPr lvl="1"/>
            <a:r>
              <a:rPr lang="en-US" altLang="hu-HU"/>
              <a:t>A korrekció megtervezése és kivitelezése nagy körültekintést, </a:t>
            </a:r>
          </a:p>
          <a:p>
            <a:pPr lvl="1"/>
            <a:r>
              <a:rPr lang="en-US" altLang="hu-HU"/>
              <a:t>tapasztalatot igényel</a:t>
            </a:r>
          </a:p>
          <a:p>
            <a:r>
              <a:rPr lang="en-US" altLang="hu-HU"/>
              <a:t>Konzervatív kezelés:</a:t>
            </a:r>
          </a:p>
          <a:p>
            <a:pPr lvl="1"/>
            <a:r>
              <a:rPr lang="en-US" altLang="hu-HU"/>
              <a:t>Ortopéd cipő, bokarögzítő</a:t>
            </a:r>
          </a:p>
          <a:p>
            <a:pPr lvl="1"/>
            <a:r>
              <a:rPr lang="en-US" altLang="hu-HU"/>
              <a:t>Lokális gyulladáscsökkentők</a:t>
            </a:r>
          </a:p>
          <a:p>
            <a:r>
              <a:rPr lang="en-US" altLang="hu-HU"/>
              <a:t>Operatív kezelés:</a:t>
            </a:r>
          </a:p>
          <a:p>
            <a:pPr lvl="1"/>
            <a:r>
              <a:rPr lang="en-US" altLang="hu-HU"/>
              <a:t>Statikailag kedvezőbb lábforma, boka stabilitás helyreállítása</a:t>
            </a:r>
          </a:p>
          <a:p>
            <a:pPr lvl="1"/>
            <a:r>
              <a:rPr lang="en-US" altLang="hu-HU"/>
              <a:t>A fájdalomforrások megszüntetése</a:t>
            </a:r>
          </a:p>
          <a:p>
            <a:pPr lvl="1"/>
            <a:r>
              <a:rPr lang="en-US" altLang="hu-HU"/>
              <a:t>(stádiumfüggő, komplex műtéti beavatkozás)</a:t>
            </a:r>
          </a:p>
          <a:p>
            <a:endParaRPr lang="en-US" altLang="hu-HU"/>
          </a:p>
          <a:p>
            <a:endParaRPr lang="en-US" altLang="hu-HU"/>
          </a:p>
        </p:txBody>
      </p:sp>
      <p:pic>
        <p:nvPicPr>
          <p:cNvPr id="100355" name="Kép 4" descr="A képen személy, férfi, tetoválás, ülő látható&#10;&#10;Automatikusan generált leírás">
            <a:extLst>
              <a:ext uri="{FF2B5EF4-FFF2-40B4-BE49-F238E27FC236}">
                <a16:creationId xmlns:a16="http://schemas.microsoft.com/office/drawing/2014/main" id="{C3B2F644-4EA0-094D-BE15-C318DCAD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87725"/>
            <a:ext cx="1484313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Kép 6" descr="A képen személy, beltéri, ruházat, asztal látható&#10;&#10;Automatikusan generált leírás">
            <a:extLst>
              <a:ext uri="{FF2B5EF4-FFF2-40B4-BE49-F238E27FC236}">
                <a16:creationId xmlns:a16="http://schemas.microsoft.com/office/drawing/2014/main" id="{8148F3CF-25F0-1143-9D41-5031BE027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50" y="3144838"/>
            <a:ext cx="1090613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5ED0A67D-6B53-0342-A449-2B2EF8C9D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1589" y="5740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3" descr="export--321768121.jpg">
            <a:extLst>
              <a:ext uri="{FF2B5EF4-FFF2-40B4-BE49-F238E27FC236}">
                <a16:creationId xmlns:a16="http://schemas.microsoft.com/office/drawing/2014/main" id="{AC557465-059E-F044-91CB-09992BCB0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76800"/>
            <a:ext cx="22098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Picture 4" descr="export--288149025.jpg">
            <a:extLst>
              <a:ext uri="{FF2B5EF4-FFF2-40B4-BE49-F238E27FC236}">
                <a16:creationId xmlns:a16="http://schemas.microsoft.com/office/drawing/2014/main" id="{61CE4110-88E0-0C4D-9349-AAD7C34CC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2514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5" descr="288149019.jpg">
            <a:extLst>
              <a:ext uri="{FF2B5EF4-FFF2-40B4-BE49-F238E27FC236}">
                <a16:creationId xmlns:a16="http://schemas.microsoft.com/office/drawing/2014/main" id="{F68BAC9E-60B9-F34E-A541-93C055426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221138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6" descr="export--321768122.jpg">
            <a:extLst>
              <a:ext uri="{FF2B5EF4-FFF2-40B4-BE49-F238E27FC236}">
                <a16:creationId xmlns:a16="http://schemas.microsoft.com/office/drawing/2014/main" id="{D0758DAD-5826-CF4F-B4E0-912D3B6206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85800"/>
            <a:ext cx="1600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 Box 1">
            <a:extLst>
              <a:ext uri="{FF2B5EF4-FFF2-40B4-BE49-F238E27FC236}">
                <a16:creationId xmlns:a16="http://schemas.microsoft.com/office/drawing/2014/main" id="{7A7C23FD-6D91-6441-94DB-2042DCA23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295400"/>
            <a:ext cx="4267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8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25438" algn="l"/>
                <a:tab pos="773113" algn="l"/>
                <a:tab pos="1222375" algn="l"/>
                <a:tab pos="1671638" algn="l"/>
                <a:tab pos="2120900" algn="l"/>
                <a:tab pos="2570163" algn="l"/>
                <a:tab pos="3019425" algn="l"/>
                <a:tab pos="3468688" algn="l"/>
                <a:tab pos="3917950" algn="l"/>
                <a:tab pos="4367213" algn="l"/>
                <a:tab pos="4816475" algn="l"/>
                <a:tab pos="5265738" algn="l"/>
                <a:tab pos="5715000" algn="l"/>
                <a:tab pos="6172200" algn="l"/>
                <a:tab pos="6629400" algn="l"/>
                <a:tab pos="7062788" algn="l"/>
                <a:tab pos="7512050" algn="l"/>
                <a:tab pos="7961313" algn="l"/>
                <a:tab pos="8410575" algn="l"/>
                <a:tab pos="8859838" algn="l"/>
                <a:tab pos="9309100" algn="l"/>
                <a:tab pos="9417050" algn="l"/>
                <a:tab pos="9866313" algn="l"/>
                <a:tab pos="10321925" algn="l"/>
                <a:tab pos="10779125" algn="l"/>
                <a:tab pos="10780713" algn="l"/>
              </a:tabLst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de-DE" altLang="hu-HU">
                <a:ea typeface="Microsoft YaHei" panose="020B0503020204020204" pitchFamily="34" charset="-122"/>
              </a:rPr>
              <a:t>45 éves férfi beteg </a:t>
            </a:r>
          </a:p>
          <a:p>
            <a:pPr lvl="1">
              <a:spcBef>
                <a:spcPts val="700"/>
              </a:spcBef>
              <a:buClrTx/>
              <a:buFontTx/>
              <a:buNone/>
            </a:pPr>
            <a:r>
              <a:rPr lang="de-DE" altLang="hu-HU">
                <a:ea typeface="Microsoft YaHei" panose="020B0503020204020204" pitchFamily="34" charset="-122"/>
              </a:rPr>
              <a:t>Triple desis</a:t>
            </a:r>
          </a:p>
          <a:p>
            <a:pPr lvl="1">
              <a:spcBef>
                <a:spcPts val="700"/>
              </a:spcBef>
              <a:buClrTx/>
              <a:buFontTx/>
              <a:buNone/>
            </a:pPr>
            <a:r>
              <a:rPr lang="de-DE" altLang="hu-HU">
                <a:ea typeface="Microsoft YaHei" panose="020B0503020204020204" pitchFamily="34" charset="-122"/>
              </a:rPr>
              <a:t>MT I. extensios bázis OT</a:t>
            </a:r>
          </a:p>
          <a:p>
            <a:pPr lvl="1">
              <a:spcBef>
                <a:spcPts val="700"/>
              </a:spcBef>
              <a:buClrTx/>
              <a:buFontTx/>
              <a:buNone/>
            </a:pPr>
            <a:r>
              <a:rPr lang="de-DE" altLang="hu-HU">
                <a:ea typeface="Microsoft YaHei" panose="020B0503020204020204" pitchFamily="34" charset="-122"/>
              </a:rPr>
              <a:t>Tibialis anterior feletezz  ín transzfer</a:t>
            </a:r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717D5597-7750-1048-92D9-E3E9500BA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96200" y="5740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45710B18-4C37-9848-A57A-29C9A59615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Charcot láb – diabeteszes láb</a:t>
            </a:r>
          </a:p>
        </p:txBody>
      </p:sp>
      <p:sp>
        <p:nvSpPr>
          <p:cNvPr id="104450" name="Content Placeholder 2">
            <a:extLst>
              <a:ext uri="{FF2B5EF4-FFF2-40B4-BE49-F238E27FC236}">
                <a16:creationId xmlns:a16="http://schemas.microsoft.com/office/drawing/2014/main" id="{50C09362-B024-774B-9696-D10599BDCA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83563" cy="1981200"/>
          </a:xfrm>
        </p:spPr>
        <p:txBody>
          <a:bodyPr/>
          <a:lstStyle/>
          <a:p>
            <a:r>
              <a:rPr lang="en-US" altLang="hu-HU"/>
              <a:t>Diabeteszes arthropathia</a:t>
            </a:r>
          </a:p>
          <a:p>
            <a:pPr lvl="1"/>
            <a:r>
              <a:rPr lang="en-US" altLang="hu-HU"/>
              <a:t>Polineuropathia, mikroangiopathia, makroangiopathia</a:t>
            </a:r>
          </a:p>
          <a:p>
            <a:pPr lvl="1"/>
            <a:r>
              <a:rPr lang="en-US" altLang="hu-HU"/>
              <a:t>Az érintett ízületek teljes dezorganizációja miatt </a:t>
            </a:r>
          </a:p>
          <a:p>
            <a:pPr lvl="1"/>
            <a:r>
              <a:rPr lang="en-US" altLang="hu-HU"/>
              <a:t>a hosszboltozat beroppan, a láb súlyosan deformálódik</a:t>
            </a:r>
          </a:p>
        </p:txBody>
      </p:sp>
      <p:pic>
        <p:nvPicPr>
          <p:cNvPr id="104451" name="Picture 3" descr="Képernyőfotó 2018-10-29 - 21.47.27.png">
            <a:extLst>
              <a:ext uri="{FF2B5EF4-FFF2-40B4-BE49-F238E27FC236}">
                <a16:creationId xmlns:a16="http://schemas.microsoft.com/office/drawing/2014/main" id="{13BCF5D2-5008-254E-8551-368AA1BD64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4013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 descr="Képernyőfotó 2018-10-29 - 21.47.11.png">
            <a:extLst>
              <a:ext uri="{FF2B5EF4-FFF2-40B4-BE49-F238E27FC236}">
                <a16:creationId xmlns:a16="http://schemas.microsoft.com/office/drawing/2014/main" id="{28C5751D-7F0B-294E-87AE-D72C71535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9350" y="3721100"/>
            <a:ext cx="23685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C663D9B8-16C8-E040-B59B-B2C3405D3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0" y="13811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CB75D778-A2AB-0244-BC22-F62105B23F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Rheumatoid arthritis</a:t>
            </a:r>
          </a:p>
        </p:txBody>
      </p:sp>
      <p:sp>
        <p:nvSpPr>
          <p:cNvPr id="106498" name="Content Placeholder 2">
            <a:extLst>
              <a:ext uri="{FF2B5EF4-FFF2-40B4-BE49-F238E27FC236}">
                <a16:creationId xmlns:a16="http://schemas.microsoft.com/office/drawing/2014/main" id="{C376DAD9-DA68-EF43-A9DE-832FD1591C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83563" cy="1905000"/>
          </a:xfrm>
        </p:spPr>
        <p:txBody>
          <a:bodyPr/>
          <a:lstStyle/>
          <a:p>
            <a:r>
              <a:rPr lang="en-US" altLang="hu-HU"/>
              <a:t>A reumatológus irányítja a kezelést, az ortopéd sebész epizodista!</a:t>
            </a:r>
          </a:p>
          <a:p>
            <a:r>
              <a:rPr lang="en-US" altLang="hu-HU"/>
              <a:t>Előláb érintettség esetén MTP I desis, és MTP II-V arthtopasztika javasolt (pl.: Stainsby szerint)</a:t>
            </a:r>
          </a:p>
          <a:p>
            <a:endParaRPr lang="en-US" altLang="hu-HU"/>
          </a:p>
          <a:p>
            <a:endParaRPr lang="en-US" altLang="hu-HU"/>
          </a:p>
        </p:txBody>
      </p:sp>
      <p:pic>
        <p:nvPicPr>
          <p:cNvPr id="106499" name="Picture 3">
            <a:extLst>
              <a:ext uri="{FF2B5EF4-FFF2-40B4-BE49-F238E27FC236}">
                <a16:creationId xmlns:a16="http://schemas.microsoft.com/office/drawing/2014/main" id="{919B3764-8650-2D4D-BB48-CB8CE83F14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2540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4">
            <a:extLst>
              <a:ext uri="{FF2B5EF4-FFF2-40B4-BE49-F238E27FC236}">
                <a16:creationId xmlns:a16="http://schemas.microsoft.com/office/drawing/2014/main" id="{2A360BC7-BD90-8D44-AF5C-2E63513A8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657600"/>
            <a:ext cx="3352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hu-HU" sz="2400"/>
              <a:t>Cél: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hu-HU" sz="2400"/>
              <a:t>I-es sugár stabilitás javítása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hu-HU" sz="2400"/>
              <a:t>MT II-V metatarsalgia megszüntetése</a:t>
            </a:r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8DB1E641-C551-8047-9065-28E0CB1EE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3300" y="5854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93F74F97-B25D-3C42-97F3-E3960CEB1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Arthrosis felső ugróízület</a:t>
            </a:r>
          </a:p>
        </p:txBody>
      </p:sp>
      <p:sp>
        <p:nvSpPr>
          <p:cNvPr id="108546" name="Content Placeholder 2">
            <a:extLst>
              <a:ext uri="{FF2B5EF4-FFF2-40B4-BE49-F238E27FC236}">
                <a16:creationId xmlns:a16="http://schemas.microsoft.com/office/drawing/2014/main" id="{5D51BDD5-92E8-484A-A447-3B9AC8C07D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00600" cy="2819400"/>
          </a:xfrm>
        </p:spPr>
        <p:txBody>
          <a:bodyPr/>
          <a:lstStyle/>
          <a:p>
            <a:r>
              <a:rPr lang="en-US" altLang="hu-HU"/>
              <a:t>70%	Trauma</a:t>
            </a:r>
          </a:p>
          <a:p>
            <a:r>
              <a:rPr lang="en-US" altLang="hu-HU"/>
              <a:t>30%	Gyulladás</a:t>
            </a:r>
          </a:p>
          <a:p>
            <a:pPr lvl="1"/>
            <a:r>
              <a:rPr lang="en-US" altLang="hu-HU"/>
              <a:t>			Haemophylia</a:t>
            </a:r>
          </a:p>
          <a:p>
            <a:pPr lvl="1"/>
            <a:r>
              <a:rPr lang="en-US" altLang="hu-HU"/>
              <a:t>			RA</a:t>
            </a:r>
          </a:p>
          <a:p>
            <a:pPr lvl="1"/>
            <a:r>
              <a:rPr lang="en-US" altLang="hu-HU"/>
              <a:t>			Anyagcserebetegségek</a:t>
            </a:r>
          </a:p>
        </p:txBody>
      </p:sp>
      <p:sp>
        <p:nvSpPr>
          <p:cNvPr id="108547" name="Content Placeholder 2">
            <a:extLst>
              <a:ext uri="{FF2B5EF4-FFF2-40B4-BE49-F238E27FC236}">
                <a16:creationId xmlns:a16="http://schemas.microsoft.com/office/drawing/2014/main" id="{C0B3B4B1-4943-A645-951B-7BBA71C90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600200"/>
            <a:ext cx="3276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429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CC00"/>
                </a:solidFill>
                <a:latin typeface="Garamond" panose="02020404030301010803" pitchFamily="18" charset="0"/>
                <a:ea typeface="ＭＳ Ｐゴシック" panose="020B0600070205080204" pitchFamily="34" charset="-128"/>
                <a:cs typeface="Microsoft YaHei" panose="020B0503020204020204" pitchFamily="34" charset="-122"/>
              </a:defRPr>
            </a:lvl9pPr>
          </a:lstStyle>
          <a:p>
            <a:r>
              <a:rPr lang="en-US" altLang="hu-HU">
                <a:ea typeface="Microsoft YaHei" panose="020B0503020204020204" pitchFamily="34" charset="-122"/>
              </a:rPr>
              <a:t>Konzervatív</a:t>
            </a:r>
          </a:p>
          <a:p>
            <a:pPr lvl="1"/>
            <a:r>
              <a:rPr lang="en-US" altLang="hu-HU">
                <a:ea typeface="Microsoft YaHei" panose="020B0503020204020204" pitchFamily="34" charset="-122"/>
              </a:rPr>
              <a:t>NSAID</a:t>
            </a:r>
          </a:p>
          <a:p>
            <a:pPr lvl="1"/>
            <a:r>
              <a:rPr lang="en-US" altLang="hu-HU">
                <a:ea typeface="Microsoft YaHei" panose="020B0503020204020204" pitchFamily="34" charset="-122"/>
              </a:rPr>
              <a:t>Rtg besugárzás</a:t>
            </a:r>
          </a:p>
          <a:p>
            <a:r>
              <a:rPr lang="en-US" altLang="hu-HU">
                <a:ea typeface="Microsoft YaHei" panose="020B0503020204020204" pitchFamily="34" charset="-122"/>
              </a:rPr>
              <a:t>Operatív</a:t>
            </a:r>
          </a:p>
          <a:p>
            <a:pPr lvl="1"/>
            <a:r>
              <a:rPr lang="en-US" altLang="hu-HU">
                <a:ea typeface="Microsoft YaHei" panose="020B0503020204020204" pitchFamily="34" charset="-122"/>
              </a:rPr>
              <a:t>Arthrodesis</a:t>
            </a:r>
          </a:p>
          <a:p>
            <a:pPr lvl="1"/>
            <a:r>
              <a:rPr lang="en-US" altLang="hu-HU">
                <a:ea typeface="Microsoft YaHei" panose="020B0503020204020204" pitchFamily="34" charset="-122"/>
              </a:rPr>
              <a:t>Protézis implantáció</a:t>
            </a:r>
          </a:p>
          <a:p>
            <a:endParaRPr lang="en-US" altLang="hu-HU">
              <a:ea typeface="Microsoft YaHei" panose="020B0503020204020204" pitchFamily="34" charset="-122"/>
            </a:endParaRPr>
          </a:p>
        </p:txBody>
      </p:sp>
      <p:pic>
        <p:nvPicPr>
          <p:cNvPr id="108548" name="Kép 5" descr="A képen személy, ruházat, cipő, láb látható&#10;&#10;Automatikusan generált leírás">
            <a:extLst>
              <a:ext uri="{FF2B5EF4-FFF2-40B4-BE49-F238E27FC236}">
                <a16:creationId xmlns:a16="http://schemas.microsoft.com/office/drawing/2014/main" id="{3DCC316E-E249-944F-9026-890F3B41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9275" y="4222750"/>
            <a:ext cx="16478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Kép 7" descr="A képen asztal, keresés, elülső, fehér látható&#10;&#10;Automatikusan generált leírás">
            <a:extLst>
              <a:ext uri="{FF2B5EF4-FFF2-40B4-BE49-F238E27FC236}">
                <a16:creationId xmlns:a16="http://schemas.microsoft.com/office/drawing/2014/main" id="{76A37ACF-96D1-864D-979C-44C33C26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22750"/>
            <a:ext cx="164782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5">
            <a:extLst>
              <a:ext uri="{FF2B5EF4-FFF2-40B4-BE49-F238E27FC236}">
                <a16:creationId xmlns:a16="http://schemas.microsoft.com/office/drawing/2014/main" id="{C0AB85C3-0E2D-474A-9B26-98DB1766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4491038"/>
            <a:ext cx="2503488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1183BBCE-098D-A740-A492-8911D75A3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66063" y="54419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75B0814C-8E84-2A41-BFCB-39286A5371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Arthrosis AUI és TN</a:t>
            </a:r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7106ADEE-170E-0E4C-9B45-D79BC3B7B7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83563" cy="2133600"/>
          </a:xfrm>
        </p:spPr>
        <p:txBody>
          <a:bodyPr/>
          <a:lstStyle/>
          <a:p>
            <a:r>
              <a:rPr lang="en-US" altLang="hu-HU"/>
              <a:t>Konzervatív kezelés eredménytelensége esetén operatív kezelés a megoldás</a:t>
            </a:r>
          </a:p>
          <a:p>
            <a:r>
              <a:rPr lang="en-US" altLang="hu-HU"/>
              <a:t>Itt az elmerevítés az egyetlen lehetséges módszer</a:t>
            </a:r>
          </a:p>
          <a:p>
            <a:r>
              <a:rPr lang="en-US" altLang="hu-HU"/>
              <a:t>Kifejezetten jó funkcionális eredményt érünk el vele</a:t>
            </a:r>
          </a:p>
        </p:txBody>
      </p:sp>
      <p:pic>
        <p:nvPicPr>
          <p:cNvPr id="110595" name="Picture 3" descr="9.4.1 a AUI elmerevítés feltárás.jpg">
            <a:extLst>
              <a:ext uri="{FF2B5EF4-FFF2-40B4-BE49-F238E27FC236}">
                <a16:creationId xmlns:a16="http://schemas.microsoft.com/office/drawing/2014/main" id="{E3CFA97C-77BA-2148-80B0-875B841AC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4384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 descr="9.4.1 b AUI elmerevítés rögzítés.jpg">
            <a:extLst>
              <a:ext uri="{FF2B5EF4-FFF2-40B4-BE49-F238E27FC236}">
                <a16:creationId xmlns:a16="http://schemas.microsoft.com/office/drawing/2014/main" id="{FBABC3CC-237B-B845-86AB-257B84B8D5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00600"/>
            <a:ext cx="22367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5" descr="9.4.2. a T-N arthrodesis feltárás.jpg">
            <a:extLst>
              <a:ext uri="{FF2B5EF4-FFF2-40B4-BE49-F238E27FC236}">
                <a16:creationId xmlns:a16="http://schemas.microsoft.com/office/drawing/2014/main" id="{56A309E2-AC84-F143-A260-855581E67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1557338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 descr="9.4.2. c T-N elmerevítés rögzítés AP.jpg">
            <a:extLst>
              <a:ext uri="{FF2B5EF4-FFF2-40B4-BE49-F238E27FC236}">
                <a16:creationId xmlns:a16="http://schemas.microsoft.com/office/drawing/2014/main" id="{6ED40271-A253-5E43-81DA-CFE27FF82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267200"/>
            <a:ext cx="16002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DA03C3C1-B8A3-DC4D-8DA4-BDDDC8923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" y="591661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D2878B54-000B-8645-A63B-7444CE0AA2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Tarsalis alagút, Morton neuroma</a:t>
            </a:r>
          </a:p>
        </p:txBody>
      </p:sp>
      <p:sp>
        <p:nvSpPr>
          <p:cNvPr id="112642" name="Content Placeholder 2">
            <a:extLst>
              <a:ext uri="{FF2B5EF4-FFF2-40B4-BE49-F238E27FC236}">
                <a16:creationId xmlns:a16="http://schemas.microsoft.com/office/drawing/2014/main" id="{69EEC1CF-8B6F-0040-9C10-0E3CFDAE85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83563" cy="4876800"/>
          </a:xfrm>
        </p:spPr>
        <p:txBody>
          <a:bodyPr/>
          <a:lstStyle/>
          <a:p>
            <a:r>
              <a:rPr lang="en-US" altLang="hu-HU" dirty="0" err="1"/>
              <a:t>Típusos</a:t>
            </a:r>
            <a:r>
              <a:rPr lang="en-US" altLang="hu-HU" dirty="0"/>
              <a:t> </a:t>
            </a:r>
            <a:r>
              <a:rPr lang="en-US" altLang="hu-HU" dirty="0" err="1"/>
              <a:t>tarsalis</a:t>
            </a:r>
            <a:r>
              <a:rPr lang="en-US" altLang="hu-HU" dirty="0"/>
              <a:t> </a:t>
            </a:r>
            <a:r>
              <a:rPr lang="en-US" altLang="hu-HU" dirty="0" err="1"/>
              <a:t>alagutak</a:t>
            </a:r>
            <a:r>
              <a:rPr lang="en-US" altLang="hu-HU" dirty="0"/>
              <a:t>: </a:t>
            </a:r>
            <a:r>
              <a:rPr lang="en-US" altLang="hu-HU" dirty="0" err="1"/>
              <a:t>belboka</a:t>
            </a:r>
            <a:r>
              <a:rPr lang="en-US" altLang="hu-HU" dirty="0"/>
              <a:t> </a:t>
            </a:r>
            <a:r>
              <a:rPr lang="en-US" altLang="hu-HU" dirty="0" err="1"/>
              <a:t>mögött</a:t>
            </a:r>
            <a:r>
              <a:rPr lang="en-US" altLang="hu-HU" dirty="0"/>
              <a:t> </a:t>
            </a:r>
            <a:r>
              <a:rPr lang="en-US" altLang="hu-HU" dirty="0" err="1"/>
              <a:t>illetve</a:t>
            </a:r>
            <a:r>
              <a:rPr lang="en-US" altLang="hu-HU" dirty="0"/>
              <a:t> </a:t>
            </a:r>
            <a:r>
              <a:rPr lang="en-US" altLang="hu-HU" dirty="0" err="1"/>
              <a:t>lábháton</a:t>
            </a:r>
            <a:endParaRPr lang="en-US" altLang="hu-HU" dirty="0"/>
          </a:p>
          <a:p>
            <a:r>
              <a:rPr lang="en-US" altLang="hu-HU" sz="2400" dirty="0"/>
              <a:t>	</a:t>
            </a:r>
            <a:r>
              <a:rPr lang="en-US" altLang="hu-HU" sz="2400" dirty="0" err="1"/>
              <a:t>Tarsalis</a:t>
            </a:r>
            <a:r>
              <a:rPr lang="en-US" altLang="hu-HU" sz="2400" dirty="0"/>
              <a:t> </a:t>
            </a:r>
            <a:r>
              <a:rPr lang="en-US" altLang="hu-HU" sz="2400" dirty="0" err="1"/>
              <a:t>alagut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oka</a:t>
            </a:r>
            <a:r>
              <a:rPr lang="en-US" altLang="hu-HU" sz="2400" dirty="0"/>
              <a:t> </a:t>
            </a:r>
            <a:r>
              <a:rPr lang="en-US" altLang="hu-HU" sz="2400" dirty="0" err="1"/>
              <a:t>az</a:t>
            </a:r>
            <a:r>
              <a:rPr lang="en-US" altLang="hu-HU" sz="2400" dirty="0"/>
              <a:t> </a:t>
            </a:r>
            <a:r>
              <a:rPr lang="en-US" altLang="hu-HU" sz="2400" dirty="0" err="1"/>
              <a:t>ideget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kísérő</a:t>
            </a:r>
            <a:r>
              <a:rPr lang="en-US" altLang="hu-HU" sz="2400" dirty="0"/>
              <a:t> </a:t>
            </a:r>
            <a:r>
              <a:rPr lang="en-US" altLang="hu-HU" sz="2400" dirty="0" err="1"/>
              <a:t>képletek</a:t>
            </a:r>
            <a:r>
              <a:rPr lang="en-US" altLang="hu-HU" sz="2400" dirty="0"/>
              <a:t> </a:t>
            </a:r>
            <a:r>
              <a:rPr lang="en-US" altLang="hu-HU" sz="2400" dirty="0" err="1"/>
              <a:t>pathológiája</a:t>
            </a:r>
            <a:endParaRPr lang="en-US" altLang="hu-H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hu-HU" sz="2400" dirty="0" err="1"/>
              <a:t>Megoldás</a:t>
            </a:r>
            <a:r>
              <a:rPr lang="en-US" altLang="hu-HU" sz="2400" dirty="0"/>
              <a:t> </a:t>
            </a:r>
            <a:r>
              <a:rPr lang="en-US" altLang="hu-HU" sz="2400" dirty="0" err="1"/>
              <a:t>az</a:t>
            </a:r>
            <a:r>
              <a:rPr lang="en-US" altLang="hu-HU" sz="2400" dirty="0"/>
              <a:t> </a:t>
            </a:r>
            <a:r>
              <a:rPr lang="en-US" altLang="hu-HU" sz="2400" dirty="0" err="1"/>
              <a:t>ideg</a:t>
            </a:r>
            <a:r>
              <a:rPr lang="en-US" altLang="hu-HU" sz="2400" dirty="0"/>
              <a:t> </a:t>
            </a:r>
            <a:r>
              <a:rPr lang="en-US" altLang="hu-HU" sz="2400" dirty="0" err="1"/>
              <a:t>műtéti</a:t>
            </a:r>
            <a:r>
              <a:rPr lang="en-US" altLang="hu-HU" sz="2400" dirty="0"/>
              <a:t> </a:t>
            </a:r>
            <a:r>
              <a:rPr lang="en-US" altLang="hu-HU" sz="2400" dirty="0" err="1"/>
              <a:t>felszabadítása</a:t>
            </a:r>
            <a:endParaRPr lang="en-US" altLang="hu-HU" sz="2400" dirty="0"/>
          </a:p>
          <a:p>
            <a:endParaRPr lang="en-US" altLang="hu-HU" sz="2400" dirty="0"/>
          </a:p>
          <a:p>
            <a:r>
              <a:rPr lang="en-US" altLang="hu-HU" dirty="0"/>
              <a:t>Morton metatarsalgia</a:t>
            </a:r>
          </a:p>
          <a:p>
            <a:r>
              <a:rPr lang="en-US" altLang="hu-HU" sz="2400" dirty="0"/>
              <a:t>	</a:t>
            </a:r>
            <a:r>
              <a:rPr lang="en-US" altLang="hu-HU" sz="2400" dirty="0" err="1"/>
              <a:t>Metatarsusfejek</a:t>
            </a:r>
            <a:r>
              <a:rPr lang="en-US" altLang="hu-HU" sz="2400" dirty="0"/>
              <a:t> </a:t>
            </a:r>
            <a:r>
              <a:rPr lang="en-US" altLang="hu-HU" sz="2400" dirty="0" err="1"/>
              <a:t>között</a:t>
            </a:r>
            <a:r>
              <a:rPr lang="en-US" altLang="hu-HU" sz="2400" dirty="0"/>
              <a:t> </a:t>
            </a:r>
            <a:r>
              <a:rPr lang="en-US" altLang="hu-HU" sz="2400" dirty="0" err="1"/>
              <a:t>futó</a:t>
            </a:r>
            <a:r>
              <a:rPr lang="en-US" altLang="hu-HU" sz="2400" dirty="0"/>
              <a:t> digitalis </a:t>
            </a:r>
            <a:r>
              <a:rPr lang="en-US" altLang="hu-HU" sz="2400" dirty="0" err="1"/>
              <a:t>idegen</a:t>
            </a:r>
            <a:r>
              <a:rPr lang="en-US" altLang="hu-HU" sz="2400" dirty="0"/>
              <a:t> </a:t>
            </a:r>
          </a:p>
          <a:p>
            <a:r>
              <a:rPr lang="en-US" altLang="hu-HU" sz="2400" dirty="0"/>
              <a:t>	</a:t>
            </a:r>
            <a:r>
              <a:rPr lang="en-US" altLang="hu-HU" sz="2400" dirty="0" err="1"/>
              <a:t>orsószerű</a:t>
            </a:r>
            <a:r>
              <a:rPr lang="en-US" altLang="hu-HU" sz="2400" dirty="0"/>
              <a:t> </a:t>
            </a:r>
            <a:r>
              <a:rPr lang="en-US" altLang="hu-HU" sz="2400" dirty="0" err="1"/>
              <a:t>megvastagodása</a:t>
            </a:r>
            <a:r>
              <a:rPr lang="en-US" altLang="hu-HU" sz="2400" dirty="0"/>
              <a:t>, </a:t>
            </a:r>
            <a:r>
              <a:rPr lang="en-US" altLang="hu-HU" sz="2400" dirty="0" err="1"/>
              <a:t>neuromája</a:t>
            </a:r>
            <a:r>
              <a:rPr lang="en-US" altLang="hu-HU" sz="2400" dirty="0"/>
              <a:t>. </a:t>
            </a:r>
            <a:r>
              <a:rPr lang="en-US" altLang="hu-HU" sz="2400" dirty="0" err="1"/>
              <a:t>Pontos</a:t>
            </a:r>
            <a:r>
              <a:rPr lang="en-US" altLang="hu-HU" sz="2400" dirty="0"/>
              <a:t> ok?</a:t>
            </a:r>
          </a:p>
          <a:p>
            <a:r>
              <a:rPr lang="en-US" altLang="hu-HU" sz="2400" dirty="0"/>
              <a:t>	</a:t>
            </a:r>
            <a:r>
              <a:rPr lang="en-US" altLang="hu-HU" sz="2400" dirty="0" err="1"/>
              <a:t>Megoldás</a:t>
            </a:r>
            <a:r>
              <a:rPr lang="en-US" altLang="hu-HU" sz="2400" dirty="0"/>
              <a:t> a neuroma </a:t>
            </a:r>
            <a:r>
              <a:rPr lang="en-US" altLang="hu-HU" sz="2400" dirty="0" err="1"/>
              <a:t>resectioja</a:t>
            </a:r>
            <a:endParaRPr lang="en-US" altLang="hu-HU" sz="2400" dirty="0"/>
          </a:p>
          <a:p>
            <a:endParaRPr lang="en-US" altLang="hu-HU" sz="2400" dirty="0"/>
          </a:p>
        </p:txBody>
      </p:sp>
      <p:pic>
        <p:nvPicPr>
          <p:cNvPr id="112643" name="Picture 3" descr="IMG_2119.jpg">
            <a:extLst>
              <a:ext uri="{FF2B5EF4-FFF2-40B4-BE49-F238E27FC236}">
                <a16:creationId xmlns:a16="http://schemas.microsoft.com/office/drawing/2014/main" id="{875B6753-87B5-5F4E-9771-32060073C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29" y="2661226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4" descr="Képernyőfotó 2018-08-30 - 20.34.23.png">
            <a:extLst>
              <a:ext uri="{FF2B5EF4-FFF2-40B4-BE49-F238E27FC236}">
                <a16:creationId xmlns:a16="http://schemas.microsoft.com/office/drawing/2014/main" id="{2741D5B5-9A95-2148-86DE-08B478491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30" y="5567251"/>
            <a:ext cx="90741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" descr="Képernyőfotó 2018-08-30 - 20.53.42.png">
            <a:extLst>
              <a:ext uri="{FF2B5EF4-FFF2-40B4-BE49-F238E27FC236}">
                <a16:creationId xmlns:a16="http://schemas.microsoft.com/office/drawing/2014/main" id="{7FF5406B-310D-5541-A441-4A279CA725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29" y="5053012"/>
            <a:ext cx="64074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4BEABF53-98FC-8F4A-A5DE-D4FE5913D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5759450"/>
            <a:ext cx="812800" cy="8128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E2DB3877-FBAA-5342-AF4D-FC68205C3097}"/>
              </a:ext>
            </a:extLst>
          </p:cNvPr>
          <p:cNvSpPr txBox="1"/>
          <p:nvPr/>
        </p:nvSpPr>
        <p:spPr>
          <a:xfrm>
            <a:off x="7033269" y="4048780"/>
            <a:ext cx="2108269" cy="5232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tx1"/>
                </a:solidFill>
              </a:rPr>
              <a:t>n. </a:t>
            </a:r>
            <a:r>
              <a:rPr lang="hu-HU" sz="1400" dirty="0" err="1">
                <a:solidFill>
                  <a:schemeClr val="tx1"/>
                </a:solidFill>
              </a:rPr>
              <a:t>tibialis</a:t>
            </a:r>
            <a:r>
              <a:rPr lang="hu-HU" sz="1400" dirty="0">
                <a:solidFill>
                  <a:schemeClr val="tx1"/>
                </a:solidFill>
              </a:rPr>
              <a:t> felszabadítása</a:t>
            </a:r>
          </a:p>
          <a:p>
            <a:r>
              <a:rPr lang="hu-HU" sz="1400" dirty="0">
                <a:solidFill>
                  <a:schemeClr val="tx1"/>
                </a:solidFill>
              </a:rPr>
              <a:t> a </a:t>
            </a:r>
            <a:r>
              <a:rPr lang="hu-HU" sz="1400" dirty="0" err="1">
                <a:solidFill>
                  <a:schemeClr val="tx1"/>
                </a:solidFill>
              </a:rPr>
              <a:t>dorsalis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tarsalis</a:t>
            </a:r>
            <a:r>
              <a:rPr lang="hu-HU" sz="1400" dirty="0">
                <a:solidFill>
                  <a:schemeClr val="tx1"/>
                </a:solidFill>
              </a:rPr>
              <a:t> alagútban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B198D10-B9F2-084F-B368-6DAD6DF7D6E9}"/>
              </a:ext>
            </a:extLst>
          </p:cNvPr>
          <p:cNvSpPr txBox="1"/>
          <p:nvPr/>
        </p:nvSpPr>
        <p:spPr>
          <a:xfrm>
            <a:off x="4572000" y="6287929"/>
            <a:ext cx="2566344" cy="30777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tx1"/>
                </a:solidFill>
              </a:rPr>
              <a:t>a </a:t>
            </a:r>
            <a:r>
              <a:rPr lang="hu-HU" sz="1400" dirty="0" err="1">
                <a:solidFill>
                  <a:schemeClr val="tx1"/>
                </a:solidFill>
              </a:rPr>
              <a:t>Morton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neuroma</a:t>
            </a:r>
            <a:r>
              <a:rPr lang="hu-HU" sz="1400" dirty="0">
                <a:solidFill>
                  <a:schemeClr val="tx1"/>
                </a:solidFill>
              </a:rPr>
              <a:t> elhelyezkedése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>
            <a:extLst>
              <a:ext uri="{FF2B5EF4-FFF2-40B4-BE49-F238E27FC236}">
                <a16:creationId xmlns:a16="http://schemas.microsoft.com/office/drawing/2014/main" id="{216354B2-B2C6-0846-A061-5FE6B3F59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Achillodynia, </a:t>
            </a:r>
            <a:r>
              <a:rPr lang="en-US" altLang="hu-HU">
                <a:solidFill>
                  <a:srgbClr val="FFC000"/>
                </a:solidFill>
              </a:rPr>
              <a:t>Haglund, </a:t>
            </a:r>
            <a:r>
              <a:rPr lang="en-US" altLang="hu-HU">
                <a:solidFill>
                  <a:srgbClr val="92D050"/>
                </a:solidFill>
              </a:rPr>
              <a:t>Insertinopathia</a:t>
            </a:r>
          </a:p>
        </p:txBody>
      </p:sp>
      <p:sp>
        <p:nvSpPr>
          <p:cNvPr id="114690" name="Content Placeholder 4">
            <a:extLst>
              <a:ext uri="{FF2B5EF4-FFF2-40B4-BE49-F238E27FC236}">
                <a16:creationId xmlns:a16="http://schemas.microsoft.com/office/drawing/2014/main" id="{4DC5AFF3-0DE2-3943-BF11-605F18A099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51438" y="1981200"/>
            <a:ext cx="3687762" cy="4572000"/>
          </a:xfrm>
        </p:spPr>
        <p:txBody>
          <a:bodyPr/>
          <a:lstStyle/>
          <a:p>
            <a:r>
              <a:rPr lang="en-US" altLang="hu-HU"/>
              <a:t>Konzervatív kezelés:</a:t>
            </a:r>
          </a:p>
          <a:p>
            <a:pPr lvl="1"/>
            <a:r>
              <a:rPr lang="en-US" altLang="hu-HU"/>
              <a:t>Achilles ín nyújtás</a:t>
            </a:r>
          </a:p>
          <a:p>
            <a:pPr lvl="1"/>
            <a:r>
              <a:rPr lang="en-US" altLang="hu-HU"/>
              <a:t>Parafa sarokemelő</a:t>
            </a:r>
          </a:p>
          <a:p>
            <a:pPr lvl="1"/>
            <a:r>
              <a:rPr lang="en-US" altLang="hu-HU"/>
              <a:t>Lokális NSAID</a:t>
            </a:r>
          </a:p>
          <a:p>
            <a:pPr lvl="1"/>
            <a:r>
              <a:rPr lang="en-US" altLang="hu-HU"/>
              <a:t>Fizikoterépia</a:t>
            </a:r>
          </a:p>
          <a:p>
            <a:r>
              <a:rPr lang="en-US" altLang="hu-HU"/>
              <a:t>Operatív kezelés</a:t>
            </a:r>
          </a:p>
          <a:p>
            <a:pPr lvl="1"/>
            <a:r>
              <a:rPr lang="en-US" altLang="hu-HU">
                <a:solidFill>
                  <a:srgbClr val="FF0000"/>
                </a:solidFill>
              </a:rPr>
              <a:t>Achilles ín debridement</a:t>
            </a:r>
          </a:p>
          <a:p>
            <a:pPr lvl="1"/>
            <a:r>
              <a:rPr lang="en-US" altLang="hu-HU">
                <a:solidFill>
                  <a:srgbClr val="FFC000"/>
                </a:solidFill>
              </a:rPr>
              <a:t>Haglund resectio</a:t>
            </a:r>
          </a:p>
          <a:p>
            <a:pPr lvl="1"/>
            <a:r>
              <a:rPr lang="en-US" altLang="hu-HU">
                <a:solidFill>
                  <a:srgbClr val="92D050"/>
                </a:solidFill>
              </a:rPr>
              <a:t>Exostosis levésés+ín reinsertio</a:t>
            </a:r>
          </a:p>
        </p:txBody>
      </p:sp>
      <p:pic>
        <p:nvPicPr>
          <p:cNvPr id="114691" name="Kép 17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2378939E-F714-044B-819D-7C355B96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4800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3E880534-7FC5-1143-BEE8-0179FB3D4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008" y="2008632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25233209-E7D7-3E41-8DB7-99A9FC3B9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u-HU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A740B44-545E-9F44-A55E-ECB22ACB1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438400"/>
            <a:ext cx="2413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>
            <a:extLst>
              <a:ext uri="{FF2B5EF4-FFF2-40B4-BE49-F238E27FC236}">
                <a16:creationId xmlns:a16="http://schemas.microsoft.com/office/drawing/2014/main" id="{A37CB15D-6AC2-1540-9026-2FC0CF8C5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32131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>
            <a:extLst>
              <a:ext uri="{FF2B5EF4-FFF2-40B4-BE49-F238E27FC236}">
                <a16:creationId xmlns:a16="http://schemas.microsoft.com/office/drawing/2014/main" id="{D147AC63-9C9D-914F-A028-F2269E764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1981200"/>
            <a:ext cx="23749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7741E0A7-FD4C-5E41-BEC4-83ABA0AC8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8206" y="587067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C2B82FE5-466A-664B-A195-73E8C4DF0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/>
              <a:t>Köszönöm a figyelmet!</a:t>
            </a:r>
          </a:p>
        </p:txBody>
      </p:sp>
      <p:pic>
        <p:nvPicPr>
          <p:cNvPr id="116738" name="Picture 2">
            <a:extLst>
              <a:ext uri="{FF2B5EF4-FFF2-40B4-BE49-F238E27FC236}">
                <a16:creationId xmlns:a16="http://schemas.microsoft.com/office/drawing/2014/main" id="{986938CE-5EC2-D548-A00E-6BE6B6F803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148388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1CB6510E-DC6B-674D-8093-8E6BBD0D2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429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9F497-75EE-B34C-8A0E-1A14566B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4388"/>
            <a:ext cx="8229600" cy="3986212"/>
          </a:xfrm>
        </p:spPr>
        <p:txBody>
          <a:bodyPr/>
          <a:lstStyle/>
          <a:p>
            <a:pPr>
              <a:defRPr/>
            </a:pPr>
            <a:r>
              <a:rPr lang="en-GB" altLang="hu-HU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GB" altLang="hu-HU" sz="36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láb</a:t>
            </a:r>
            <a:r>
              <a:rPr lang="en-GB" altLang="hu-HU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test </a:t>
            </a:r>
            <a:r>
              <a:rPr lang="en-GB" altLang="hu-HU" sz="36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teljes</a:t>
            </a:r>
            <a:r>
              <a:rPr lang="en-GB" altLang="hu-HU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súlyát</a:t>
            </a:r>
            <a:r>
              <a:rPr lang="en-GB" altLang="hu-HU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hordozza</a:t>
            </a:r>
            <a:b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járáskor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és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futáskor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talajfogáskor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elég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rugalmas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így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ízületek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és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szalagok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fokozatosan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kapják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terhelést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és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képesek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teljes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test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súlyát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megtartani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pont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mint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egy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csavarodott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laprugó</a:t>
            </a:r>
            <a:endParaRPr lang="en-US" altLang="hu-HU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5232B8A-1B65-4342-AFFE-7920364CD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73"/>
          <a:stretch>
            <a:fillRect/>
          </a:stretch>
        </p:blipFill>
        <p:spPr bwMode="auto">
          <a:xfrm>
            <a:off x="4876800" y="5029200"/>
            <a:ext cx="3402806" cy="150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-127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31FA7774-2727-E542-A95B-8FBFD7795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4" y="573236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51D77AC8-0507-F04E-8FF9-2FAF70CFC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838200"/>
            <a:ext cx="8229600" cy="4003675"/>
          </a:xfrm>
        </p:spPr>
        <p:txBody>
          <a:bodyPr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en-GB" altLang="hu-HU" sz="5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RUGALMAS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EA398DC8-731F-2143-840E-9B5BE06EF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600" y="838200"/>
            <a:ext cx="8229600" cy="4003675"/>
          </a:xfrm>
        </p:spPr>
        <p:txBody>
          <a:bodyPr/>
          <a:lstStyle/>
          <a:p>
            <a:pPr>
              <a:buClrTx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/>
            </a:pPr>
            <a:r>
              <a:rPr lang="en-GB" altLang="hu-HU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</a:t>
            </a:r>
            <a:r>
              <a:rPr lang="en-GB" altLang="hu-HU" sz="36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láb</a:t>
            </a:r>
            <a:r>
              <a:rPr lang="en-GB" altLang="hu-HU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test </a:t>
            </a:r>
            <a:r>
              <a:rPr lang="en-GB" altLang="hu-HU" sz="36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teljes</a:t>
            </a:r>
            <a:r>
              <a:rPr lang="en-GB" altLang="hu-HU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súlyát</a:t>
            </a:r>
            <a:r>
              <a:rPr lang="en-GB" altLang="hu-HU" sz="36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hordozza</a:t>
            </a:r>
            <a:b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járáskor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és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futáskor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elrugaszkodáskor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elég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stabil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altLang="hu-HU" sz="3600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merev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így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szalagok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és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ízületek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sérülése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nélkül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képes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test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teljes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súlyát</a:t>
            </a:r>
            <a:r>
              <a:rPr lang="en-GB" altLang="hu-HU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hu-HU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megemelni</a:t>
            </a:r>
            <a:endParaRPr lang="en-GB" altLang="hu-HU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Rögzített hang" descr="Rögzített hang">
            <a:hlinkClick r:id="" action="ppaction://media"/>
            <a:extLst>
              <a:ext uri="{FF2B5EF4-FFF2-40B4-BE49-F238E27FC236}">
                <a16:creationId xmlns:a16="http://schemas.microsoft.com/office/drawing/2014/main" id="{E91285EB-6F7F-1C4F-9CE1-3EC20F370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2600" y="5791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aramond"/>
        <a:ea typeface="ＭＳ Ｐゴシック"/>
        <a:cs typeface="Microsoft YaHei"/>
      </a:majorFont>
      <a:minorFont>
        <a:latin typeface="Garamond"/>
        <a:ea typeface="ＭＳ Ｐゴシック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aramond" charset="0"/>
            <a:ea typeface="ＭＳ Ｐゴシック" charset="0"/>
            <a:cs typeface="Microsoft YaHe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Garamond" charset="0"/>
            <a:ea typeface="ＭＳ Ｐゴシック" charset="0"/>
            <a:cs typeface="Microsoft YaHei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91461</TotalTime>
  <Words>5094</Words>
  <Application>Microsoft Macintosh PowerPoint</Application>
  <PresentationFormat>Diavetítés a képernyőre (4:3 oldalarány)</PresentationFormat>
  <Paragraphs>440</Paragraphs>
  <Slides>60</Slides>
  <Notes>57</Notes>
  <HiddenSlides>0</HiddenSlides>
  <MMClips>54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0</vt:i4>
      </vt:variant>
      <vt:variant>
        <vt:lpstr>Diacímek</vt:lpstr>
      </vt:variant>
      <vt:variant>
        <vt:i4>60</vt:i4>
      </vt:variant>
    </vt:vector>
  </HeadingPairs>
  <TitlesOfParts>
    <vt:vector size="65" baseType="lpstr">
      <vt:lpstr>Arial</vt:lpstr>
      <vt:lpstr>Garamond</vt:lpstr>
      <vt:lpstr>Times New Roman</vt:lpstr>
      <vt:lpstr>Wingdings</vt:lpstr>
      <vt:lpstr>Office Theme</vt:lpstr>
      <vt:lpstr>A boka és láb ortopédiai vonatkozásai  </vt:lpstr>
      <vt:lpstr>I. Anatómiai visszatekintés</vt:lpstr>
      <vt:lpstr>A láb a köznyelvben  ≠  A láb tudományosan</vt:lpstr>
      <vt:lpstr>A láb a test teljes súlyát hordozza  járáskor és futáskor a relatív kicsi csontok és ízületek a hatalmas nyomást egymás közt elosztva veszik át úgy, hogy a talaj változó egyenetlenségeinek is mindenkor megfelelnek</vt:lpstr>
      <vt:lpstr>PowerPoint-bemutató</vt:lpstr>
      <vt:lpstr>PowerPoint-bemutató</vt:lpstr>
      <vt:lpstr>A láb a test teljes súlyát hordozza  járáskor és futáskor, a talajfogáskor elég rugalmas, így az ízületek és szalagok fokozatosan kapják a terhelést és képesek a teljes test súlyát megtartani, pont mint egy csavarodott laprugó</vt:lpstr>
      <vt:lpstr>RUGALMAS</vt:lpstr>
      <vt:lpstr>A láb a test teljes súlyát hordozza  járáskor és futáskor az elrugaszkodáskor elég stabil, merev, így a szalagok és az ízületek sérülése nélkül képes a test teljes súlyát megemelni</vt:lpstr>
      <vt:lpstr>MEREV</vt:lpstr>
      <vt:lpstr>RUGALMAS - MEREV</vt:lpstr>
      <vt:lpstr>PowerPoint-bemutató</vt:lpstr>
      <vt:lpstr>     hányat lép egy…  postás       18000/nap bolti eladó      5000/nap menedzser      3000/nap recepciós       1200/nap   WHO ajánlás  10000/nap (6,3-7,3km)</vt:lpstr>
      <vt:lpstr>Hosszboltozat - harántboltozat</vt:lpstr>
      <vt:lpstr>PowerPoint-bemutató</vt:lpstr>
      <vt:lpstr>II. Rész  Vizsgálati módszerek</vt:lpstr>
      <vt:lpstr>A boka és láb vizsgálata</vt:lpstr>
      <vt:lpstr>A fizikális vizsgálat  (video anyagot is lásd)</vt:lpstr>
      <vt:lpstr>Inspekció</vt:lpstr>
      <vt:lpstr>Inspekció</vt:lpstr>
      <vt:lpstr>Inspekció</vt:lpstr>
      <vt:lpstr>Keringés</vt:lpstr>
      <vt:lpstr>Izületek</vt:lpstr>
      <vt:lpstr>ROM – mozgástengely</vt:lpstr>
      <vt:lpstr>ROM - Normáltartomány</vt:lpstr>
      <vt:lpstr>ROM - Normáltartomány</vt:lpstr>
      <vt:lpstr>ROM - Mozgásbeszűkülés</vt:lpstr>
      <vt:lpstr>Stabilitás</vt:lpstr>
      <vt:lpstr>Plantarfascia</vt:lpstr>
      <vt:lpstr>Inak</vt:lpstr>
      <vt:lpstr>Idegek</vt:lpstr>
      <vt:lpstr>Modern vizsgáló módszerek</vt:lpstr>
      <vt:lpstr>Képalkotók</vt:lpstr>
      <vt:lpstr>Képalkotók</vt:lpstr>
      <vt:lpstr>Képalkotók</vt:lpstr>
      <vt:lpstr>III. Rész  Az elváltozások és kezelésük</vt:lpstr>
      <vt:lpstr>Az előláb elváltozásai:  Hallux valgus</vt:lpstr>
      <vt:lpstr>A deformitás anatómiája</vt:lpstr>
      <vt:lpstr>A deformálódás okai</vt:lpstr>
      <vt:lpstr>Konzervatív kezelés</vt:lpstr>
      <vt:lpstr>Műtét: nem levágni, korrigálni!</vt:lpstr>
      <vt:lpstr>Műtéti kezelés</vt:lpstr>
      <vt:lpstr>Műtét</vt:lpstr>
      <vt:lpstr>A metatarsalgia és a DII-DIII kalapácsdeformitás</vt:lpstr>
      <vt:lpstr>Metatarsalgia – módosított Weil OT</vt:lpstr>
      <vt:lpstr>PowerPoint-bemutató</vt:lpstr>
      <vt:lpstr>Hallux rigidus</vt:lpstr>
      <vt:lpstr>Hallux rigidus</vt:lpstr>
      <vt:lpstr>Plantaris fasciitis</vt:lpstr>
      <vt:lpstr>Pes planus adultus</vt:lpstr>
      <vt:lpstr>PowerPoint-bemutató</vt:lpstr>
      <vt:lpstr>Pes cavus</vt:lpstr>
      <vt:lpstr>PowerPoint-bemutató</vt:lpstr>
      <vt:lpstr>Charcot láb – diabeteszes láb</vt:lpstr>
      <vt:lpstr>Rheumatoid arthritis</vt:lpstr>
      <vt:lpstr>Arthrosis felső ugróízület</vt:lpstr>
      <vt:lpstr>Arthrosis AUI és TN</vt:lpstr>
      <vt:lpstr>Tarsalis alagút, Morton neuroma</vt:lpstr>
      <vt:lpstr>Achillodynia, Haglund, Insertinopathia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Vorfuss</dc:title>
  <dc:subject>Vorfuss</dc:subject>
  <dc:creator>Lang</dc:creator>
  <cp:lastModifiedBy>Endre Rodler</cp:lastModifiedBy>
  <cp:revision>412</cp:revision>
  <cp:lastPrinted>1601-01-01T00:00:00Z</cp:lastPrinted>
  <dcterms:created xsi:type="dcterms:W3CDTF">2005-01-22T10:49:59Z</dcterms:created>
  <dcterms:modified xsi:type="dcterms:W3CDTF">2020-03-25T15:27:03Z</dcterms:modified>
</cp:coreProperties>
</file>