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82" r:id="rId2"/>
    <p:sldId id="283" r:id="rId3"/>
    <p:sldId id="284" r:id="rId4"/>
    <p:sldId id="285" r:id="rId5"/>
    <p:sldId id="277" r:id="rId6"/>
    <p:sldId id="281" r:id="rId7"/>
    <p:sldId id="279" r:id="rId8"/>
    <p:sldId id="280" r:id="rId9"/>
    <p:sldId id="315" r:id="rId10"/>
    <p:sldId id="371" r:id="rId11"/>
    <p:sldId id="370" r:id="rId12"/>
    <p:sldId id="335" r:id="rId13"/>
    <p:sldId id="336" r:id="rId14"/>
    <p:sldId id="337" r:id="rId15"/>
    <p:sldId id="339" r:id="rId16"/>
    <p:sldId id="343" r:id="rId17"/>
    <p:sldId id="342" r:id="rId18"/>
    <p:sldId id="341" r:id="rId19"/>
    <p:sldId id="345" r:id="rId20"/>
    <p:sldId id="346" r:id="rId21"/>
    <p:sldId id="271" r:id="rId22"/>
    <p:sldId id="273" r:id="rId23"/>
    <p:sldId id="272" r:id="rId24"/>
    <p:sldId id="274" r:id="rId25"/>
    <p:sldId id="275" r:id="rId26"/>
    <p:sldId id="276" r:id="rId27"/>
    <p:sldId id="347" r:id="rId28"/>
    <p:sldId id="350" r:id="rId29"/>
    <p:sldId id="287" r:id="rId30"/>
    <p:sldId id="288" r:id="rId31"/>
    <p:sldId id="291" r:id="rId32"/>
    <p:sldId id="361" r:id="rId33"/>
    <p:sldId id="375" r:id="rId34"/>
    <p:sldId id="362" r:id="rId35"/>
    <p:sldId id="368" r:id="rId36"/>
    <p:sldId id="377" r:id="rId37"/>
    <p:sldId id="378" r:id="rId38"/>
    <p:sldId id="369" r:id="rId39"/>
    <p:sldId id="37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877"/>
  </p:normalViewPr>
  <p:slideViewPr>
    <p:cSldViewPr snapToGrid="0" snapToObjects="1">
      <p:cViewPr varScale="1">
        <p:scale>
          <a:sx n="72" d="100"/>
          <a:sy n="72" d="100"/>
        </p:scale>
        <p:origin x="6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D6AA5-D680-C14D-87A3-25293737E3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55542-F365-1F44-9FF6-5465A1697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9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230785-A702-B64A-B53A-4F1CAF2811A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44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230785-A702-B64A-B53A-4F1CAF2811A4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06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A5A4CE-F7D3-1F4F-9726-43053FC16FA7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92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8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E5565E-9FDB-FD48-AD0D-BE0CA86E3623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5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127D8-EEF4-EA44-9D7B-52469A6EAA53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6FDC-F9D0-D846-A769-2842B2D5B5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1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m4a"/><Relationship Id="rId7" Type="http://schemas.openxmlformats.org/officeDocument/2006/relationships/image" Target="../media/image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tif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9.m4a"/><Relationship Id="rId7" Type="http://schemas.openxmlformats.org/officeDocument/2006/relationships/image" Target="../media/image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7565" y="2130425"/>
            <a:ext cx="8242852" cy="1470025"/>
          </a:xfrm>
        </p:spPr>
        <p:txBody>
          <a:bodyPr/>
          <a:lstStyle/>
          <a:p>
            <a:r>
              <a:rPr lang="hu-HU" dirty="0"/>
              <a:t>Gyermekkori gerincdeformitások 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2323272"/>
          </a:xfrm>
        </p:spPr>
        <p:txBody>
          <a:bodyPr>
            <a:normAutofit fontScale="92500" lnSpcReduction="20000"/>
          </a:bodyPr>
          <a:lstStyle/>
          <a:p>
            <a:r>
              <a:rPr lang="hu-HU" sz="4400" b="1" dirty="0" err="1">
                <a:solidFill>
                  <a:schemeClr val="tx1"/>
                </a:solidFill>
              </a:rPr>
              <a:t>Scoliosis</a:t>
            </a:r>
            <a:endParaRPr lang="hu-HU" sz="4400" b="1" dirty="0">
              <a:solidFill>
                <a:schemeClr val="tx1"/>
              </a:solidFill>
            </a:endParaRPr>
          </a:p>
          <a:p>
            <a:endParaRPr lang="hu-HU" sz="4400" b="1" dirty="0">
              <a:solidFill>
                <a:schemeClr val="tx1"/>
              </a:solidFill>
            </a:endParaRPr>
          </a:p>
          <a:p>
            <a:r>
              <a:rPr lang="hu-HU" dirty="0" err="1">
                <a:solidFill>
                  <a:schemeClr val="tx1"/>
                </a:solidFill>
              </a:rPr>
              <a:t>Dr.Horváth</a:t>
            </a:r>
            <a:r>
              <a:rPr lang="hu-HU" dirty="0">
                <a:solidFill>
                  <a:schemeClr val="tx1"/>
                </a:solidFill>
              </a:rPr>
              <a:t> Nikoletta</a:t>
            </a:r>
          </a:p>
          <a:p>
            <a:r>
              <a:rPr lang="hu-HU" dirty="0">
                <a:solidFill>
                  <a:schemeClr val="tx1"/>
                </a:solidFill>
              </a:rPr>
              <a:t>SE Ortopédiai Klinika</a:t>
            </a:r>
          </a:p>
        </p:txBody>
      </p:sp>
      <p:pic>
        <p:nvPicPr>
          <p:cNvPr id="11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8C5020E-B5F3-4C7B-A236-9961B55C5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618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A1E3F-DB41-418C-B73E-4984B9DD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Funkcionális </a:t>
            </a:r>
            <a:r>
              <a:rPr lang="hu-HU" dirty="0" err="1"/>
              <a:t>scoliosisok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3B2E43-39AE-4D63-9A8C-96C307B39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000" dirty="0"/>
              <a:t>Primer (ismeretlen eredetű)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 dirty="0"/>
              <a:t>10-15éves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 dirty="0"/>
              <a:t>Általában balra konvex nagyívű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 dirty="0"/>
              <a:t>Aktív izomerővel korrigálható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 dirty="0"/>
              <a:t>Nincs rotáció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hu-HU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hu-HU" sz="2000" dirty="0"/>
              <a:t>Másodlagos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 dirty="0"/>
              <a:t>statikus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000" dirty="0"/>
              <a:t>AV-i hosszkülönbség miatti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000" dirty="0"/>
              <a:t>oldalirányú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000" dirty="0"/>
              <a:t>rövidebb végtag felé konvex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sz="2000" dirty="0"/>
              <a:t>rögzülhet, ha hosszan fennáll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 dirty="0" err="1"/>
              <a:t>paralítikus</a:t>
            </a:r>
            <a:endParaRPr lang="hu-HU" sz="2000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0E5E120-6541-42BA-ABA4-67C7AFE01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332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C88E26E6-9172-4294-A187-D40A6D205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22234"/>
            <a:ext cx="2225078" cy="396112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158875B-7007-4378-8435-0310549F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Strukturális </a:t>
            </a:r>
            <a:r>
              <a:rPr lang="hu-HU" dirty="0" err="1"/>
              <a:t>scoliosisok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252A4A8-DD8E-4BFE-81B4-CAC4633BB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48640" lvl="0" indent="-411480" defTabSz="914400">
              <a:buClr>
                <a:schemeClr val="tx1">
                  <a:shade val="95000"/>
                </a:schemeClr>
              </a:buClr>
              <a:buSzPct val="65000"/>
              <a:buFont typeface="Wingdings" panose="05000000000000000000" pitchFamily="2" charset="2"/>
              <a:buChar char="§"/>
              <a:defRPr/>
            </a:pPr>
            <a:r>
              <a:rPr lang="hu-HU" sz="2400" dirty="0"/>
              <a:t>Ismeretlen eredetű (</a:t>
            </a:r>
            <a:r>
              <a:rPr lang="hu-HU" sz="2400" dirty="0" err="1"/>
              <a:t>idiopathiás</a:t>
            </a:r>
            <a:r>
              <a:rPr lang="hu-HU" sz="2400" dirty="0"/>
              <a:t>)</a:t>
            </a:r>
          </a:p>
          <a:p>
            <a:pPr marL="870966" lvl="1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u-HU" sz="2400" dirty="0"/>
              <a:t>infantilis → 0-3év</a:t>
            </a:r>
          </a:p>
          <a:p>
            <a:pPr marL="870966" lvl="1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u-HU" sz="2400" dirty="0" err="1"/>
              <a:t>juvenilis</a:t>
            </a:r>
            <a:r>
              <a:rPr lang="hu-HU" sz="2400" dirty="0"/>
              <a:t> → 6-10év</a:t>
            </a:r>
          </a:p>
          <a:p>
            <a:pPr marL="870966" lvl="1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u-HU" sz="2400" dirty="0" err="1"/>
              <a:t>adolescens</a:t>
            </a:r>
            <a:r>
              <a:rPr lang="hu-HU" sz="2400" dirty="0"/>
              <a:t> → 10év &lt;</a:t>
            </a:r>
          </a:p>
          <a:p>
            <a:pPr marL="870966" lvl="1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hu-HU" sz="2400" dirty="0"/>
          </a:p>
          <a:p>
            <a:pPr marL="548640" lvl="0" indent="-411480" defTabSz="914400">
              <a:buClr>
                <a:schemeClr val="tx1">
                  <a:shade val="95000"/>
                </a:schemeClr>
              </a:buClr>
              <a:buSzPct val="65000"/>
              <a:buFont typeface="Wingdings" panose="05000000000000000000" pitchFamily="2" charset="2"/>
              <a:buChar char="§"/>
              <a:defRPr/>
            </a:pPr>
            <a:r>
              <a:rPr lang="hu-HU" sz="2400" dirty="0"/>
              <a:t>Ismert eredetű</a:t>
            </a:r>
          </a:p>
          <a:p>
            <a:pPr marL="870966" lvl="1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u-HU" dirty="0" err="1"/>
              <a:t>congenitalis</a:t>
            </a:r>
            <a:endParaRPr lang="hu-HU" dirty="0"/>
          </a:p>
          <a:p>
            <a:pPr marL="1456182" lvl="3" indent="-285750" defTabSz="914400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hu-HU" sz="2400" dirty="0"/>
              <a:t> fél-/ék/trapéz alakú csigolya</a:t>
            </a:r>
          </a:p>
          <a:p>
            <a:pPr marL="1456182" lvl="3" indent="-285750" defTabSz="914400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hu-HU" sz="2400" dirty="0"/>
              <a:t> aszimmetrikus blokkcsigolya</a:t>
            </a:r>
          </a:p>
          <a:p>
            <a:pPr marL="1456182" lvl="3" indent="-285750" defTabSz="914400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hu-HU" sz="2400" dirty="0" err="1"/>
              <a:t>bordasynostosis</a:t>
            </a:r>
            <a:endParaRPr lang="hu-HU" sz="2400" dirty="0"/>
          </a:p>
          <a:p>
            <a:pPr marL="870966" lvl="1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u-HU" sz="2400" dirty="0" err="1"/>
              <a:t>rachitikus</a:t>
            </a:r>
            <a:endParaRPr lang="hu-HU" sz="2400" dirty="0"/>
          </a:p>
          <a:p>
            <a:pPr marL="870966" lvl="1" defTabSz="914400"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u-HU" sz="2400" dirty="0" err="1"/>
              <a:t>rendeszerbetegeségekhez</a:t>
            </a:r>
            <a:r>
              <a:rPr lang="hu-HU" sz="2400" dirty="0"/>
              <a:t> kapcsolódó</a:t>
            </a:r>
          </a:p>
        </p:txBody>
      </p:sp>
      <p:pic>
        <p:nvPicPr>
          <p:cNvPr id="4" name="Kép 3" descr="Congenital.gif">
            <a:extLst>
              <a:ext uri="{FF2B5EF4-FFF2-40B4-BE49-F238E27FC236}">
                <a16:creationId xmlns:a16="http://schemas.microsoft.com/office/drawing/2014/main" id="{FFDBEE46-F5A0-4ADD-A7A5-704EB45BF3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9894" y="1186991"/>
            <a:ext cx="3397371" cy="2215678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C372766-0920-48DD-91CB-7CD0219BD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Idiopathiás</a:t>
            </a:r>
            <a:r>
              <a:rPr lang="hu-HU" dirty="0"/>
              <a:t> strukturális </a:t>
            </a:r>
            <a:r>
              <a:rPr lang="hu-HU" dirty="0" err="1"/>
              <a:t>scoliosis</a:t>
            </a:r>
            <a:r>
              <a:rPr lang="hu-HU" dirty="0"/>
              <a:t> </a:t>
            </a:r>
            <a:r>
              <a:rPr lang="hu-HU" i="1" dirty="0"/>
              <a:t>időbeli megjelenés szerinti </a:t>
            </a:r>
            <a:r>
              <a:rPr lang="hu-HU" dirty="0"/>
              <a:t>altípusai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45224"/>
          </a:xfrm>
        </p:spPr>
        <p:txBody>
          <a:bodyPr>
            <a:normAutofit lnSpcReduction="10000"/>
          </a:bodyPr>
          <a:lstStyle/>
          <a:p>
            <a:r>
              <a:rPr lang="hu-HU" dirty="0"/>
              <a:t>Infantilis</a:t>
            </a:r>
          </a:p>
          <a:p>
            <a:pPr>
              <a:buFont typeface="Arial" pitchFamily="34" charset="0"/>
              <a:buChar char="•"/>
            </a:pPr>
            <a:r>
              <a:rPr lang="hu-HU" sz="1800" dirty="0"/>
              <a:t>&lt; 3 év</a:t>
            </a:r>
          </a:p>
          <a:p>
            <a:pPr>
              <a:buFont typeface="Arial" pitchFamily="34" charset="0"/>
              <a:buChar char="•"/>
            </a:pPr>
            <a:r>
              <a:rPr lang="hu-HU" sz="1800" dirty="0"/>
              <a:t>többnyire balra konvex</a:t>
            </a:r>
          </a:p>
          <a:p>
            <a:pPr>
              <a:buFont typeface="Arial" pitchFamily="34" charset="0"/>
              <a:buChar char="•"/>
            </a:pPr>
            <a:r>
              <a:rPr lang="hu-HU" sz="1800" dirty="0" err="1"/>
              <a:t>dorsolumbalis</a:t>
            </a:r>
            <a:endParaRPr lang="hu-HU" sz="1800" dirty="0"/>
          </a:p>
          <a:p>
            <a:pPr>
              <a:buNone/>
            </a:pPr>
            <a:r>
              <a:rPr lang="hu-HU" sz="1800" dirty="0"/>
              <a:t>lehet </a:t>
            </a:r>
            <a:r>
              <a:rPr lang="hu-HU" sz="1800" dirty="0" err="1"/>
              <a:t>benignus</a:t>
            </a:r>
            <a:r>
              <a:rPr lang="hu-HU" sz="1800" dirty="0"/>
              <a:t> (</a:t>
            </a:r>
            <a:r>
              <a:rPr lang="hu-HU" sz="1800" dirty="0" err="1"/>
              <a:t>intrauterin</a:t>
            </a:r>
            <a:r>
              <a:rPr lang="hu-HU" sz="1800" dirty="0"/>
              <a:t> kompressziós szindróma) / progresszív, ritka</a:t>
            </a:r>
          </a:p>
          <a:p>
            <a:r>
              <a:rPr lang="hu-HU" dirty="0" err="1"/>
              <a:t>Juvenilis</a:t>
            </a: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sz="1800" dirty="0"/>
              <a:t>6-10 év</a:t>
            </a:r>
          </a:p>
          <a:p>
            <a:pPr>
              <a:buFont typeface="Arial" pitchFamily="34" charset="0"/>
              <a:buChar char="•"/>
            </a:pPr>
            <a:r>
              <a:rPr lang="hu-HU" sz="1800" dirty="0" err="1"/>
              <a:t>adolescens</a:t>
            </a:r>
            <a:r>
              <a:rPr lang="hu-HU" sz="1800" dirty="0"/>
              <a:t> korai típusa</a:t>
            </a:r>
          </a:p>
          <a:p>
            <a:pPr>
              <a:buFont typeface="Arial" pitchFamily="34" charset="0"/>
              <a:buChar char="•"/>
            </a:pPr>
            <a:r>
              <a:rPr lang="hu-HU" sz="1800" dirty="0"/>
              <a:t>♀ </a:t>
            </a:r>
          </a:p>
          <a:p>
            <a:pPr>
              <a:buFont typeface="Arial" pitchFamily="34" charset="0"/>
              <a:buChar char="•"/>
            </a:pPr>
            <a:r>
              <a:rPr lang="hu-HU" sz="1800" dirty="0"/>
              <a:t> rosszabb prognózis, mert csontérés befejeződéséig hosszabb idő</a:t>
            </a:r>
          </a:p>
          <a:p>
            <a:r>
              <a:rPr lang="hu-HU" b="1" dirty="0" err="1"/>
              <a:t>Adolescens</a:t>
            </a:r>
            <a:endParaRPr lang="hu-HU" b="1" dirty="0"/>
          </a:p>
          <a:p>
            <a:pPr>
              <a:buFont typeface="Arial" pitchFamily="34" charset="0"/>
              <a:buChar char="•"/>
            </a:pPr>
            <a:r>
              <a:rPr lang="hu-HU" sz="1800" b="1" dirty="0"/>
              <a:t>10-12 év</a:t>
            </a:r>
          </a:p>
          <a:p>
            <a:pPr>
              <a:buFont typeface="Arial" pitchFamily="34" charset="0"/>
              <a:buChar char="•"/>
            </a:pPr>
            <a:r>
              <a:rPr lang="hu-HU" sz="1800" b="1" dirty="0"/>
              <a:t>leggyakoribb</a:t>
            </a:r>
          </a:p>
          <a:p>
            <a:pPr>
              <a:buFont typeface="Arial" pitchFamily="34" charset="0"/>
              <a:buChar char="•"/>
            </a:pPr>
            <a:r>
              <a:rPr lang="hu-HU" sz="1800" b="1" dirty="0"/>
              <a:t> ♀</a:t>
            </a:r>
          </a:p>
          <a:p>
            <a:pPr>
              <a:buFont typeface="Arial" pitchFamily="34" charset="0"/>
              <a:buChar char="•"/>
            </a:pPr>
            <a:r>
              <a:rPr lang="hu-HU" sz="1800" b="1" dirty="0"/>
              <a:t>progressziója függ: lokalizáció, </a:t>
            </a:r>
            <a:r>
              <a:rPr lang="hu-HU" sz="1800" b="1" dirty="0" err="1"/>
              <a:t>sceletalis</a:t>
            </a:r>
            <a:r>
              <a:rPr lang="hu-HU" sz="1800" b="1" dirty="0"/>
              <a:t> érettségig mennyi idő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C10A992-59C3-4BF3-A9E5-B0C2C8CFC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4279" y="16677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Idiopathiás</a:t>
            </a:r>
            <a:r>
              <a:rPr lang="hu-HU" dirty="0"/>
              <a:t> strukturális </a:t>
            </a:r>
            <a:r>
              <a:rPr lang="hu-HU" dirty="0" err="1"/>
              <a:t>scoliosis</a:t>
            </a:r>
            <a:r>
              <a:rPr lang="hu-HU" dirty="0"/>
              <a:t> </a:t>
            </a:r>
            <a:r>
              <a:rPr lang="hu-HU" i="1" dirty="0"/>
              <a:t>lokalizáció szerinti </a:t>
            </a:r>
            <a:r>
              <a:rPr lang="hu-HU" dirty="0"/>
              <a:t>altípusai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1556792"/>
            <a:ext cx="2026568" cy="532656"/>
          </a:xfrm>
        </p:spPr>
        <p:txBody>
          <a:bodyPr>
            <a:normAutofit lnSpcReduction="10000"/>
          </a:bodyPr>
          <a:lstStyle/>
          <a:p>
            <a:r>
              <a:rPr lang="hu-HU" dirty="0" err="1"/>
              <a:t>dorsalis</a:t>
            </a:r>
            <a:endParaRPr lang="hu-HU" dirty="0"/>
          </a:p>
          <a:p>
            <a:pPr>
              <a:buNone/>
            </a:pPr>
            <a:endParaRPr lang="hu-HU" dirty="0"/>
          </a:p>
        </p:txBody>
      </p:sp>
      <p:pic>
        <p:nvPicPr>
          <p:cNvPr id="4" name="Kép 3" descr="dorsalisscoliosis_5.PNG"/>
          <p:cNvPicPr>
            <a:picLocks noChangeAspect="1"/>
          </p:cNvPicPr>
          <p:nvPr/>
        </p:nvPicPr>
        <p:blipFill rotWithShape="1">
          <a:blip r:embed="rId4" cstate="print"/>
          <a:srcRect l="61175" b="-3259"/>
          <a:stretch/>
        </p:blipFill>
        <p:spPr>
          <a:xfrm>
            <a:off x="1444487" y="2312041"/>
            <a:ext cx="2514565" cy="4271321"/>
          </a:xfrm>
          <a:prstGeom prst="rect">
            <a:avLst/>
          </a:prstGeom>
        </p:spPr>
      </p:pic>
      <p:pic>
        <p:nvPicPr>
          <p:cNvPr id="6" name="Kép 5" descr="DLesLscoliosis_5.PNG"/>
          <p:cNvPicPr>
            <a:picLocks noChangeAspect="1"/>
          </p:cNvPicPr>
          <p:nvPr/>
        </p:nvPicPr>
        <p:blipFill rotWithShape="1">
          <a:blip r:embed="rId5" cstate="print"/>
          <a:srcRect r="34179"/>
          <a:stretch/>
        </p:blipFill>
        <p:spPr>
          <a:xfrm>
            <a:off x="3959052" y="2312041"/>
            <a:ext cx="4270548" cy="4143872"/>
          </a:xfrm>
          <a:prstGeom prst="rect">
            <a:avLst/>
          </a:prstGeom>
        </p:spPr>
      </p:pic>
      <p:sp>
        <p:nvSpPr>
          <p:cNvPr id="8" name="Tartalom helye 2"/>
          <p:cNvSpPr txBox="1">
            <a:spLocks/>
          </p:cNvSpPr>
          <p:nvPr/>
        </p:nvSpPr>
        <p:spPr>
          <a:xfrm>
            <a:off x="2771800" y="1556792"/>
            <a:ext cx="3178696" cy="67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dorsolumbalis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artalom helye 3"/>
          <p:cNvSpPr txBox="1">
            <a:spLocks/>
          </p:cNvSpPr>
          <p:nvPr/>
        </p:nvSpPr>
        <p:spPr>
          <a:xfrm>
            <a:off x="5652120" y="1556792"/>
            <a:ext cx="2674640" cy="67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hu-HU" sz="2800" dirty="0"/>
              <a:t>l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umbalis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00712A0-A99C-4E5D-9293-DA675679B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55592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/>
          </a:bodyPr>
          <a:lstStyle/>
          <a:p>
            <a:r>
              <a:rPr lang="hu-HU" dirty="0" err="1"/>
              <a:t>Idiopathiás</a:t>
            </a:r>
            <a:r>
              <a:rPr lang="hu-HU" dirty="0"/>
              <a:t> strukturális </a:t>
            </a:r>
            <a:r>
              <a:rPr lang="hu-HU" dirty="0" err="1"/>
              <a:t>scoliosis</a:t>
            </a:r>
            <a:r>
              <a:rPr lang="hu-HU" dirty="0"/>
              <a:t> </a:t>
            </a:r>
            <a:r>
              <a:rPr lang="hu-HU" i="1" dirty="0"/>
              <a:t>görbületek száma szerinti </a:t>
            </a:r>
            <a:r>
              <a:rPr lang="hu-HU" dirty="0"/>
              <a:t>altípusai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2664296"/>
          </a:xfrm>
        </p:spPr>
        <p:txBody>
          <a:bodyPr>
            <a:normAutofit lnSpcReduction="10000"/>
          </a:bodyPr>
          <a:lstStyle/>
          <a:p>
            <a:r>
              <a:rPr lang="hu-HU" dirty="0"/>
              <a:t>egyívű (D/DL)</a:t>
            </a:r>
          </a:p>
          <a:p>
            <a:r>
              <a:rPr lang="hu-HU" dirty="0"/>
              <a:t>kétívű  (D főgörbület egy kompenzációs L/D szakaszon)</a:t>
            </a:r>
          </a:p>
          <a:p>
            <a:r>
              <a:rPr lang="hu-HU" dirty="0"/>
              <a:t>háromívű</a:t>
            </a:r>
          </a:p>
          <a:p>
            <a:r>
              <a:rPr lang="hu-HU" dirty="0"/>
              <a:t>négyívű</a:t>
            </a:r>
          </a:p>
          <a:p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E062358-D414-4814-8590-A57484417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42116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dirty="0"/>
              <a:t>Példa: Négyívű </a:t>
            </a:r>
            <a:r>
              <a:rPr lang="hu-HU" sz="3600" dirty="0" err="1"/>
              <a:t>scoliosis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70039"/>
          </a:xfrm>
        </p:spPr>
        <p:txBody>
          <a:bodyPr>
            <a:normAutofit/>
          </a:bodyPr>
          <a:lstStyle/>
          <a:p>
            <a:r>
              <a:rPr lang="hu-HU" dirty="0"/>
              <a:t>Primer jobbra konvex görbület</a:t>
            </a:r>
          </a:p>
          <a:p>
            <a:pPr lvl="1">
              <a:buFont typeface="Arial" pitchFamily="34" charset="0"/>
              <a:buChar char="•"/>
            </a:pPr>
            <a:r>
              <a:rPr lang="hu-HU" dirty="0"/>
              <a:t>csúcs: Th7-9</a:t>
            </a:r>
          </a:p>
          <a:p>
            <a:r>
              <a:rPr lang="hu-HU" dirty="0"/>
              <a:t>2db balra konvex kompenzációs</a:t>
            </a:r>
          </a:p>
          <a:p>
            <a:pPr lvl="1">
              <a:buNone/>
            </a:pPr>
            <a:r>
              <a:rPr lang="hu-HU" sz="2800" dirty="0"/>
              <a:t>görbület</a:t>
            </a:r>
          </a:p>
          <a:p>
            <a:pPr lvl="1">
              <a:buFont typeface="Arial" pitchFamily="34" charset="0"/>
              <a:buChar char="•"/>
            </a:pPr>
            <a:r>
              <a:rPr lang="hu-HU" dirty="0"/>
              <a:t>Th1-4</a:t>
            </a:r>
          </a:p>
          <a:p>
            <a:pPr lvl="1">
              <a:buFont typeface="Arial" pitchFamily="34" charset="0"/>
              <a:buChar char="•"/>
            </a:pPr>
            <a:r>
              <a:rPr lang="hu-HU" dirty="0"/>
              <a:t>L2-3</a:t>
            </a:r>
          </a:p>
          <a:p>
            <a:r>
              <a:rPr lang="hu-HU" dirty="0"/>
              <a:t>4.ív, járulékos görbület</a:t>
            </a:r>
          </a:p>
          <a:p>
            <a:pPr lvl="1">
              <a:buNone/>
            </a:pPr>
            <a:r>
              <a:rPr lang="hu-HU" sz="2800" dirty="0"/>
              <a:t>└&gt; </a:t>
            </a:r>
            <a:r>
              <a:rPr lang="hu-HU" sz="2800" dirty="0" err="1"/>
              <a:t>LS-an</a:t>
            </a:r>
            <a:r>
              <a:rPr lang="hu-HU" sz="2800" dirty="0"/>
              <a:t> jobbra konvex</a:t>
            </a:r>
          </a:p>
          <a:p>
            <a:pPr lvl="1">
              <a:buFont typeface="Arial" pitchFamily="34" charset="0"/>
              <a:buChar char="•"/>
            </a:pPr>
            <a:r>
              <a:rPr lang="hu-HU" dirty="0"/>
              <a:t>L4-S1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4" name="Kép 3" descr="4ivuscol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672" y="2153957"/>
            <a:ext cx="2952328" cy="4704043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7181EE5-494E-4CE6-9B24-21FD1458C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Fizikális vizsgálat + </a:t>
            </a:r>
            <a:r>
              <a:rPr lang="hu-HU" u="sng" dirty="0"/>
              <a:t>anamnézis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Életkor </a:t>
            </a:r>
            <a:r>
              <a:rPr lang="hu-HU" dirty="0">
                <a:solidFill>
                  <a:srgbClr val="FF0000"/>
                </a:solidFill>
              </a:rPr>
              <a:t>!!!</a:t>
            </a:r>
            <a:r>
              <a:rPr lang="hu-HU" dirty="0"/>
              <a:t> </a:t>
            </a:r>
          </a:p>
          <a:p>
            <a:r>
              <a:rPr lang="hu-HU" dirty="0"/>
              <a:t>testmagasság</a:t>
            </a:r>
          </a:p>
          <a:p>
            <a:r>
              <a:rPr lang="hu-HU" dirty="0"/>
              <a:t>alkat</a:t>
            </a:r>
          </a:p>
          <a:p>
            <a:r>
              <a:rPr lang="hu-HU" dirty="0"/>
              <a:t>testtartás</a:t>
            </a:r>
          </a:p>
          <a:p>
            <a:r>
              <a:rPr lang="hu-HU" dirty="0"/>
              <a:t>♀: első menstruáció időpontja, </a:t>
            </a:r>
            <a:r>
              <a:rPr lang="hu-HU" dirty="0">
                <a:solidFill>
                  <a:srgbClr val="FF0000"/>
                </a:solidFill>
              </a:rPr>
              <a:t>ÉRETTSÉG</a:t>
            </a:r>
          </a:p>
          <a:p>
            <a:r>
              <a:rPr lang="hu-HU" dirty="0" err="1"/>
              <a:t>familiaris</a:t>
            </a:r>
            <a:r>
              <a:rPr lang="hu-HU" dirty="0"/>
              <a:t> anamnézis: </a:t>
            </a:r>
            <a:r>
              <a:rPr lang="hu-HU" dirty="0" err="1"/>
              <a:t>scoliosis</a:t>
            </a:r>
            <a:r>
              <a:rPr lang="hu-HU" dirty="0"/>
              <a:t>/más gerincbetegség</a:t>
            </a:r>
          </a:p>
          <a:p>
            <a:r>
              <a:rPr lang="hu-HU" dirty="0"/>
              <a:t>Egyéb: szem, szív, bőr, végtagok – szindróma?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9099216-07F9-49D9-80ED-020E1BF1E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1356" y="22760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scoli_vizs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6661" y="1622271"/>
            <a:ext cx="2067339" cy="404164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9026" y="1046922"/>
            <a:ext cx="8825948" cy="742121"/>
          </a:xfrm>
        </p:spPr>
        <p:txBody>
          <a:bodyPr>
            <a:normAutofit fontScale="90000"/>
          </a:bodyPr>
          <a:lstStyle/>
          <a:p>
            <a:pPr algn="l"/>
            <a:br>
              <a:rPr lang="hu-HU" sz="3600" dirty="0"/>
            </a:br>
            <a:r>
              <a:rPr lang="hu-HU" sz="3600" dirty="0"/>
              <a:t>Álló helyzetben - hátulról, elölről, oldalról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420888"/>
            <a:ext cx="9144000" cy="4437112"/>
          </a:xfrm>
        </p:spPr>
        <p:txBody>
          <a:bodyPr>
            <a:normAutofit/>
          </a:bodyPr>
          <a:lstStyle/>
          <a:p>
            <a:r>
              <a:rPr lang="hu-HU" dirty="0"/>
              <a:t>Vállak: egy síkban? Egy magasságban?</a:t>
            </a:r>
          </a:p>
          <a:p>
            <a:r>
              <a:rPr lang="hu-HU" dirty="0"/>
              <a:t>Lapockák helyzete</a:t>
            </a:r>
          </a:p>
          <a:p>
            <a:r>
              <a:rPr lang="hu-HU" dirty="0"/>
              <a:t>Törzs-kar háromszög</a:t>
            </a:r>
          </a:p>
          <a:p>
            <a:r>
              <a:rPr lang="hu-HU" dirty="0"/>
              <a:t>Medence helyzete </a:t>
            </a:r>
          </a:p>
          <a:p>
            <a:pPr lvl="1">
              <a:buNone/>
            </a:pPr>
            <a:r>
              <a:rPr lang="hu-HU" dirty="0"/>
              <a:t>(AV-i hosszkülönbség=másodlagos,funkcionális?)</a:t>
            </a:r>
          </a:p>
          <a:p>
            <a:r>
              <a:rPr lang="hu-HU" dirty="0"/>
              <a:t>Mérőón (kompenzált-e?)</a:t>
            </a:r>
          </a:p>
          <a:p>
            <a:pPr>
              <a:buNone/>
            </a:pPr>
            <a:r>
              <a:rPr lang="hu-HU" u="sng" dirty="0"/>
              <a:t>dekompenzált: </a:t>
            </a:r>
            <a:r>
              <a:rPr lang="hu-HU" dirty="0"/>
              <a:t>valamelyik oldal felé tolódik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FBD97FFA-B743-4060-AA3E-AEDE4CAC495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u="sng" dirty="0"/>
              <a:t>Fizikális vizsgálat </a:t>
            </a:r>
            <a:r>
              <a:rPr lang="hu-HU" dirty="0"/>
              <a:t>+ anamnézis</a:t>
            </a: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E060ACB-F0B7-46C2-BBCF-A47AE292D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34521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Vizsgálat </a:t>
            </a:r>
            <a:r>
              <a:rPr lang="hu-HU" dirty="0" err="1"/>
              <a:t>előrehajlásban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Háti szimmetria</a:t>
            </a:r>
          </a:p>
          <a:p>
            <a:r>
              <a:rPr lang="hu-HU" dirty="0"/>
              <a:t>Bordapúp</a:t>
            </a:r>
          </a:p>
          <a:p>
            <a:r>
              <a:rPr lang="hu-HU" dirty="0" err="1"/>
              <a:t>Lumb</a:t>
            </a:r>
            <a:r>
              <a:rPr lang="hu-HU" dirty="0"/>
              <a:t>. </a:t>
            </a:r>
            <a:r>
              <a:rPr lang="hu-HU" dirty="0" err="1"/>
              <a:t>paravert</a:t>
            </a:r>
            <a:r>
              <a:rPr lang="hu-HU" dirty="0"/>
              <a:t>. izomzat</a:t>
            </a:r>
          </a:p>
          <a:p>
            <a:pPr lvl="1">
              <a:buNone/>
            </a:pPr>
            <a:r>
              <a:rPr lang="hu-HU" sz="2800" dirty="0"/>
              <a:t>előemelkedése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Kisgyermeknél: </a:t>
            </a:r>
          </a:p>
          <a:p>
            <a:pPr marL="0" indent="0">
              <a:buNone/>
            </a:pPr>
            <a:r>
              <a:rPr lang="hu-HU" dirty="0"/>
              <a:t>csípőre tett kéz vagy guggolva</a:t>
            </a:r>
          </a:p>
        </p:txBody>
      </p:sp>
      <p:pic>
        <p:nvPicPr>
          <p:cNvPr id="4" name="Kép 3" descr="elorehajol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4365" y="1412776"/>
            <a:ext cx="3869635" cy="3095708"/>
          </a:xfrm>
          <a:prstGeom prst="rect">
            <a:avLst/>
          </a:prstGeom>
        </p:spPr>
      </p:pic>
      <p:pic>
        <p:nvPicPr>
          <p:cNvPr id="5" name="Kép 4" descr="RibHum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0886" y="4644886"/>
            <a:ext cx="2213113" cy="2213113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995CA66-F83F-4862-ACC6-127CA473D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Vizsgálat </a:t>
            </a:r>
            <a:r>
              <a:rPr lang="hu-HU" dirty="0" err="1"/>
              <a:t>oldalrahajlásban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bending</a:t>
            </a:r>
            <a:r>
              <a:rPr lang="hu-HU" dirty="0"/>
              <a:t> test)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972816"/>
          </a:xfrm>
        </p:spPr>
        <p:txBody>
          <a:bodyPr/>
          <a:lstStyle/>
          <a:p>
            <a:r>
              <a:rPr lang="hu-HU" dirty="0"/>
              <a:t>Flexibilitás</a:t>
            </a:r>
          </a:p>
          <a:p>
            <a:r>
              <a:rPr lang="hu-HU" dirty="0"/>
              <a:t>Kompenzációs görbületek </a:t>
            </a:r>
            <a:r>
              <a:rPr lang="hu-HU" dirty="0" err="1"/>
              <a:t>convex</a:t>
            </a:r>
            <a:r>
              <a:rPr lang="hu-HU" dirty="0"/>
              <a:t> irányba hajolva eltűnnek</a:t>
            </a:r>
          </a:p>
          <a:p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455EC02-E675-4DF0-B5CA-012FB7467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3131" y="4568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Milyen a normális gerinc? - Anatómia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466" y="1600200"/>
            <a:ext cx="5765831" cy="4525963"/>
          </a:xfrm>
        </p:spPr>
        <p:txBody>
          <a:bodyPr/>
          <a:lstStyle/>
          <a:p>
            <a:r>
              <a:rPr lang="hu-HU" dirty="0"/>
              <a:t>Frontális síkban (AP irányból) egyenes</a:t>
            </a:r>
          </a:p>
          <a:p>
            <a:r>
              <a:rPr lang="hu-HU" dirty="0" err="1"/>
              <a:t>Sagittalis</a:t>
            </a:r>
            <a:r>
              <a:rPr lang="hu-HU" dirty="0"/>
              <a:t> síkban fiziológiás görbületek:</a:t>
            </a:r>
          </a:p>
          <a:p>
            <a:pPr lvl="2"/>
            <a:r>
              <a:rPr lang="hu-HU" dirty="0"/>
              <a:t>Nyaki </a:t>
            </a:r>
            <a:r>
              <a:rPr lang="hu-HU" dirty="0" err="1"/>
              <a:t>lordosis</a:t>
            </a:r>
            <a:endParaRPr lang="hu-HU" dirty="0"/>
          </a:p>
          <a:p>
            <a:pPr lvl="2"/>
            <a:r>
              <a:rPr lang="hu-HU" dirty="0"/>
              <a:t>Háti </a:t>
            </a:r>
            <a:r>
              <a:rPr lang="hu-HU" dirty="0" err="1"/>
              <a:t>kyphosis</a:t>
            </a:r>
            <a:endParaRPr lang="hu-HU" dirty="0"/>
          </a:p>
          <a:p>
            <a:pPr lvl="2"/>
            <a:r>
              <a:rPr lang="hu-HU" dirty="0" err="1"/>
              <a:t>Lumbalis</a:t>
            </a:r>
            <a:r>
              <a:rPr lang="hu-HU" dirty="0"/>
              <a:t> </a:t>
            </a:r>
            <a:r>
              <a:rPr lang="hu-HU" dirty="0" err="1"/>
              <a:t>lordosis</a:t>
            </a:r>
            <a:endParaRPr lang="hu-HU" dirty="0"/>
          </a:p>
          <a:p>
            <a:pPr lvl="2"/>
            <a:r>
              <a:rPr lang="hu-HU" dirty="0" err="1"/>
              <a:t>Sacralis</a:t>
            </a:r>
            <a:r>
              <a:rPr lang="hu-HU" dirty="0"/>
              <a:t> </a:t>
            </a:r>
            <a:r>
              <a:rPr lang="hu-HU" dirty="0" err="1"/>
              <a:t>kyphosis</a:t>
            </a:r>
            <a:endParaRPr lang="hu-HU" dirty="0"/>
          </a:p>
          <a:p>
            <a:endParaRPr lang="hu-HU" dirty="0"/>
          </a:p>
        </p:txBody>
      </p:sp>
      <p:pic>
        <p:nvPicPr>
          <p:cNvPr id="1026" name="Picture 2" descr="KapcsolÃ³dÃ³ kÃ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t="-709" r="36417" b="-235"/>
          <a:stretch/>
        </p:blipFill>
        <p:spPr bwMode="auto">
          <a:xfrm>
            <a:off x="6815072" y="1708219"/>
            <a:ext cx="2188251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pcsolÃ³dÃ³ kÃ©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4" t="2" r="4365" b="-311"/>
          <a:stretch/>
        </p:blipFill>
        <p:spPr bwMode="auto">
          <a:xfrm>
            <a:off x="150725" y="1708219"/>
            <a:ext cx="1165610" cy="49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D114E7C-BABB-4E22-A190-23E719887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0383" y="5606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/>
              <a:t>Röntgenvizsgálat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u-HU" dirty="0">
                <a:solidFill>
                  <a:srgbClr val="FF0000"/>
                </a:solidFill>
              </a:rPr>
              <a:t>AP álló teljes gerincfelvétel (+- oldalirányú)</a:t>
            </a:r>
          </a:p>
          <a:p>
            <a:pPr lvl="1" algn="ctr">
              <a:buNone/>
            </a:pPr>
            <a:r>
              <a:rPr lang="hu-HU" dirty="0"/>
              <a:t>görbületek pontos </a:t>
            </a:r>
            <a:r>
              <a:rPr lang="hu-HU" dirty="0" err="1"/>
              <a:t>lokalzációja</a:t>
            </a:r>
            <a:r>
              <a:rPr lang="hu-HU" dirty="0"/>
              <a:t> + csúcsa</a:t>
            </a:r>
          </a:p>
          <a:p>
            <a:r>
              <a:rPr lang="hu-HU" dirty="0" err="1"/>
              <a:t>Cobb</a:t>
            </a:r>
            <a:r>
              <a:rPr lang="hu-HU" dirty="0"/>
              <a:t> módszer: </a:t>
            </a:r>
            <a:r>
              <a:rPr lang="hu-HU" dirty="0" err="1"/>
              <a:t>scoliosis</a:t>
            </a:r>
            <a:r>
              <a:rPr lang="hu-HU" dirty="0"/>
              <a:t> szögértéke</a:t>
            </a:r>
          </a:p>
          <a:p>
            <a:endParaRPr lang="hu-HU" dirty="0"/>
          </a:p>
          <a:p>
            <a:r>
              <a:rPr lang="hu-HU" dirty="0"/>
              <a:t>csigolya ROTATIO meghatározása</a:t>
            </a:r>
          </a:p>
          <a:p>
            <a:pPr lvl="1">
              <a:buFont typeface="Arial" pitchFamily="34" charset="0"/>
              <a:buChar char="•"/>
            </a:pPr>
            <a:r>
              <a:rPr lang="hu-HU" dirty="0" err="1"/>
              <a:t>Nash</a:t>
            </a:r>
            <a:r>
              <a:rPr lang="hu-HU" dirty="0"/>
              <a:t> és </a:t>
            </a:r>
            <a:r>
              <a:rPr lang="hu-HU" dirty="0" err="1"/>
              <a:t>Moe</a:t>
            </a:r>
            <a:endParaRPr lang="hu-HU" dirty="0"/>
          </a:p>
          <a:p>
            <a:pPr lvl="1">
              <a:buFont typeface="Arial" pitchFamily="34" charset="0"/>
              <a:buChar char="•"/>
            </a:pPr>
            <a:r>
              <a:rPr lang="hu-HU" dirty="0"/>
              <a:t>5fokozat</a:t>
            </a:r>
          </a:p>
          <a:p>
            <a:pPr lvl="1">
              <a:buNone/>
            </a:pPr>
            <a:endParaRPr lang="hu-HU" dirty="0"/>
          </a:p>
          <a:p>
            <a:r>
              <a:rPr lang="hu-HU" dirty="0" err="1"/>
              <a:t>Risser-jel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 descr="Nash_Mo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2637" y="4855323"/>
            <a:ext cx="2724904" cy="1755865"/>
          </a:xfrm>
          <a:prstGeom prst="rect">
            <a:avLst/>
          </a:prstGeom>
        </p:spPr>
      </p:pic>
      <p:pic>
        <p:nvPicPr>
          <p:cNvPr id="6" name="Kép 5" descr="Cob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0321" y="2399658"/>
            <a:ext cx="1568134" cy="2448272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5D1524A-6F35-4F79-B2C9-B1ED9E61C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9588" y="55448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00" y="20319"/>
            <a:ext cx="6025737" cy="681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1861" y="2703443"/>
            <a:ext cx="223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</a:t>
            </a:r>
            <a:r>
              <a:rPr lang="en-US" sz="2400" b="1" dirty="0" err="1"/>
              <a:t>görbület</a:t>
            </a:r>
            <a:r>
              <a:rPr lang="en-US" sz="2400" b="1" dirty="0"/>
              <a:t>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041A105-1251-4653-B323-975449222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6869" y="473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01" y="1"/>
            <a:ext cx="6043690" cy="6839910"/>
          </a:xfrm>
          <a:prstGeom prst="rect">
            <a:avLst/>
          </a:prstGeom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4572000" y="1164824"/>
            <a:ext cx="1130485" cy="3887517"/>
            <a:chOff x="5628522" y="1021948"/>
            <a:chExt cx="1130485" cy="3887517"/>
          </a:xfrm>
        </p:grpSpPr>
        <p:cxnSp>
          <p:nvCxnSpPr>
            <p:cNvPr id="6" name="Straight Connector 5"/>
            <p:cNvCxnSpPr/>
            <p:nvPr/>
          </p:nvCxnSpPr>
          <p:spPr>
            <a:xfrm rot="16200000" flipH="1">
              <a:off x="5335598" y="1832227"/>
              <a:ext cx="2233686" cy="61312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5060266" y="3210724"/>
              <a:ext cx="2266997" cy="113048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6771861" y="2703443"/>
            <a:ext cx="223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Az</a:t>
            </a:r>
            <a:r>
              <a:rPr lang="en-US" sz="2400" b="1" dirty="0"/>
              <a:t> </a:t>
            </a:r>
            <a:r>
              <a:rPr lang="en-US" sz="2400" b="1" dirty="0" err="1"/>
              <a:t>elhajlás</a:t>
            </a:r>
            <a:r>
              <a:rPr lang="en-US" sz="2400" b="1" dirty="0"/>
              <a:t> </a:t>
            </a:r>
            <a:r>
              <a:rPr lang="en-US" sz="2400" b="1" dirty="0" err="1"/>
              <a:t>mérni</a:t>
            </a:r>
            <a:r>
              <a:rPr lang="en-US" sz="2400" b="1" dirty="0"/>
              <a:t> </a:t>
            </a:r>
            <a:r>
              <a:rPr lang="en-US" sz="2400" b="1" dirty="0" err="1"/>
              <a:t>kívánt</a:t>
            </a:r>
            <a:r>
              <a:rPr lang="en-US" sz="2400" b="1" dirty="0"/>
              <a:t> </a:t>
            </a:r>
            <a:r>
              <a:rPr lang="en-US" sz="2400" b="1" dirty="0" err="1"/>
              <a:t>nagysága</a:t>
            </a:r>
            <a:r>
              <a:rPr lang="en-US" sz="2400" b="1" dirty="0"/>
              <a:t>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8EB0D41-5C03-4B6A-A365-59022D287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6869" y="565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01" y="1"/>
            <a:ext cx="6043690" cy="6839910"/>
          </a:xfrm>
          <a:prstGeom prst="rect">
            <a:avLst/>
          </a:prstGeom>
        </p:spPr>
      </p:pic>
      <p:sp>
        <p:nvSpPr>
          <p:cNvPr id="5" name="Triangle 4"/>
          <p:cNvSpPr/>
          <p:nvPr/>
        </p:nvSpPr>
        <p:spPr>
          <a:xfrm rot="16200000">
            <a:off x="6195996" y="1971675"/>
            <a:ext cx="400050" cy="58578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/>
          <p:cNvSpPr/>
          <p:nvPr/>
        </p:nvSpPr>
        <p:spPr>
          <a:xfrm rot="16200000">
            <a:off x="6205517" y="2566293"/>
            <a:ext cx="400050" cy="58578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/>
          <p:cNvSpPr/>
          <p:nvPr/>
        </p:nvSpPr>
        <p:spPr>
          <a:xfrm rot="16200000">
            <a:off x="6195996" y="3190882"/>
            <a:ext cx="400050" cy="58578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2647" y="1656652"/>
            <a:ext cx="585788" cy="183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12647" y="3950972"/>
            <a:ext cx="585788" cy="1833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55096" y="1866508"/>
            <a:ext cx="47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1236" y="2363463"/>
            <a:ext cx="47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7863" y="2847167"/>
            <a:ext cx="47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2214" y="3370627"/>
            <a:ext cx="47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7276" y="2064543"/>
            <a:ext cx="2239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</a:t>
            </a:r>
            <a:r>
              <a:rPr lang="en-US" sz="2400" b="1" dirty="0" err="1"/>
              <a:t>görbületben</a:t>
            </a:r>
            <a:r>
              <a:rPr lang="en-US" sz="2400" b="1" dirty="0"/>
              <a:t> </a:t>
            </a:r>
            <a:r>
              <a:rPr lang="en-US" sz="2400" b="1" dirty="0" err="1"/>
              <a:t>résztvevő</a:t>
            </a:r>
            <a:r>
              <a:rPr lang="en-US" sz="2400" b="1" dirty="0"/>
              <a:t> </a:t>
            </a:r>
            <a:r>
              <a:rPr lang="en-US" sz="2400" b="1" dirty="0" err="1"/>
              <a:t>csigolyák</a:t>
            </a:r>
            <a:r>
              <a:rPr lang="en-US" sz="2400" b="1" dirty="0"/>
              <a:t> a </a:t>
            </a:r>
            <a:r>
              <a:rPr lang="en-US" sz="2400" b="1" dirty="0" err="1"/>
              <a:t>csigolyaközti</a:t>
            </a:r>
            <a:r>
              <a:rPr lang="en-US" sz="2400" b="1" dirty="0"/>
              <a:t> </a:t>
            </a:r>
            <a:r>
              <a:rPr lang="en-US" sz="2400" b="1" dirty="0" err="1"/>
              <a:t>rés</a:t>
            </a:r>
            <a:r>
              <a:rPr lang="en-US" sz="2400" b="1" dirty="0"/>
              <a:t> </a:t>
            </a:r>
            <a:r>
              <a:rPr lang="en-US" sz="2400" b="1" dirty="0" err="1"/>
              <a:t>alakjából</a:t>
            </a:r>
            <a:r>
              <a:rPr lang="en-US" sz="2400" b="1" dirty="0"/>
              <a:t> </a:t>
            </a:r>
            <a:r>
              <a:rPr lang="en-US" sz="2400" b="1" dirty="0" err="1"/>
              <a:t>megítélve</a:t>
            </a:r>
            <a:r>
              <a:rPr lang="en-US" sz="2400" b="1" dirty="0"/>
              <a:t>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7A378A2-2F15-4620-AB76-630A0E32A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284" y="646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5401" y="1"/>
            <a:ext cx="6043690" cy="6839910"/>
            <a:chOff x="445401" y="1"/>
            <a:chExt cx="6043690" cy="68399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401" y="1"/>
              <a:ext cx="6043690" cy="683991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4381047" y="1672255"/>
              <a:ext cx="1974499" cy="2613267"/>
              <a:chOff x="5295446" y="1708113"/>
              <a:chExt cx="1974499" cy="261326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5415963" y="1708113"/>
                <a:ext cx="1853982" cy="42231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5295446" y="3308462"/>
                <a:ext cx="1926973" cy="101291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/>
          <p:cNvSpPr txBox="1"/>
          <p:nvPr/>
        </p:nvSpPr>
        <p:spPr>
          <a:xfrm>
            <a:off x="6761259" y="1672255"/>
            <a:ext cx="2239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</a:t>
            </a:r>
            <a:r>
              <a:rPr lang="en-US" sz="2400" b="1" dirty="0" err="1"/>
              <a:t>felső</a:t>
            </a:r>
            <a:r>
              <a:rPr lang="en-US" sz="2400" b="1" dirty="0"/>
              <a:t> </a:t>
            </a:r>
            <a:r>
              <a:rPr lang="en-US" sz="2400" b="1" dirty="0" err="1"/>
              <a:t>csigolya</a:t>
            </a:r>
            <a:r>
              <a:rPr lang="en-US" sz="2400" b="1" dirty="0"/>
              <a:t> </a:t>
            </a:r>
            <a:r>
              <a:rPr lang="en-US" sz="2400" b="1" dirty="0" err="1"/>
              <a:t>felső</a:t>
            </a:r>
            <a:r>
              <a:rPr lang="en-US" sz="2400" b="1" dirty="0"/>
              <a:t> </a:t>
            </a:r>
            <a:r>
              <a:rPr lang="en-US" sz="2400" b="1" dirty="0" err="1"/>
              <a:t>zárólemezéhez-és</a:t>
            </a:r>
            <a:r>
              <a:rPr lang="en-US" sz="2400" b="1" dirty="0"/>
              <a:t> </a:t>
            </a:r>
            <a:r>
              <a:rPr lang="en-US" sz="2400" b="1" dirty="0" err="1"/>
              <a:t>az</a:t>
            </a:r>
            <a:r>
              <a:rPr lang="en-US" sz="2400" b="1" dirty="0"/>
              <a:t> </a:t>
            </a:r>
            <a:r>
              <a:rPr lang="en-US" sz="2400" b="1" dirty="0" err="1"/>
              <a:t>alsó</a:t>
            </a:r>
            <a:r>
              <a:rPr lang="en-US" sz="2400" b="1" dirty="0"/>
              <a:t> </a:t>
            </a:r>
            <a:r>
              <a:rPr lang="en-US" sz="2400" b="1" dirty="0" err="1"/>
              <a:t>csigolya</a:t>
            </a:r>
            <a:r>
              <a:rPr lang="en-US" sz="2400" b="1" dirty="0"/>
              <a:t> </a:t>
            </a:r>
            <a:r>
              <a:rPr lang="en-US" sz="2400" b="1" dirty="0" err="1"/>
              <a:t>alsó</a:t>
            </a:r>
            <a:r>
              <a:rPr lang="en-US" sz="2400" b="1" dirty="0"/>
              <a:t> </a:t>
            </a:r>
            <a:r>
              <a:rPr lang="en-US" sz="2400" b="1" dirty="0" err="1"/>
              <a:t>zárólemezéhez</a:t>
            </a:r>
            <a:r>
              <a:rPr lang="en-US" sz="2400" b="1" dirty="0"/>
              <a:t> </a:t>
            </a:r>
            <a:r>
              <a:rPr lang="en-US" sz="2400" b="1" dirty="0" err="1"/>
              <a:t>illesztett</a:t>
            </a:r>
            <a:r>
              <a:rPr lang="en-US" sz="2400" b="1" dirty="0"/>
              <a:t> </a:t>
            </a:r>
            <a:r>
              <a:rPr lang="en-US" sz="2400" b="1" dirty="0" err="1"/>
              <a:t>egyenesek</a:t>
            </a:r>
            <a:r>
              <a:rPr lang="en-US" sz="2400" b="1" dirty="0"/>
              <a:t>.</a:t>
            </a:r>
          </a:p>
        </p:txBody>
      </p:sp>
      <p:pic>
        <p:nvPicPr>
          <p:cNvPr id="8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60A8771-1F08-4757-87FB-84742ACF3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9513" y="552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9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45401" y="1"/>
            <a:ext cx="6043690" cy="6839910"/>
            <a:chOff x="445401" y="1"/>
            <a:chExt cx="6043690" cy="6839910"/>
          </a:xfrm>
        </p:grpSpPr>
        <p:grpSp>
          <p:nvGrpSpPr>
            <p:cNvPr id="2" name="Group 1"/>
            <p:cNvGrpSpPr/>
            <p:nvPr/>
          </p:nvGrpSpPr>
          <p:grpSpPr>
            <a:xfrm>
              <a:off x="445401" y="1"/>
              <a:ext cx="6043690" cy="6839910"/>
              <a:chOff x="445401" y="1"/>
              <a:chExt cx="6043690" cy="683991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5401" y="1"/>
                <a:ext cx="6043690" cy="6839910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4381047" y="1672255"/>
                <a:ext cx="1974499" cy="2613267"/>
                <a:chOff x="5295446" y="1708113"/>
                <a:chExt cx="1974499" cy="2613267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flipV="1">
                  <a:off x="5415963" y="1708113"/>
                  <a:ext cx="1853982" cy="42231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5295446" y="3308462"/>
                  <a:ext cx="1926973" cy="101291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4131229" y="1549193"/>
              <a:ext cx="926991" cy="2484487"/>
              <a:chOff x="5218882" y="1655068"/>
              <a:chExt cx="926991" cy="2484487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4786754" y="2436677"/>
                <a:ext cx="1892562" cy="32934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 flipH="1" flipV="1">
                <a:off x="4677813" y="2671495"/>
                <a:ext cx="2009129" cy="9269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/>
        </p:nvSpPr>
        <p:spPr>
          <a:xfrm>
            <a:off x="6738909" y="1282664"/>
            <a:ext cx="22396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</a:t>
            </a:r>
            <a:r>
              <a:rPr lang="en-US" sz="2400" b="1" dirty="0" err="1"/>
              <a:t>előbbi</a:t>
            </a:r>
            <a:r>
              <a:rPr lang="en-US" sz="2400" b="1" dirty="0"/>
              <a:t> </a:t>
            </a:r>
            <a:r>
              <a:rPr lang="en-US" sz="2400" b="1" dirty="0" err="1"/>
              <a:t>egyenesekre</a:t>
            </a:r>
            <a:r>
              <a:rPr lang="en-US" sz="2400" b="1" dirty="0"/>
              <a:t> </a:t>
            </a:r>
            <a:r>
              <a:rPr lang="en-US" sz="2400" b="1" dirty="0" err="1"/>
              <a:t>állított</a:t>
            </a:r>
            <a:r>
              <a:rPr lang="en-US" sz="2400" b="1" dirty="0"/>
              <a:t> </a:t>
            </a:r>
            <a:r>
              <a:rPr lang="en-US" sz="2400" b="1" dirty="0" err="1"/>
              <a:t>merőleges</a:t>
            </a:r>
            <a:r>
              <a:rPr lang="en-US" sz="2400" b="1" dirty="0"/>
              <a:t> </a:t>
            </a:r>
            <a:r>
              <a:rPr lang="en-US" sz="2400" b="1" dirty="0" err="1"/>
              <a:t>egyenesek</a:t>
            </a:r>
            <a:r>
              <a:rPr lang="en-US" sz="2400" b="1" dirty="0"/>
              <a:t> </a:t>
            </a:r>
            <a:r>
              <a:rPr lang="en-US" sz="2400" b="1" dirty="0" err="1"/>
              <a:t>által</a:t>
            </a:r>
            <a:r>
              <a:rPr lang="en-US" sz="2400" b="1" dirty="0"/>
              <a:t> </a:t>
            </a:r>
            <a:r>
              <a:rPr lang="en-US" sz="2400" b="1" dirty="0" err="1"/>
              <a:t>bezárt</a:t>
            </a:r>
            <a:r>
              <a:rPr lang="en-US" sz="2400" b="1" dirty="0"/>
              <a:t> </a:t>
            </a:r>
            <a:r>
              <a:rPr lang="en-US" sz="2400" b="1" dirty="0" err="1"/>
              <a:t>szög</a:t>
            </a:r>
            <a:r>
              <a:rPr lang="en-US" sz="2400" b="1" dirty="0"/>
              <a:t> </a:t>
            </a:r>
            <a:r>
              <a:rPr lang="en-US" sz="2400" b="1" dirty="0" err="1"/>
              <a:t>kiegészítő</a:t>
            </a:r>
            <a:r>
              <a:rPr lang="en-US" sz="2400" b="1" dirty="0"/>
              <a:t> </a:t>
            </a:r>
            <a:r>
              <a:rPr lang="en-US" sz="2400" b="1" dirty="0" err="1"/>
              <a:t>szöge</a:t>
            </a:r>
            <a:r>
              <a:rPr lang="en-US" sz="2400" b="1" dirty="0"/>
              <a:t> a </a:t>
            </a:r>
            <a:r>
              <a:rPr lang="en-US" sz="2400" b="1" dirty="0" err="1"/>
              <a:t>gerincgörbület</a:t>
            </a:r>
            <a:r>
              <a:rPr lang="en-US" sz="2400" b="1" dirty="0"/>
              <a:t> </a:t>
            </a:r>
            <a:r>
              <a:rPr lang="en-US" sz="3600" b="1" dirty="0"/>
              <a:t>Cobb </a:t>
            </a:r>
            <a:r>
              <a:rPr lang="en-US" sz="3600" b="1" dirty="0" err="1"/>
              <a:t>fok</a:t>
            </a:r>
            <a:r>
              <a:rPr lang="en-US" sz="2400" b="1" dirty="0" err="1"/>
              <a:t>a</a:t>
            </a:r>
            <a:r>
              <a:rPr lang="en-US" sz="2400" b="1" dirty="0"/>
              <a:t>.</a:t>
            </a:r>
          </a:p>
        </p:txBody>
      </p:sp>
      <p:sp>
        <p:nvSpPr>
          <p:cNvPr id="16" name="Arc 15"/>
          <p:cNvSpPr/>
          <p:nvPr/>
        </p:nvSpPr>
        <p:spPr>
          <a:xfrm rot="20439108">
            <a:off x="4294669" y="2481611"/>
            <a:ext cx="656611" cy="517496"/>
          </a:xfrm>
          <a:prstGeom prst="arc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AE33A05-9B2C-4934-AB63-A58830E69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6260" y="367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45401" y="1"/>
            <a:ext cx="6043690" cy="6839910"/>
            <a:chOff x="445401" y="1"/>
            <a:chExt cx="6043690" cy="6839910"/>
          </a:xfrm>
        </p:grpSpPr>
        <p:grpSp>
          <p:nvGrpSpPr>
            <p:cNvPr id="10" name="Group 9"/>
            <p:cNvGrpSpPr/>
            <p:nvPr/>
          </p:nvGrpSpPr>
          <p:grpSpPr>
            <a:xfrm>
              <a:off x="445401" y="1"/>
              <a:ext cx="6043690" cy="6839910"/>
              <a:chOff x="445401" y="1"/>
              <a:chExt cx="6043690" cy="683991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45401" y="1"/>
                <a:ext cx="6043690" cy="6839910"/>
                <a:chOff x="445401" y="1"/>
                <a:chExt cx="6043690" cy="683991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5401" y="1"/>
                  <a:ext cx="6043690" cy="6839910"/>
                </a:xfrm>
                <a:prstGeom prst="rect">
                  <a:avLst/>
                </a:prstGeom>
              </p:spPr>
            </p:pic>
            <p:grpSp>
              <p:nvGrpSpPr>
                <p:cNvPr id="3" name="Group 2"/>
                <p:cNvGrpSpPr/>
                <p:nvPr/>
              </p:nvGrpSpPr>
              <p:grpSpPr>
                <a:xfrm>
                  <a:off x="4381047" y="1672255"/>
                  <a:ext cx="1974499" cy="2613267"/>
                  <a:chOff x="5295446" y="1708113"/>
                  <a:chExt cx="1974499" cy="2613267"/>
                </a:xfrm>
              </p:grpSpPr>
              <p:cxnSp>
                <p:nvCxnSpPr>
                  <p:cNvPr id="5" name="Straight Connector 4"/>
                  <p:cNvCxnSpPr/>
                  <p:nvPr/>
                </p:nvCxnSpPr>
                <p:spPr>
                  <a:xfrm flipV="1">
                    <a:off x="5415963" y="1708113"/>
                    <a:ext cx="1853982" cy="42231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5295446" y="3308462"/>
                    <a:ext cx="1926973" cy="101291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/>
              <p:cNvGrpSpPr/>
              <p:nvPr/>
            </p:nvGrpSpPr>
            <p:grpSpPr>
              <a:xfrm>
                <a:off x="4131229" y="1549193"/>
                <a:ext cx="926991" cy="2484487"/>
                <a:chOff x="5218882" y="1655068"/>
                <a:chExt cx="926991" cy="2484487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 rot="16200000" flipH="1">
                  <a:off x="4786754" y="2436677"/>
                  <a:ext cx="1892562" cy="3293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rot="5400000" flipH="1" flipV="1">
                  <a:off x="4677813" y="2671495"/>
                  <a:ext cx="2009129" cy="926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/>
            <p:cNvGrpSpPr/>
            <p:nvPr/>
          </p:nvGrpSpPr>
          <p:grpSpPr>
            <a:xfrm>
              <a:off x="4695369" y="1279854"/>
              <a:ext cx="1130485" cy="3887517"/>
              <a:chOff x="5628522" y="1021948"/>
              <a:chExt cx="1130485" cy="388751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5335598" y="1832227"/>
                <a:ext cx="2233686" cy="61312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5060266" y="3210724"/>
                <a:ext cx="2266997" cy="113048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Arc 14"/>
          <p:cNvSpPr/>
          <p:nvPr/>
        </p:nvSpPr>
        <p:spPr>
          <a:xfrm rot="20439108">
            <a:off x="4294669" y="2481611"/>
            <a:ext cx="656611" cy="517496"/>
          </a:xfrm>
          <a:prstGeom prst="arc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3750" y="2387454"/>
            <a:ext cx="2239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</a:t>
            </a:r>
            <a:r>
              <a:rPr lang="en-US" sz="3600" b="1" dirty="0"/>
              <a:t>Cobb </a:t>
            </a:r>
            <a:r>
              <a:rPr lang="en-US" sz="3600" b="1" dirty="0" err="1"/>
              <a:t>fok</a:t>
            </a:r>
            <a:r>
              <a:rPr lang="en-US" sz="2400" b="1" dirty="0"/>
              <a:t> </a:t>
            </a:r>
            <a:r>
              <a:rPr lang="en-US" sz="2400" b="1" dirty="0" err="1"/>
              <a:t>megegyezik</a:t>
            </a:r>
            <a:r>
              <a:rPr lang="en-US" sz="2400" b="1" dirty="0"/>
              <a:t> </a:t>
            </a:r>
            <a:r>
              <a:rPr lang="en-US" sz="2400" b="1" dirty="0" err="1"/>
              <a:t>az</a:t>
            </a:r>
            <a:r>
              <a:rPr lang="en-US" sz="2400" b="1" dirty="0"/>
              <a:t> </a:t>
            </a:r>
            <a:r>
              <a:rPr lang="en-US" sz="2400" b="1" dirty="0" err="1"/>
              <a:t>elhajlás</a:t>
            </a:r>
            <a:r>
              <a:rPr lang="en-US" sz="2400" b="1" dirty="0"/>
              <a:t> </a:t>
            </a:r>
            <a:r>
              <a:rPr lang="en-US" sz="2400" b="1" dirty="0" err="1"/>
              <a:t>mérni</a:t>
            </a:r>
            <a:r>
              <a:rPr lang="en-US" sz="2400" b="1" dirty="0"/>
              <a:t> </a:t>
            </a:r>
            <a:r>
              <a:rPr lang="en-US" sz="2400" b="1" dirty="0" err="1"/>
              <a:t>kívánt</a:t>
            </a:r>
            <a:r>
              <a:rPr lang="en-US" sz="2400" b="1" dirty="0"/>
              <a:t> </a:t>
            </a:r>
            <a:r>
              <a:rPr lang="en-US" sz="2400" b="1" dirty="0" err="1"/>
              <a:t>szögével</a:t>
            </a:r>
            <a:r>
              <a:rPr lang="en-US" sz="2400" b="1" dirty="0"/>
              <a:t>.</a:t>
            </a:r>
          </a:p>
        </p:txBody>
      </p:sp>
      <p:pic>
        <p:nvPicPr>
          <p:cNvPr id="1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1FE7165-B39C-431F-9F11-58A606BBE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758" y="791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0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chemeClr val="tx1"/>
                </a:solidFill>
              </a:rPr>
              <a:t>Risser-jel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Tartalom helye 3" descr="Risser_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1628800"/>
            <a:ext cx="5953125" cy="4457700"/>
          </a:xfrm>
        </p:spPr>
      </p:pic>
      <p:pic>
        <p:nvPicPr>
          <p:cNvPr id="5" name="Kép 4" descr="risser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0460" y="1628800"/>
            <a:ext cx="1818494" cy="2304256"/>
          </a:xfrm>
          <a:prstGeom prst="rect">
            <a:avLst/>
          </a:prstGeom>
        </p:spPr>
      </p:pic>
      <p:pic>
        <p:nvPicPr>
          <p:cNvPr id="6" name="Kép 5" descr="risser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4077072"/>
            <a:ext cx="2324100" cy="2019300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20D129E-6182-4845-875E-0D5FE1F70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3203" y="4568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Kezelés nélkül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Növekedés alatt a görbület fokozódik</a:t>
            </a:r>
            <a:r>
              <a:rPr lang="hu-HU" dirty="0"/>
              <a:t>; </a:t>
            </a:r>
            <a:r>
              <a:rPr lang="hu-HU" sz="2400" dirty="0"/>
              <a:t>leginkább </a:t>
            </a:r>
            <a:r>
              <a:rPr lang="hu-HU" sz="2400" b="1" dirty="0"/>
              <a:t>pubertás</a:t>
            </a:r>
            <a:r>
              <a:rPr lang="hu-HU" sz="2400" dirty="0"/>
              <a:t> alatt → </a:t>
            </a:r>
            <a:r>
              <a:rPr lang="hu-HU" sz="2400" b="1" dirty="0"/>
              <a:t>fontos a korai felismerés és kezelés</a:t>
            </a:r>
            <a:r>
              <a:rPr lang="hu-HU" sz="2400" dirty="0"/>
              <a:t>!</a:t>
            </a:r>
          </a:p>
          <a:p>
            <a:r>
              <a:rPr lang="hu-HU" dirty="0"/>
              <a:t>Gyors progresszió (&gt;5fok/6hónap) esetén minél hamarabb fűzőkezelés szükséges</a:t>
            </a:r>
          </a:p>
          <a:p>
            <a:endParaRPr lang="hu-HU" dirty="0"/>
          </a:p>
          <a:p>
            <a:r>
              <a:rPr lang="hu-HU" sz="2400" dirty="0"/>
              <a:t>Ha nagyfokú, dekompenzált primer </a:t>
            </a:r>
            <a:r>
              <a:rPr lang="hu-HU" sz="2400" dirty="0" err="1"/>
              <a:t>thoracalis</a:t>
            </a:r>
            <a:r>
              <a:rPr lang="hu-HU" sz="2400" dirty="0"/>
              <a:t> görbület fejlődik ki → belső szervek torzulása → </a:t>
            </a:r>
            <a:r>
              <a:rPr lang="hu-HU" sz="2400" dirty="0" err="1"/>
              <a:t>cardiopulmonalis</a:t>
            </a:r>
            <a:r>
              <a:rPr lang="hu-HU" sz="2400" dirty="0"/>
              <a:t> korlátozás</a:t>
            </a:r>
          </a:p>
          <a:p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C566A23-F56C-43B6-9CC3-28EFB28C8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6261" y="42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Kezelés - szakmai protokoll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20 </a:t>
            </a:r>
            <a:r>
              <a:rPr lang="hu-HU" altLang="hu-HU" dirty="0" err="1"/>
              <a:t>Cobb</a:t>
            </a:r>
            <a:r>
              <a:rPr lang="hu-HU" altLang="hu-HU" dirty="0"/>
              <a:t> fok alatt gyógytorna (</a:t>
            </a:r>
            <a:r>
              <a:rPr lang="hu-HU" altLang="hu-HU" dirty="0" err="1"/>
              <a:t>Schroth</a:t>
            </a:r>
            <a:r>
              <a:rPr lang="hu-HU" altLang="hu-HU" dirty="0"/>
              <a:t>)</a:t>
            </a:r>
          </a:p>
          <a:p>
            <a:r>
              <a:rPr lang="hu-HU" altLang="hu-HU" dirty="0"/>
              <a:t>20-45 </a:t>
            </a:r>
            <a:r>
              <a:rPr lang="hu-HU" altLang="hu-HU" dirty="0" err="1"/>
              <a:t>Cobb</a:t>
            </a:r>
            <a:r>
              <a:rPr lang="hu-HU" altLang="hu-HU" dirty="0"/>
              <a:t> fok között fűző + gyógytorna</a:t>
            </a:r>
          </a:p>
          <a:p>
            <a:r>
              <a:rPr lang="hu-HU" altLang="hu-HU" dirty="0"/>
              <a:t>45 </a:t>
            </a:r>
            <a:r>
              <a:rPr lang="hu-HU" altLang="hu-HU" dirty="0" err="1"/>
              <a:t>Cobb</a:t>
            </a:r>
            <a:r>
              <a:rPr lang="hu-HU" altLang="hu-HU" dirty="0"/>
              <a:t> fok felett műtét</a:t>
            </a:r>
          </a:p>
          <a:p>
            <a:endParaRPr lang="hu-HU" altLang="hu-HU" dirty="0"/>
          </a:p>
          <a:p>
            <a:pPr>
              <a:lnSpc>
                <a:spcPct val="130000"/>
              </a:lnSpc>
              <a:buFontTx/>
              <a:buNone/>
            </a:pPr>
            <a:r>
              <a:rPr lang="hu-HU" altLang="hu-HU" sz="2900" dirty="0"/>
              <a:t>DE a kezelés függ: a </a:t>
            </a:r>
            <a:r>
              <a:rPr lang="hu-HU" altLang="hu-HU" sz="2900" dirty="0" err="1"/>
              <a:t>scoliosis</a:t>
            </a:r>
            <a:r>
              <a:rPr lang="hu-HU" altLang="hu-HU" sz="2900" dirty="0"/>
              <a:t> </a:t>
            </a:r>
            <a:r>
              <a:rPr lang="hu-HU" altLang="hu-HU" sz="2900" dirty="0" err="1"/>
              <a:t>aetiológiájától</a:t>
            </a:r>
            <a:r>
              <a:rPr lang="hu-HU" altLang="hu-HU" sz="2900" dirty="0"/>
              <a:t>, lokalizációtól,  beteg életkorától, biológiai érettségtől (</a:t>
            </a:r>
            <a:r>
              <a:rPr lang="hu-HU" altLang="hu-HU" sz="2900" dirty="0" err="1"/>
              <a:t>Risser</a:t>
            </a:r>
            <a:r>
              <a:rPr lang="hu-HU" altLang="hu-HU" sz="2900" dirty="0"/>
              <a:t>), addigi kezelés eredményességétől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5426A18-19FE-4A3A-A6F9-318E801BB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975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Gerincdeformitás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Deformitás = ami a normális alakútól eltér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 err="1"/>
              <a:t>frontalis</a:t>
            </a:r>
            <a:r>
              <a:rPr lang="hu-HU" dirty="0"/>
              <a:t> </a:t>
            </a:r>
            <a:r>
              <a:rPr lang="hu-HU" sz="1800" dirty="0"/>
              <a:t>síkban bekövetkező deformitás </a:t>
            </a:r>
            <a:r>
              <a:rPr lang="hu-HU" dirty="0"/>
              <a:t>= </a:t>
            </a:r>
            <a:r>
              <a:rPr lang="hu-HU" dirty="0" err="1"/>
              <a:t>scoliosis</a:t>
            </a:r>
            <a:endParaRPr lang="hu-HU" dirty="0"/>
          </a:p>
          <a:p>
            <a:pPr lvl="2"/>
            <a:r>
              <a:rPr lang="hu-HU" dirty="0"/>
              <a:t>Egyértelmű diagnózis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 err="1"/>
              <a:t>sagittalis</a:t>
            </a:r>
            <a:r>
              <a:rPr lang="hu-HU" dirty="0"/>
              <a:t> </a:t>
            </a:r>
            <a:r>
              <a:rPr lang="hu-HU" sz="1800" dirty="0"/>
              <a:t>síkban bekövetkező deformitás </a:t>
            </a:r>
            <a:r>
              <a:rPr lang="hu-HU" dirty="0"/>
              <a:t>= ?</a:t>
            </a:r>
          </a:p>
          <a:p>
            <a:pPr lvl="2"/>
            <a:r>
              <a:rPr lang="hu-HU" dirty="0"/>
              <a:t>Nem egyértelmű, hogy hol a kóros határa ill. más fizikális jellemzőkkel együtt (pl. gerincmobilitás) lehet értékelni.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7CEB0509-B7C2-441E-B70C-BFD3944A968D}"/>
              </a:ext>
            </a:extLst>
          </p:cNvPr>
          <p:cNvSpPr/>
          <p:nvPr/>
        </p:nvSpPr>
        <p:spPr>
          <a:xfrm>
            <a:off x="331304" y="2120348"/>
            <a:ext cx="7845287" cy="201433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7DEAC8A-7BF4-4438-9A70-12E50F079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6487" y="5699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Sikeres a konzervatív kezelés, ha: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809" y="2057401"/>
            <a:ext cx="8560904" cy="33944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hu-HU" altLang="hu-HU" sz="2800" dirty="0"/>
              <a:t>a progresszió lassul vagy megáll,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altLang="hu-HU" sz="2800" dirty="0"/>
              <a:t>a tartása kompenzált lesz,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altLang="hu-HU" sz="2800" dirty="0"/>
              <a:t>a gerinc rugalmassága, a görbület mobilitása megmarad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hu-HU" altLang="hu-HU" sz="2800" dirty="0"/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800" dirty="0"/>
              <a:t>! A </a:t>
            </a:r>
            <a:r>
              <a:rPr lang="hu-HU" altLang="hu-HU" sz="2800" dirty="0" err="1"/>
              <a:t>scoliotikus</a:t>
            </a:r>
            <a:r>
              <a:rPr lang="hu-HU" altLang="hu-HU" sz="2800" dirty="0"/>
              <a:t> gerinc sosem lesz egyenes.</a:t>
            </a:r>
          </a:p>
          <a:p>
            <a:pPr marL="0" indent="0">
              <a:lnSpc>
                <a:spcPct val="90000"/>
              </a:lnSpc>
              <a:buNone/>
            </a:pPr>
            <a:endParaRPr lang="hu-HU" altLang="hu-HU" sz="2800" dirty="0"/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800" dirty="0"/>
              <a:t>NEM az ÚSZÁS a megfelelő kezelés.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800" dirty="0"/>
              <a:t>Testnevelés alól indokolatlan felmenteni.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hu-HU" altLang="hu-HU" sz="2800" dirty="0"/>
          </a:p>
          <a:p>
            <a:pPr>
              <a:lnSpc>
                <a:spcPct val="90000"/>
              </a:lnSpc>
              <a:buFontTx/>
              <a:buChar char="-"/>
            </a:pPr>
            <a:endParaRPr lang="hu-HU" altLang="hu-HU" sz="1800" dirty="0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56C1614-7C55-45D7-9306-4661FAF7A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5444" y="156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dirty="0" err="1"/>
              <a:t>Schroth</a:t>
            </a:r>
            <a:r>
              <a:rPr lang="hu-HU" altLang="hu-HU" dirty="0"/>
              <a:t> –speciális </a:t>
            </a:r>
            <a:r>
              <a:rPr lang="hu-HU" altLang="hu-HU" dirty="0" err="1"/>
              <a:t>scoliosis</a:t>
            </a:r>
            <a:r>
              <a:rPr lang="hu-HU" altLang="hu-HU" dirty="0"/>
              <a:t>-gyógytorna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altLang="hu-HU" sz="2400" dirty="0" err="1"/>
              <a:t>Katharina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Schroth</a:t>
            </a:r>
            <a:r>
              <a:rPr lang="hu-HU" altLang="hu-HU" sz="2400" dirty="0"/>
              <a:t> - 1900-as évek eleje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400" dirty="0"/>
              <a:t>Háromdimenziós </a:t>
            </a:r>
            <a:r>
              <a:rPr lang="hu-HU" altLang="hu-HU" sz="2400" dirty="0" err="1"/>
              <a:t>scoliosis</a:t>
            </a:r>
            <a:r>
              <a:rPr lang="hu-HU" altLang="hu-HU" sz="2400" dirty="0"/>
              <a:t> terápia 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Légzés és izomkontrakció általi korrekció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A gerinc maximális aktív nyújtása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Háromdimenziós forgató légzés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Aszimmetrikus gyakorlatok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Korrigált testhelyzet megtartása mellett végzett izomerősítés és nyújtás. 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Korrekciós helyzetek beépíthetők a hétköznapi életbe, így 24 órán át végezhető a terápia. </a:t>
            </a:r>
          </a:p>
          <a:p>
            <a:pPr>
              <a:lnSpc>
                <a:spcPct val="90000"/>
              </a:lnSpc>
            </a:pPr>
            <a:r>
              <a:rPr lang="hu-HU" altLang="hu-HU" sz="2400" dirty="0"/>
              <a:t>Testkép normalizálása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7DD446A-EDFE-448B-9DF1-A8C2E8B63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9670" y="1918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Mikor legyen fűző?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7720"/>
          </a:xfrm>
        </p:spPr>
        <p:txBody>
          <a:bodyPr>
            <a:normAutofit/>
          </a:bodyPr>
          <a:lstStyle/>
          <a:p>
            <a:r>
              <a:rPr lang="hu-HU" sz="2800" dirty="0"/>
              <a:t>15-20 fok felett, ha növekedés lezáródásáig még több év áll rendelkezésre (de minimum  1 év)</a:t>
            </a:r>
          </a:p>
          <a:p>
            <a:r>
              <a:rPr lang="hu-HU" sz="2800" dirty="0"/>
              <a:t>A gerinc nem merev</a:t>
            </a:r>
          </a:p>
          <a:p>
            <a:r>
              <a:rPr lang="hu-HU" sz="2800" dirty="0"/>
              <a:t>Milyen fűző? - </a:t>
            </a:r>
            <a:r>
              <a:rPr lang="hu-HU" sz="2800" b="1" dirty="0" err="1"/>
              <a:t>Cheneau</a:t>
            </a:r>
            <a:endParaRPr lang="hu-HU" sz="2800" b="1" dirty="0"/>
          </a:p>
          <a:p>
            <a:pPr marL="594360" lvl="0" indent="-457200" defTabSz="914400">
              <a:buClr>
                <a:schemeClr val="tx1">
                  <a:shade val="95000"/>
                </a:schemeClr>
              </a:buClr>
              <a:buSzPct val="65000"/>
              <a:buFont typeface="Wingdings" panose="05000000000000000000" pitchFamily="2" charset="2"/>
              <a:buChar char="§"/>
              <a:defRPr/>
            </a:pPr>
            <a:r>
              <a:rPr lang="hu-HU" sz="2400" dirty="0"/>
              <a:t>Viselési idő: 23 óra/nap (16 óra/nap)</a:t>
            </a:r>
          </a:p>
          <a:p>
            <a:pPr marL="594360" lvl="0" indent="-457200" defTabSz="914400">
              <a:buClr>
                <a:schemeClr val="tx1">
                  <a:shade val="95000"/>
                </a:schemeClr>
              </a:buClr>
              <a:buSzPct val="65000"/>
              <a:buFont typeface="Wingdings" panose="05000000000000000000" pitchFamily="2" charset="2"/>
              <a:buChar char="§"/>
              <a:defRPr/>
            </a:pPr>
            <a:r>
              <a:rPr lang="hu-HU" sz="2400" dirty="0"/>
              <a:t>Elhagyása: </a:t>
            </a:r>
            <a:r>
              <a:rPr lang="hu-HU" sz="2400" dirty="0" err="1"/>
              <a:t>skeletális</a:t>
            </a:r>
            <a:r>
              <a:rPr lang="hu-HU" sz="2400" dirty="0"/>
              <a:t> érettség elérése utáni évben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539552" y="378904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5831A90-2FE8-4044-BC6A-11C0DCF10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91" y="4497311"/>
            <a:ext cx="4200939" cy="2208881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0FDA79D-8847-4471-8A48-BC72778E4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4957" y="27641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9327526A-8B76-4FF1-B93D-26FD9CCF5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52" y="3943548"/>
            <a:ext cx="3548589" cy="2783658"/>
          </a:xfrm>
          <a:prstGeom prst="rect">
            <a:avLst/>
          </a:prstGeom>
          <a:gradFill>
            <a:gsLst>
              <a:gs pos="0">
                <a:srgbClr val="BDD7EE">
                  <a:alpha val="65882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0433DA9-C49F-4E82-A2DC-EC0FDA3A1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59959" y="4480637"/>
            <a:ext cx="2738514" cy="187176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5BCF893-0965-4005-AE6C-45E10B12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Cheneau</a:t>
            </a:r>
            <a:r>
              <a:rPr lang="hu-HU" dirty="0"/>
              <a:t> fűző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A41743A4-EE68-475A-8ED4-624E427CE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16200000">
            <a:off x="-324137" y="815710"/>
            <a:ext cx="3668909" cy="2586765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3806339-4DE0-4A88-9F1B-C28CEC6CA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72" y="250600"/>
            <a:ext cx="2350994" cy="371698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D790E76-C655-4669-A40D-8E49B5291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5732" y="1291761"/>
            <a:ext cx="2366331" cy="310763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025B937-E82D-4F85-BB7F-13F4193A56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776887" y="4422999"/>
            <a:ext cx="1466861" cy="2160363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3DFACCA-3C87-44F0-9186-4A146E977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4683" y="5337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Műtét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Thoracalisan</a:t>
            </a:r>
            <a:r>
              <a:rPr lang="hu-HU" dirty="0"/>
              <a:t> 40 </a:t>
            </a:r>
            <a:r>
              <a:rPr lang="hu-HU" dirty="0" err="1"/>
              <a:t>Cobb</a:t>
            </a:r>
            <a:r>
              <a:rPr lang="hu-HU" dirty="0"/>
              <a:t> fok felett</a:t>
            </a:r>
          </a:p>
          <a:p>
            <a:r>
              <a:rPr lang="hu-HU" dirty="0" err="1"/>
              <a:t>Lumbalisan</a:t>
            </a:r>
            <a:r>
              <a:rPr lang="hu-HU" dirty="0"/>
              <a:t> 30 </a:t>
            </a:r>
            <a:r>
              <a:rPr lang="hu-HU" dirty="0" err="1"/>
              <a:t>Cobb</a:t>
            </a:r>
            <a:r>
              <a:rPr lang="hu-HU" dirty="0"/>
              <a:t> fok felett</a:t>
            </a:r>
          </a:p>
          <a:p>
            <a:r>
              <a:rPr lang="hu-HU" dirty="0"/>
              <a:t>Cél: 3D korrekció</a:t>
            </a:r>
          </a:p>
          <a:p>
            <a:endParaRPr lang="hu-HU" dirty="0"/>
          </a:p>
          <a:p>
            <a:r>
              <a:rPr lang="hu-HU" dirty="0" err="1"/>
              <a:t>dorsalis</a:t>
            </a:r>
            <a:r>
              <a:rPr lang="hu-HU" dirty="0"/>
              <a:t> behatolás</a:t>
            </a:r>
          </a:p>
          <a:p>
            <a:r>
              <a:rPr lang="hu-HU" dirty="0" err="1"/>
              <a:t>ventralis</a:t>
            </a:r>
            <a:r>
              <a:rPr lang="hu-HU" dirty="0"/>
              <a:t> behatolás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B50F767-1E23-4B96-BD6D-F876C2039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8278" y="40253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3941"/>
            <a:ext cx="8229600" cy="900803"/>
          </a:xfrm>
        </p:spPr>
        <p:txBody>
          <a:bodyPr/>
          <a:lstStyle/>
          <a:p>
            <a:r>
              <a:rPr lang="hu-HU" dirty="0" err="1"/>
              <a:t>Dorsalis</a:t>
            </a:r>
            <a:r>
              <a:rPr lang="hu-HU" dirty="0"/>
              <a:t> </a:t>
            </a:r>
            <a:r>
              <a:rPr lang="hu-HU" dirty="0" err="1"/>
              <a:t>spondylodesis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/>
          <a:lstStyle/>
          <a:p>
            <a:r>
              <a:rPr lang="hu-HU" dirty="0" err="1"/>
              <a:t>Desis</a:t>
            </a:r>
            <a:r>
              <a:rPr lang="hu-HU" dirty="0"/>
              <a:t> = elmerevítés korrigált helyzetben</a:t>
            </a:r>
          </a:p>
          <a:p>
            <a:r>
              <a:rPr lang="hu-HU" dirty="0"/>
              <a:t>Régen: </a:t>
            </a:r>
            <a:r>
              <a:rPr lang="hu-HU" dirty="0" err="1"/>
              <a:t>Harrington</a:t>
            </a:r>
            <a:r>
              <a:rPr lang="hu-HU" dirty="0"/>
              <a:t>-műtét - görbület felső végétől és alsó végétől 2. csigolya ívén 1-1 kampóval rögzített fémrúd </a:t>
            </a:r>
            <a:r>
              <a:rPr lang="hu-HU" sz="1600" dirty="0"/>
              <a:t>(korrekció: csak </a:t>
            </a:r>
            <a:r>
              <a:rPr lang="hu-HU" sz="1600" dirty="0" err="1"/>
              <a:t>frontalis</a:t>
            </a:r>
            <a:r>
              <a:rPr lang="hu-HU" sz="1600" dirty="0"/>
              <a:t> síkban történt)</a:t>
            </a:r>
          </a:p>
          <a:p>
            <a:r>
              <a:rPr lang="hu-HU" dirty="0" err="1"/>
              <a:t>Zielke-féle</a:t>
            </a:r>
            <a:r>
              <a:rPr lang="hu-HU" dirty="0"/>
              <a:t> 3D-s műtéti korrekció:</a:t>
            </a:r>
          </a:p>
          <a:p>
            <a:pPr lvl="3">
              <a:buFont typeface="Arial" pitchFamily="34" charset="0"/>
              <a:buChar char="•"/>
            </a:pPr>
            <a:r>
              <a:rPr lang="hu-HU" sz="1600" dirty="0"/>
              <a:t>oldalirányú görbület kiegyenesítése</a:t>
            </a:r>
          </a:p>
          <a:p>
            <a:pPr lvl="3">
              <a:buFont typeface="Arial" pitchFamily="34" charset="0"/>
              <a:buChar char="•"/>
            </a:pPr>
            <a:r>
              <a:rPr lang="hu-HU" sz="1600" dirty="0" err="1"/>
              <a:t>derotáció</a:t>
            </a:r>
            <a:endParaRPr lang="hu-HU" sz="1600" dirty="0"/>
          </a:p>
          <a:p>
            <a:pPr lvl="3">
              <a:buFont typeface="Arial" pitchFamily="34" charset="0"/>
              <a:buChar char="•"/>
            </a:pPr>
            <a:r>
              <a:rPr lang="hu-HU" sz="1600" dirty="0"/>
              <a:t>háti </a:t>
            </a:r>
            <a:r>
              <a:rPr lang="hu-HU" sz="1600" dirty="0" err="1"/>
              <a:t>kyphosis</a:t>
            </a:r>
            <a:r>
              <a:rPr lang="hu-HU" sz="1600" dirty="0"/>
              <a:t> létrehozása</a:t>
            </a:r>
          </a:p>
          <a:p>
            <a:r>
              <a:rPr lang="hu-HU" dirty="0" err="1"/>
              <a:t>Cotrel</a:t>
            </a:r>
            <a:r>
              <a:rPr lang="hu-HU" dirty="0"/>
              <a:t>_</a:t>
            </a:r>
            <a:r>
              <a:rPr lang="hu-HU" dirty="0" err="1"/>
              <a:t>Dubousset-műtét</a:t>
            </a:r>
            <a:r>
              <a:rPr lang="hu-HU" dirty="0"/>
              <a:t>≈BWM </a:t>
            </a:r>
            <a:r>
              <a:rPr lang="hu-HU" dirty="0" err="1"/>
              <a:t>instrumentárium</a:t>
            </a:r>
            <a:endParaRPr lang="hu-HU" dirty="0"/>
          </a:p>
          <a:p>
            <a:pPr lvl="3">
              <a:buFont typeface="Arial" pitchFamily="34" charset="0"/>
              <a:buChar char="•"/>
            </a:pPr>
            <a:r>
              <a:rPr lang="hu-HU" sz="1600" dirty="0"/>
              <a:t>több ponton fémrúd rögzítése kampókkal csigolyaívhez/ </a:t>
            </a:r>
            <a:r>
              <a:rPr lang="hu-HU" sz="1600" dirty="0" err="1"/>
              <a:t>pediculusokhoz</a:t>
            </a:r>
            <a:endParaRPr lang="hu-HU" sz="1600" dirty="0"/>
          </a:p>
          <a:p>
            <a:r>
              <a:rPr lang="hu-HU" dirty="0"/>
              <a:t>Csavar a csigolyatestbe - ez rögzíti a fémrudat </a:t>
            </a:r>
            <a:r>
              <a:rPr lang="hu-HU" sz="1600" dirty="0"/>
              <a:t>(computer asszisztált)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A5B8A19-17BB-4762-B69F-A027A6556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6417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AC1242-E2D4-420F-814D-02AE24C8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507C02-39F2-431C-9BED-7E36D445C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KÃ©ptalÃ¡lat a kÃ¶vetkezÅre: âscoliosis surgeryâ">
            <a:extLst>
              <a:ext uri="{FF2B5EF4-FFF2-40B4-BE49-F238E27FC236}">
                <a16:creationId xmlns:a16="http://schemas.microsoft.com/office/drawing/2014/main" id="{127539A8-FF0C-4B4D-AB8C-A3E22566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67" y="846138"/>
            <a:ext cx="7483981" cy="561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06766CF-D66D-45CE-A940-8D80E40F5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652" y="530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1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66FA83-5D3E-4866-8CFE-E212F0DE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4B9004-3B44-4EAC-8BE6-8695267A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KÃ©ptalÃ¡lat a kÃ¶vetkezÅre: âscoliosis surgeryâ">
            <a:extLst>
              <a:ext uri="{FF2B5EF4-FFF2-40B4-BE49-F238E27FC236}">
                <a16:creationId xmlns:a16="http://schemas.microsoft.com/office/drawing/2014/main" id="{AA358C6C-07E0-476F-ACE5-6597972C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5196"/>
            <a:ext cx="8229600" cy="600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E4E3C42-EE96-4DED-A720-C703FB93E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105" y="5553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Ventralis</a:t>
            </a:r>
            <a:r>
              <a:rPr lang="hu-HU" dirty="0"/>
              <a:t> behatolás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2116832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nagyobb mértékű görbületek esetén</a:t>
            </a:r>
          </a:p>
          <a:p>
            <a:r>
              <a:rPr lang="hu-HU" dirty="0"/>
              <a:t>háti szakaszon a bordák közt behatolva</a:t>
            </a:r>
          </a:p>
          <a:p>
            <a:r>
              <a:rPr lang="hu-HU" dirty="0" err="1"/>
              <a:t>lumbalisan</a:t>
            </a:r>
            <a:r>
              <a:rPr lang="hu-HU" dirty="0"/>
              <a:t> a hasi szervek mögött</a:t>
            </a:r>
          </a:p>
          <a:p>
            <a:r>
              <a:rPr lang="hu-HU" dirty="0" err="1"/>
              <a:t>dorsalis</a:t>
            </a:r>
            <a:r>
              <a:rPr lang="hu-HU" dirty="0"/>
              <a:t> opusok előtt</a:t>
            </a:r>
          </a:p>
          <a:p>
            <a:r>
              <a:rPr lang="hu-HU" dirty="0" err="1"/>
              <a:t>thorascopiás</a:t>
            </a:r>
            <a:r>
              <a:rPr lang="hu-HU" dirty="0"/>
              <a:t> </a:t>
            </a:r>
            <a:r>
              <a:rPr lang="hu-HU" dirty="0" err="1"/>
              <a:t>discus</a:t>
            </a:r>
            <a:r>
              <a:rPr lang="hu-HU" dirty="0"/>
              <a:t> eltávolítás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AF9C041-0572-4DDE-8DED-FA5B0ECD8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3478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/>
              <a:t>Köszönöm a figyelmet!</a:t>
            </a:r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6B43910-43BB-4F33-9DB7-866BB85C2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8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Scoliosis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3D deformitás !</a:t>
            </a:r>
          </a:p>
          <a:p>
            <a:r>
              <a:rPr lang="hu-HU" dirty="0"/>
              <a:t>Nem csak a frontális síkban jelentkezik</a:t>
            </a:r>
          </a:p>
          <a:p>
            <a:pPr lvl="2"/>
            <a:r>
              <a:rPr lang="hu-HU" dirty="0" err="1"/>
              <a:t>Sagittalis</a:t>
            </a:r>
            <a:r>
              <a:rPr lang="hu-HU" dirty="0"/>
              <a:t> ívek megváltozása</a:t>
            </a:r>
          </a:p>
          <a:p>
            <a:pPr lvl="2"/>
            <a:r>
              <a:rPr lang="hu-HU" dirty="0"/>
              <a:t>Rotáció - </a:t>
            </a:r>
            <a:r>
              <a:rPr lang="hu-HU" dirty="0" err="1"/>
              <a:t>torsio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Tartalom helye 8" descr="scoliosis1.jpg">
            <a:extLst>
              <a:ext uri="{FF2B5EF4-FFF2-40B4-BE49-F238E27FC236}">
                <a16:creationId xmlns:a16="http://schemas.microsoft.com/office/drawing/2014/main" id="{B790995B-C24A-46C9-AC65-0B9A757FD5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287" t="1" b="-4657"/>
          <a:stretch/>
        </p:blipFill>
        <p:spPr>
          <a:xfrm>
            <a:off x="6407428" y="2969232"/>
            <a:ext cx="2087216" cy="388876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0A5162F-6355-49B1-816E-F96423EDB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608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21" y="919081"/>
            <a:ext cx="7064640" cy="48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CC5462D-9084-4A28-9C4A-3D11A282A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5061" y="5946913"/>
            <a:ext cx="609600" cy="609600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159A8B2-D29F-4160-AA0E-096E9FD931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818" y="5946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2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5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21" y="919081"/>
            <a:ext cx="7064640" cy="48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alphaModFix amt="72000"/>
          </a:blip>
          <a:stretch>
            <a:fillRect/>
          </a:stretch>
        </p:blipFill>
        <p:spPr>
          <a:xfrm>
            <a:off x="2574638" y="2067339"/>
            <a:ext cx="810897" cy="3367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>
            <a:off x="6056245" y="1682199"/>
            <a:ext cx="911099" cy="3752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146" y="5340626"/>
            <a:ext cx="110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 </a:t>
            </a:r>
            <a:r>
              <a:rPr lang="en-US" sz="2400" b="1" dirty="0" err="1"/>
              <a:t>fok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56852" y="5347254"/>
            <a:ext cx="110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 </a:t>
            </a:r>
            <a:r>
              <a:rPr lang="en-US" sz="2400" b="1" dirty="0" err="1"/>
              <a:t>fok</a:t>
            </a:r>
            <a:endParaRPr lang="en-US" sz="2400" b="1" dirty="0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1A44CF4-16C6-4CE7-9304-0D1FE9696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21" y="6026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05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" y="-8279"/>
            <a:ext cx="4462560" cy="68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r="20131"/>
          <a:stretch>
            <a:fillRect/>
          </a:stretch>
        </p:blipFill>
        <p:spPr bwMode="auto">
          <a:xfrm>
            <a:off x="4377601" y="-8279"/>
            <a:ext cx="4776480" cy="68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99" r="201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1458" y="349624"/>
            <a:ext cx="2877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Bordapúp</a:t>
            </a:r>
            <a:r>
              <a:rPr lang="en-US" sz="2400" b="1" dirty="0"/>
              <a:t> </a:t>
            </a:r>
            <a:r>
              <a:rPr lang="en-US" sz="2400" b="1" dirty="0" err="1"/>
              <a:t>észlelése</a:t>
            </a:r>
            <a:r>
              <a:rPr lang="en-US" sz="2400" b="1" dirty="0"/>
              <a:t> </a:t>
            </a:r>
            <a:r>
              <a:rPr lang="en-US" sz="2400" b="1" dirty="0" err="1"/>
              <a:t>előrehajláskor</a:t>
            </a:r>
            <a:endParaRPr lang="en-US" sz="2400" b="1" dirty="0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1A2D378-5E79-48B0-8E25-EA628256A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2235" y="6013174"/>
            <a:ext cx="609600" cy="609600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1761BFD-756F-433C-B09B-23E7EC4B57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23" y="6013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3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" y="1330921"/>
            <a:ext cx="2257920" cy="412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01" y="1277641"/>
            <a:ext cx="2280960" cy="435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20" y="1493641"/>
            <a:ext cx="2327040" cy="391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281" y="1428841"/>
            <a:ext cx="2273760" cy="412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7164" y="416859"/>
            <a:ext cx="2877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Dekompenzált</a:t>
            </a:r>
            <a:r>
              <a:rPr lang="en-US" sz="2400" b="1" dirty="0"/>
              <a:t> </a:t>
            </a:r>
            <a:r>
              <a:rPr lang="en-US" sz="2400" b="1" dirty="0" err="1"/>
              <a:t>testtartás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37097" y="407895"/>
            <a:ext cx="2877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Kompenzált</a:t>
            </a:r>
            <a:r>
              <a:rPr lang="en-US" sz="2400" b="1" dirty="0"/>
              <a:t> </a:t>
            </a:r>
            <a:r>
              <a:rPr lang="en-US" sz="2400" b="1" dirty="0" err="1"/>
              <a:t>testtartás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722" y="5848201"/>
            <a:ext cx="9125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</a:t>
            </a:r>
            <a:r>
              <a:rPr lang="en-US" sz="2400" b="1" dirty="0" err="1"/>
              <a:t>testtartás</a:t>
            </a:r>
            <a:r>
              <a:rPr lang="en-US" sz="2400" b="1" dirty="0"/>
              <a:t> </a:t>
            </a:r>
            <a:r>
              <a:rPr lang="en-US" sz="2400" b="1" dirty="0" err="1"/>
              <a:t>kompenzálás</a:t>
            </a:r>
            <a:r>
              <a:rPr lang="en-US" sz="2400" b="1" dirty="0"/>
              <a:t> </a:t>
            </a:r>
            <a:r>
              <a:rPr lang="en-US" sz="2400" b="1" dirty="0" err="1"/>
              <a:t>független</a:t>
            </a:r>
            <a:r>
              <a:rPr lang="en-US" sz="2400" b="1" dirty="0"/>
              <a:t> a </a:t>
            </a:r>
          </a:p>
          <a:p>
            <a:pPr algn="ctr"/>
            <a:r>
              <a:rPr lang="en-US" sz="2400" b="1" dirty="0" err="1"/>
              <a:t>görbület</a:t>
            </a:r>
            <a:r>
              <a:rPr lang="en-US" sz="2400" b="1" dirty="0"/>
              <a:t> </a:t>
            </a:r>
            <a:r>
              <a:rPr lang="en-US" sz="2400" b="1" dirty="0" err="1"/>
              <a:t>elhelyezkedésétől</a:t>
            </a:r>
            <a:r>
              <a:rPr lang="en-US" sz="2400" b="1" dirty="0"/>
              <a:t> </a:t>
            </a:r>
            <a:r>
              <a:rPr lang="en-US" sz="2400" b="1" dirty="0" err="1"/>
              <a:t>és</a:t>
            </a:r>
            <a:r>
              <a:rPr lang="en-US" sz="2400" b="1" dirty="0"/>
              <a:t> </a:t>
            </a:r>
            <a:r>
              <a:rPr lang="en-US" sz="2400" b="1" dirty="0" err="1"/>
              <a:t>nagyságától</a:t>
            </a:r>
            <a:r>
              <a:rPr lang="en-US" sz="2400" b="1" dirty="0"/>
              <a:t>.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1BDFBCD-4305-4FD2-ADD6-081BC22CA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040" y="589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10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Scoliosisok</a:t>
            </a:r>
            <a:r>
              <a:rPr lang="hu-HU" dirty="0"/>
              <a:t> osztályozása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4864"/>
          </a:xfrm>
        </p:spPr>
        <p:txBody>
          <a:bodyPr/>
          <a:lstStyle/>
          <a:p>
            <a:r>
              <a:rPr lang="hu-HU" dirty="0" err="1"/>
              <a:t>Etiológia</a:t>
            </a:r>
            <a:r>
              <a:rPr lang="hu-HU" dirty="0"/>
              <a:t> szerint</a:t>
            </a:r>
          </a:p>
          <a:p>
            <a:r>
              <a:rPr lang="hu-HU" dirty="0" err="1"/>
              <a:t>Korrigálhatóság</a:t>
            </a:r>
            <a:r>
              <a:rPr lang="hu-HU" dirty="0"/>
              <a:t> (funkcionális/strukturális)</a:t>
            </a:r>
          </a:p>
          <a:p>
            <a:r>
              <a:rPr lang="hu-HU" dirty="0"/>
              <a:t>Görbület helye és iránya szerint</a:t>
            </a:r>
          </a:p>
          <a:p>
            <a:r>
              <a:rPr lang="hu-HU" dirty="0"/>
              <a:t>Életkor szerint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42930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Irányát főgörbület konvexitása adja meg!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6885408-D785-48C0-AB96-A57C6E611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617" y="5721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903</Words>
  <Application>Microsoft Office PowerPoint</Application>
  <PresentationFormat>Diavetítés a képernyőre (4:3 oldalarány)</PresentationFormat>
  <Paragraphs>219</Paragraphs>
  <Slides>39</Slides>
  <Notes>4</Notes>
  <HiddenSlides>0</HiddenSlides>
  <MMClips>41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Arial</vt:lpstr>
      <vt:lpstr>Calibri</vt:lpstr>
      <vt:lpstr>Wingdings</vt:lpstr>
      <vt:lpstr>Wingdings 2</vt:lpstr>
      <vt:lpstr>Office Theme</vt:lpstr>
      <vt:lpstr>Gyermekkori gerincdeformitások I.</vt:lpstr>
      <vt:lpstr>Milyen a normális gerinc? - Anatómia</vt:lpstr>
      <vt:lpstr>Gerincdeformitás</vt:lpstr>
      <vt:lpstr>Scoliosis</vt:lpstr>
      <vt:lpstr>PowerPoint-bemutató</vt:lpstr>
      <vt:lpstr>PowerPoint-bemutató</vt:lpstr>
      <vt:lpstr>PowerPoint-bemutató</vt:lpstr>
      <vt:lpstr>PowerPoint-bemutató</vt:lpstr>
      <vt:lpstr>Scoliosisok osztályozása</vt:lpstr>
      <vt:lpstr>Funkcionális scoliosisok</vt:lpstr>
      <vt:lpstr>Strukturális scoliosisok</vt:lpstr>
      <vt:lpstr>Idiopathiás strukturális scoliosis időbeli megjelenés szerinti altípusai</vt:lpstr>
      <vt:lpstr>Idiopathiás strukturális scoliosis lokalizáció szerinti altípusai</vt:lpstr>
      <vt:lpstr>Idiopathiás strukturális scoliosis görbületek száma szerinti altípusai</vt:lpstr>
      <vt:lpstr>Példa: Négyívű scoliosis</vt:lpstr>
      <vt:lpstr>Fizikális vizsgálat + anamnézis</vt:lpstr>
      <vt:lpstr> Álló helyzetben - hátulról, elölről, oldalról</vt:lpstr>
      <vt:lpstr>Vizsgálat előrehajlásban</vt:lpstr>
      <vt:lpstr>Vizsgálat oldalrahajlásban  (bending test)</vt:lpstr>
      <vt:lpstr>Röntgenvizsgálat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Risser-jel</vt:lpstr>
      <vt:lpstr>Kezelés nélkül</vt:lpstr>
      <vt:lpstr>Kezelés - szakmai protokoll</vt:lpstr>
      <vt:lpstr>Sikeres a konzervatív kezelés, ha:</vt:lpstr>
      <vt:lpstr>Schroth –speciális scoliosis-gyógytorna</vt:lpstr>
      <vt:lpstr>Mikor legyen fűző?</vt:lpstr>
      <vt:lpstr>Cheneau fűző</vt:lpstr>
      <vt:lpstr>Műtét</vt:lpstr>
      <vt:lpstr>Dorsalis spondylodesis</vt:lpstr>
      <vt:lpstr>PowerPoint-bemutató</vt:lpstr>
      <vt:lpstr>PowerPoint-bemutató</vt:lpstr>
      <vt:lpstr>Ventralis behatolás</vt:lpstr>
      <vt:lpstr>PowerPoint-bemutató</vt:lpstr>
    </vt:vector>
  </TitlesOfParts>
  <Company>bandita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Tamas Terebessy</dc:creator>
  <cp:lastModifiedBy>Horvath Nikoletta</cp:lastModifiedBy>
  <cp:revision>63</cp:revision>
  <dcterms:created xsi:type="dcterms:W3CDTF">2011-03-27T16:12:54Z</dcterms:created>
  <dcterms:modified xsi:type="dcterms:W3CDTF">2020-03-18T17:57:26Z</dcterms:modified>
</cp:coreProperties>
</file>