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433" r:id="rId4"/>
    <p:sldId id="434" r:id="rId5"/>
    <p:sldId id="474" r:id="rId6"/>
    <p:sldId id="475" r:id="rId7"/>
    <p:sldId id="476" r:id="rId8"/>
    <p:sldId id="472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573" r:id="rId17"/>
    <p:sldId id="488" r:id="rId18"/>
    <p:sldId id="435" r:id="rId19"/>
    <p:sldId id="489" r:id="rId20"/>
    <p:sldId id="436" r:id="rId21"/>
    <p:sldId id="484" r:id="rId22"/>
    <p:sldId id="491" r:id="rId23"/>
    <p:sldId id="493" r:id="rId24"/>
    <p:sldId id="499" r:id="rId25"/>
    <p:sldId id="501" r:id="rId26"/>
    <p:sldId id="510" r:id="rId27"/>
    <p:sldId id="485" r:id="rId28"/>
    <p:sldId id="523" r:id="rId29"/>
    <p:sldId id="524" r:id="rId30"/>
    <p:sldId id="525" r:id="rId31"/>
    <p:sldId id="526" r:id="rId32"/>
    <p:sldId id="527" r:id="rId33"/>
    <p:sldId id="528" r:id="rId34"/>
    <p:sldId id="529" r:id="rId35"/>
    <p:sldId id="531" r:id="rId36"/>
    <p:sldId id="538" r:id="rId37"/>
    <p:sldId id="547" r:id="rId38"/>
    <p:sldId id="567" r:id="rId39"/>
    <p:sldId id="417" r:id="rId40"/>
    <p:sldId id="568" r:id="rId41"/>
    <p:sldId id="487" r:id="rId42"/>
    <p:sldId id="572" r:id="rId43"/>
    <p:sldId id="315" r:id="rId4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867" autoAdjust="0"/>
  </p:normalViewPr>
  <p:slideViewPr>
    <p:cSldViewPr>
      <p:cViewPr varScale="1">
        <p:scale>
          <a:sx n="84" d="100"/>
          <a:sy n="84" d="100"/>
        </p:scale>
        <p:origin x="-17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720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B0C0-F14B-41E5-B05E-DC8BCE4CCBDC}" type="datetimeFigureOut">
              <a:rPr lang="hu-HU" smtClean="0"/>
              <a:pPr/>
              <a:t>2020.03.28.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11906-0A1A-4590-88B1-3CFA52E757E6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25192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39E03-3FD2-E344-8B0F-D7A5DB9D1E8E}" type="datetimeFigureOut">
              <a:rPr lang="en-US" smtClean="0"/>
              <a:t>2020.03.28.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4AD32-7BD2-8948-869A-972603596F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140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Kedves</a:t>
            </a:r>
            <a:r>
              <a:rPr lang="en-US" dirty="0" smtClean="0"/>
              <a:t> </a:t>
            </a:r>
            <a:r>
              <a:rPr lang="en-US" dirty="0" err="1" smtClean="0"/>
              <a:t>Hallgatók</a:t>
            </a:r>
            <a:r>
              <a:rPr lang="en-US" dirty="0" smtClean="0"/>
              <a:t>! </a:t>
            </a:r>
            <a:r>
              <a:rPr lang="en-US" dirty="0" err="1" smtClean="0"/>
              <a:t>Domos</a:t>
            </a:r>
            <a:r>
              <a:rPr lang="en-US" dirty="0" smtClean="0"/>
              <a:t> </a:t>
            </a:r>
            <a:r>
              <a:rPr lang="en-US" dirty="0" err="1" smtClean="0"/>
              <a:t>Gyula</a:t>
            </a:r>
            <a:r>
              <a:rPr lang="en-US" dirty="0" smtClean="0"/>
              <a:t> </a:t>
            </a:r>
            <a:r>
              <a:rPr lang="en-US" dirty="0" err="1" smtClean="0"/>
              <a:t>vagyok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Ortopédiai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Klinika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Gyermekosztályán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dolgozom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következőkben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deformitásokat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lehetőségeit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végtaghosszabbítást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különböző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tengelykorrekciós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módszereket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mutatom</a:t>
            </a:r>
            <a:r>
              <a:rPr lang="en-US" baseline="0" dirty="0" smtClean="0"/>
              <a:t> be.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73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sagittalis</a:t>
            </a:r>
            <a:r>
              <a:rPr lang="en-US" dirty="0" smtClean="0"/>
              <a:t> </a:t>
            </a:r>
            <a:r>
              <a:rPr lang="en-US" dirty="0" err="1" smtClean="0"/>
              <a:t>síkban</a:t>
            </a:r>
            <a:r>
              <a:rPr lang="en-US" dirty="0" smtClean="0"/>
              <a:t> </a:t>
            </a:r>
            <a:r>
              <a:rPr lang="en-US" dirty="0" err="1" smtClean="0"/>
              <a:t>antecurvatiót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recurvatiót</a:t>
            </a:r>
            <a:r>
              <a:rPr lang="en-US" dirty="0" smtClean="0"/>
              <a:t> </a:t>
            </a:r>
            <a:r>
              <a:rPr lang="en-US" dirty="0" err="1" smtClean="0"/>
              <a:t>különböztetünk</a:t>
            </a:r>
            <a:r>
              <a:rPr lang="en-US" dirty="0" smtClean="0"/>
              <a:t> meg. </a:t>
            </a:r>
            <a:r>
              <a:rPr lang="en-US" dirty="0" err="1" smtClean="0"/>
              <a:t>Antecurvatio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 a </a:t>
            </a:r>
            <a:r>
              <a:rPr lang="en-US" dirty="0" err="1" smtClean="0"/>
              <a:t>végtag</a:t>
            </a:r>
            <a:r>
              <a:rPr lang="en-US" dirty="0" smtClean="0"/>
              <a:t> </a:t>
            </a:r>
            <a:r>
              <a:rPr lang="en-US" dirty="0" err="1" smtClean="0"/>
              <a:t>distalis</a:t>
            </a:r>
            <a:r>
              <a:rPr lang="en-US" dirty="0" smtClean="0"/>
              <a:t> </a:t>
            </a:r>
            <a:r>
              <a:rPr lang="en-US" dirty="0" err="1" smtClean="0"/>
              <a:t>részének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proximalishoz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képest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középvonaltól</a:t>
            </a:r>
            <a:r>
              <a:rPr lang="en-US" baseline="0" dirty="0" smtClean="0"/>
              <a:t> dorsal, </a:t>
            </a:r>
            <a:r>
              <a:rPr lang="en-US" baseline="0" dirty="0" err="1" smtClean="0"/>
              <a:t>recurvatio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középvonaltól</a:t>
            </a:r>
            <a:r>
              <a:rPr lang="en-US" baseline="0" dirty="0" smtClean="0"/>
              <a:t> ventral </a:t>
            </a:r>
            <a:r>
              <a:rPr lang="en-US" baseline="0" dirty="0" err="1" smtClean="0"/>
              <a:t>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</a:t>
            </a:r>
            <a:r>
              <a:rPr lang="en-US" baseline="0" dirty="0" smtClean="0"/>
              <a:t> el. </a:t>
            </a:r>
            <a:r>
              <a:rPr lang="en-US" baseline="0" dirty="0" err="1" smtClean="0"/>
              <a:t>Azaz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antecurvatio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ventral </a:t>
            </a:r>
            <a:r>
              <a:rPr lang="en-US" baseline="0" dirty="0" err="1" smtClean="0"/>
              <a:t>felé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recurvatio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dorsal </a:t>
            </a:r>
            <a:r>
              <a:rPr lang="en-US" baseline="0" dirty="0" err="1" smtClean="0"/>
              <a:t>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görbül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00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axialis</a:t>
            </a:r>
            <a:r>
              <a:rPr lang="en-US" dirty="0" smtClean="0"/>
              <a:t> </a:t>
            </a:r>
            <a:r>
              <a:rPr lang="en-US" dirty="0" err="1" smtClean="0"/>
              <a:t>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eltéréseket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torsiónak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nevezzük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Amennyiben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distalis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végtagrész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proximalishoz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berotált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van, </a:t>
            </a:r>
            <a:r>
              <a:rPr lang="en-US" baseline="0" dirty="0" err="1" smtClean="0"/>
              <a:t>berotációs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torsióról</a:t>
            </a:r>
            <a:r>
              <a:rPr lang="en-US" baseline="0" dirty="0" smtClean="0"/>
              <a:t>, ha </a:t>
            </a:r>
            <a:r>
              <a:rPr lang="en-US" baseline="0" dirty="0" err="1" smtClean="0"/>
              <a:t>kirotált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van, </a:t>
            </a:r>
            <a:r>
              <a:rPr lang="en-US" baseline="0" dirty="0" err="1" smtClean="0"/>
              <a:t>kirotációs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torsióról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beszélünk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Mivel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lábszár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torsiós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elnézhetők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vizsgálatkor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ügyelni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patellák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előretekintő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legyenek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502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axiális</a:t>
            </a:r>
            <a:r>
              <a:rPr lang="en-US" dirty="0" smtClean="0"/>
              <a:t> </a:t>
            </a:r>
            <a:r>
              <a:rPr lang="en-US" dirty="0" err="1" smtClean="0"/>
              <a:t>síkú</a:t>
            </a:r>
            <a:r>
              <a:rPr lang="en-US" dirty="0" smtClean="0"/>
              <a:t> </a:t>
            </a:r>
            <a:r>
              <a:rPr lang="en-US" dirty="0" err="1" smtClean="0"/>
              <a:t>deformitások</a:t>
            </a:r>
            <a:r>
              <a:rPr lang="en-US" dirty="0" smtClean="0"/>
              <a:t> </a:t>
            </a:r>
            <a:r>
              <a:rPr lang="en-US" dirty="0" err="1" smtClean="0"/>
              <a:t>speciális</a:t>
            </a:r>
            <a:r>
              <a:rPr lang="en-US" dirty="0" smtClean="0"/>
              <a:t> </a:t>
            </a:r>
            <a:r>
              <a:rPr lang="en-US" dirty="0" err="1" smtClean="0"/>
              <a:t>esetei</a:t>
            </a:r>
            <a:r>
              <a:rPr lang="en-US" dirty="0" smtClean="0"/>
              <a:t> a </a:t>
            </a:r>
            <a:r>
              <a:rPr lang="en-US" dirty="0" err="1" smtClean="0"/>
              <a:t>combnyak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anteversiojának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eltérései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születéskor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normálisan</a:t>
            </a:r>
            <a:r>
              <a:rPr lang="en-US" baseline="0" dirty="0" smtClean="0"/>
              <a:t> 40 </a:t>
            </a:r>
            <a:r>
              <a:rPr lang="en-US" baseline="0" dirty="0" err="1" smtClean="0"/>
              <a:t>fok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serdülőkorra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15 </a:t>
            </a:r>
            <a:r>
              <a:rPr lang="en-US" baseline="0" dirty="0" err="1" smtClean="0"/>
              <a:t>fokra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csökken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fiziológiásnál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anteversioval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gyermekkorban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találkozunk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járáskor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forduló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térdek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forduló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lábtartás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észlelhető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csökkent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anteversio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retroversiónak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nevezzük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2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alsó</a:t>
            </a:r>
            <a:r>
              <a:rPr lang="en-US" dirty="0" smtClean="0"/>
              <a:t> </a:t>
            </a:r>
            <a:r>
              <a:rPr lang="en-US" dirty="0" err="1" smtClean="0"/>
              <a:t>végtag</a:t>
            </a:r>
            <a:r>
              <a:rPr lang="en-US" dirty="0" smtClean="0"/>
              <a:t> </a:t>
            </a:r>
            <a:r>
              <a:rPr lang="en-US" dirty="0" err="1" smtClean="0"/>
              <a:t>tengelyeltéréseinek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vizsgálatakor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érdemes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arra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figyelni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rotációs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eltérések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frontalis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deformitásokat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színlelhetnek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Fokozott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femunyak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anteversio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berotált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csípők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látszólagos</a:t>
            </a:r>
            <a:r>
              <a:rPr lang="en-US" baseline="0" dirty="0" smtClean="0"/>
              <a:t> genu </a:t>
            </a:r>
            <a:r>
              <a:rPr lang="en-US" baseline="0" dirty="0" err="1" smtClean="0"/>
              <a:t>valgumot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okozhatnak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valódi</a:t>
            </a:r>
            <a:r>
              <a:rPr lang="en-US" baseline="0" dirty="0" smtClean="0"/>
              <a:t> genu </a:t>
            </a:r>
            <a:r>
              <a:rPr lang="en-US" baseline="0" dirty="0" err="1" smtClean="0"/>
              <a:t>valgum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nincs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0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tengelyeltérések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szerint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meghatározhatjuk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Egyrészt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fizikális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vizsgálat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tengelyeltéréseket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szögmérővel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lemérhetjük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másrészt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jellemezhetjük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a genu </a:t>
            </a:r>
            <a:r>
              <a:rPr lang="en-US" baseline="0" dirty="0" err="1" smtClean="0"/>
              <a:t>valgumot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összezárt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térdek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mérhető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belboka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távolsággal</a:t>
            </a:r>
            <a:r>
              <a:rPr lang="en-US" baseline="0" dirty="0" smtClean="0"/>
              <a:t>, a genu </a:t>
            </a:r>
            <a:r>
              <a:rPr lang="en-US" baseline="0" dirty="0" err="1" smtClean="0"/>
              <a:t>varumot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összezárt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bokák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térdtávolsággal</a:t>
            </a:r>
            <a:r>
              <a:rPr lang="en-US" baseline="0" dirty="0" smtClean="0"/>
              <a:t> is. </a:t>
            </a:r>
            <a:r>
              <a:rPr lang="en-US" baseline="0" dirty="0" err="1" smtClean="0"/>
              <a:t>Növekedésben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lévő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gyermekeknél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egyszerű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vizsgálatok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segítségével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könnyen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röntgenvizsgálat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sugárterhelés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nélkül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követhetők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tengelyeltérések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életkorral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összefüggő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fiziológiás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változásai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34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Nagyobb</a:t>
            </a:r>
            <a:r>
              <a:rPr lang="en-US" dirty="0" smtClean="0"/>
              <a:t> </a:t>
            </a:r>
            <a:r>
              <a:rPr lang="en-US" dirty="0" err="1" smtClean="0"/>
              <a:t>mértékű</a:t>
            </a:r>
            <a:r>
              <a:rPr lang="en-US" dirty="0" smtClean="0"/>
              <a:t> </a:t>
            </a:r>
            <a:r>
              <a:rPr lang="en-US" dirty="0" err="1" smtClean="0"/>
              <a:t>eltérés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 </a:t>
            </a:r>
            <a:r>
              <a:rPr lang="en-US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végtagi</a:t>
            </a:r>
            <a:r>
              <a:rPr lang="en-US" dirty="0" smtClean="0"/>
              <a:t> </a:t>
            </a:r>
            <a:r>
              <a:rPr lang="en-US" dirty="0" err="1" smtClean="0"/>
              <a:t>röntgenvizsgálat</a:t>
            </a:r>
            <a:r>
              <a:rPr lang="en-US" dirty="0" smtClean="0"/>
              <a:t> </a:t>
            </a:r>
            <a:r>
              <a:rPr lang="en-US" dirty="0" err="1" smtClean="0"/>
              <a:t>szükséges</a:t>
            </a:r>
            <a:r>
              <a:rPr lang="en-US" dirty="0" smtClean="0"/>
              <a:t> a </a:t>
            </a:r>
            <a:r>
              <a:rPr lang="en-US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pontos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értékeléséhez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frontalis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sagittalis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síkban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lemérjük</a:t>
            </a:r>
            <a:r>
              <a:rPr lang="en-US" baseline="0" dirty="0" smtClean="0"/>
              <a:t> a femur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tibia </a:t>
            </a:r>
            <a:r>
              <a:rPr lang="en-US" baseline="0" dirty="0" err="1" smtClean="0"/>
              <a:t>anatómiai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szögeit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axialis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pedig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klinikailag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értékeljük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1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röntgenfelvételen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anatómiai</a:t>
            </a:r>
            <a:r>
              <a:rPr lang="en-US" dirty="0" smtClean="0"/>
              <a:t> </a:t>
            </a:r>
            <a:r>
              <a:rPr lang="en-US" dirty="0" err="1" smtClean="0"/>
              <a:t>szögek</a:t>
            </a:r>
            <a:r>
              <a:rPr lang="en-US" dirty="0" smtClean="0"/>
              <a:t> </a:t>
            </a:r>
            <a:r>
              <a:rPr lang="en-US" dirty="0" err="1" smtClean="0"/>
              <a:t>mérése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fontos</a:t>
            </a:r>
            <a:r>
              <a:rPr lang="en-US" baseline="0" dirty="0" smtClean="0"/>
              <a:t> a </a:t>
            </a:r>
            <a:r>
              <a:rPr lang="en-US" dirty="0" err="1" smtClean="0"/>
              <a:t>teljes</a:t>
            </a:r>
            <a:r>
              <a:rPr lang="en-US" dirty="0" smtClean="0"/>
              <a:t> </a:t>
            </a:r>
            <a:r>
              <a:rPr lang="en-US" dirty="0" err="1" smtClean="0"/>
              <a:t>alsó</a:t>
            </a:r>
            <a:r>
              <a:rPr lang="en-US" dirty="0" smtClean="0"/>
              <a:t> </a:t>
            </a:r>
            <a:r>
              <a:rPr lang="en-US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mechanikai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értékelése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femurfej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ugróízület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közepét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összekötő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egyenes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normálisan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térdízület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közepén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térdízület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középső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negyedében</a:t>
            </a:r>
            <a:r>
              <a:rPr lang="en-US" baseline="0" dirty="0" smtClean="0"/>
              <a:t> fut. </a:t>
            </a:r>
            <a:r>
              <a:rPr lang="en-US" baseline="0" dirty="0" err="1" smtClean="0"/>
              <a:t>Amennyiben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tengely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ettől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tartománytól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medialisan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lateralisan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egyenetlen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terhelődése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arthrosisra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ízületi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porckopásra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egyéb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másodlagos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eltérések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kialakulására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számíthatunk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754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Komplex</a:t>
            </a:r>
            <a:r>
              <a:rPr lang="en-US" dirty="0" smtClean="0"/>
              <a:t> </a:t>
            </a:r>
            <a:r>
              <a:rPr lang="en-US" dirty="0" err="1" smtClean="0"/>
              <a:t>deformitások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 a </a:t>
            </a:r>
            <a:r>
              <a:rPr lang="en-US" dirty="0" err="1" smtClean="0"/>
              <a:t>pontos</a:t>
            </a:r>
            <a:r>
              <a:rPr lang="en-US" dirty="0" smtClean="0"/>
              <a:t> </a:t>
            </a:r>
            <a:r>
              <a:rPr lang="en-US" dirty="0" err="1" smtClean="0"/>
              <a:t>tervezéshez</a:t>
            </a:r>
            <a:r>
              <a:rPr lang="en-US" dirty="0" smtClean="0"/>
              <a:t> </a:t>
            </a:r>
            <a:r>
              <a:rPr lang="en-US" dirty="0" err="1" smtClean="0"/>
              <a:t>időnként</a:t>
            </a:r>
            <a:r>
              <a:rPr lang="en-US" dirty="0" smtClean="0"/>
              <a:t> </a:t>
            </a:r>
            <a:r>
              <a:rPr lang="en-US" dirty="0" err="1" smtClean="0"/>
              <a:t>szükség</a:t>
            </a:r>
            <a:r>
              <a:rPr lang="en-US" dirty="0" smtClean="0"/>
              <a:t> </a:t>
            </a:r>
            <a:r>
              <a:rPr lang="en-US" dirty="0" err="1" smtClean="0"/>
              <a:t>lehet</a:t>
            </a:r>
            <a:r>
              <a:rPr lang="en-US" dirty="0" smtClean="0"/>
              <a:t> 3 </a:t>
            </a:r>
            <a:r>
              <a:rPr lang="en-US" dirty="0" err="1" smtClean="0"/>
              <a:t>dimenziós</a:t>
            </a:r>
            <a:r>
              <a:rPr lang="en-US" dirty="0" smtClean="0"/>
              <a:t> CT </a:t>
            </a:r>
            <a:r>
              <a:rPr lang="en-US" dirty="0" err="1" smtClean="0"/>
              <a:t>vizsgálatra</a:t>
            </a:r>
            <a:r>
              <a:rPr lang="en-US" dirty="0" smtClean="0"/>
              <a:t> is, </a:t>
            </a:r>
            <a:r>
              <a:rPr lang="en-US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főként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közeli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ábrázolásában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nyújt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segítséget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939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alapvetően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stabil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terhelhető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panaszmentes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elérése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végtaghosszkülönbséget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szerint</a:t>
            </a:r>
            <a:r>
              <a:rPr lang="en-US" baseline="0" dirty="0" smtClean="0"/>
              <a:t> 5-10 mm-en </a:t>
            </a:r>
            <a:r>
              <a:rPr lang="en-US" baseline="0" dirty="0" err="1" smtClean="0"/>
              <a:t>belüli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különbségre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csökkenteni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plantigrad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valamint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járás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gördítéséhez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szükséges</a:t>
            </a:r>
            <a:r>
              <a:rPr lang="en-US" baseline="0" dirty="0" smtClean="0"/>
              <a:t> 7 </a:t>
            </a:r>
            <a:r>
              <a:rPr lang="en-US" baseline="0" dirty="0" err="1" smtClean="0"/>
              <a:t>fokos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dorsalflexio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elérése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További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kezelésnek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terhelési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tengelyének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síkjainak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helyreállítása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késői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szövődmények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megelőzése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érdekében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370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tengelyeltérés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kezelésére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fontos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lépések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megfelelő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időzítése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időnként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observatiora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megfigyelésre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tengelyeltérések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változásainak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követésére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. </a:t>
            </a:r>
            <a:endParaRPr lang="en-US" baseline="0" dirty="0" smtClean="0"/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fiziológiásan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változik</a:t>
            </a:r>
            <a:r>
              <a:rPr lang="en-US" baseline="0" dirty="0" smtClean="0"/>
              <a:t>. 2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gyakori</a:t>
            </a:r>
            <a:r>
              <a:rPr lang="en-US" baseline="0" dirty="0" smtClean="0"/>
              <a:t> a genu </a:t>
            </a:r>
            <a:r>
              <a:rPr lang="en-US" baseline="0" dirty="0" err="1" smtClean="0"/>
              <a:t>varum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spontán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megszűnik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genu </a:t>
            </a:r>
            <a:r>
              <a:rPr lang="en-US" baseline="0" dirty="0" err="1" smtClean="0"/>
              <a:t>valgum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3-4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körül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legkifejezettebb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mértékű</a:t>
            </a:r>
            <a:r>
              <a:rPr lang="en-US" baseline="0" dirty="0" smtClean="0"/>
              <a:t>. A genu </a:t>
            </a:r>
            <a:r>
              <a:rPr lang="en-US" baseline="0" dirty="0" err="1" smtClean="0"/>
              <a:t>valgum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aztán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megszűnik</a:t>
            </a:r>
            <a:r>
              <a:rPr lang="en-US" baseline="0" dirty="0" smtClean="0"/>
              <a:t>, 7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felnőttkorra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jellemző</a:t>
            </a:r>
            <a:r>
              <a:rPr lang="en-US" baseline="0" dirty="0" smtClean="0"/>
              <a:t>, 5-7 </a:t>
            </a:r>
            <a:r>
              <a:rPr lang="en-US" baseline="0" dirty="0" err="1" smtClean="0"/>
              <a:t>fokos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fiziológiás</a:t>
            </a:r>
            <a:r>
              <a:rPr lang="en-US" baseline="0" dirty="0" smtClean="0"/>
              <a:t> genu </a:t>
            </a:r>
            <a:r>
              <a:rPr lang="en-US" baseline="0" dirty="0" err="1" smtClean="0"/>
              <a:t>valgum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Konzervatív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alkalmazunk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gyógytornán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kívül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ortézisek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talpbetét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gyógycipő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alkalmazását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foglalja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magában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definitív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megoldását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92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előadás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részében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típusait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részletes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elemzését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mutatom</a:t>
            </a:r>
            <a:r>
              <a:rPr lang="en-US" baseline="0" dirty="0" smtClean="0"/>
              <a:t> be, </a:t>
            </a:r>
            <a:r>
              <a:rPr lang="en-US" baseline="0" dirty="0" err="1" smtClean="0"/>
              <a:t>majd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ismertetem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kezelés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céljait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lehetőségeit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második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lehetőségeit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tárgyaljuk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részletesen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Elsőként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gyermekkorban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epiphyseodesis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növekedésgátlás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példáján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keresztül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mutatom</a:t>
            </a:r>
            <a:r>
              <a:rPr lang="en-US" baseline="0" dirty="0" smtClean="0"/>
              <a:t> be, </a:t>
            </a:r>
            <a:r>
              <a:rPr lang="en-US" baseline="0" dirty="0" err="1" smtClean="0"/>
              <a:t>hogy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hogyan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befolyásolni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irányítani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növekedését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különböző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típusainak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ismertetése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végtaghosszabbítás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klasszikus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modern </a:t>
            </a:r>
            <a:r>
              <a:rPr lang="en-US" baseline="0" dirty="0" err="1" smtClean="0"/>
              <a:t>lehetőségeit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végtagrövidítés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indikációit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tárgyaljuk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8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műtéti</a:t>
            </a:r>
            <a:r>
              <a:rPr lang="en-US" dirty="0" smtClean="0"/>
              <a:t> </a:t>
            </a:r>
            <a:r>
              <a:rPr lang="en-US" dirty="0" err="1" smtClean="0"/>
              <a:t>módszerek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elsőként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epiphyseodesist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osteotomiákat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végtaghosszabbítást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végül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végtagrövidítés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ismertetem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970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epiphyseodesis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gátolni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irányítani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epiphyseodesist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leggyakrabban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térdízület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körüli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ugyanis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legnagyobb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physisek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aktivitása</a:t>
            </a:r>
            <a:r>
              <a:rPr lang="en-US" baseline="0" dirty="0" smtClean="0"/>
              <a:t>, a femur </a:t>
            </a:r>
            <a:r>
              <a:rPr lang="en-US" baseline="0" dirty="0" err="1" smtClean="0"/>
              <a:t>distalis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tibia </a:t>
            </a:r>
            <a:r>
              <a:rPr lang="en-US" baseline="0" dirty="0" err="1" smtClean="0"/>
              <a:t>proximalis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teljes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növekedésének</a:t>
            </a:r>
            <a:r>
              <a:rPr lang="en-US" baseline="0" dirty="0" smtClean="0"/>
              <a:t> 70%-áért </a:t>
            </a:r>
            <a:r>
              <a:rPr lang="en-US" baseline="0" dirty="0" err="1" smtClean="0"/>
              <a:t>felel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665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Tengelyeltérések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egyoldali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növekedésgátlást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 hemi-</a:t>
            </a:r>
            <a:r>
              <a:rPr lang="en-US" baseline="0" dirty="0" err="1" smtClean="0"/>
              <a:t>epiphyseodesist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oldalán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lateralis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gátoljuk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lassítjuk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ellenoldalon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ütem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változatlan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marad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így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különböző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ütemű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frontalis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tengelyeltérést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Mivel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lassítjuk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szüntetjük</a:t>
            </a:r>
            <a:r>
              <a:rPr lang="en-US" baseline="0" dirty="0" smtClean="0"/>
              <a:t> meg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növekedésgátló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hatást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implantátum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eltávolítása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normál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ütem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gátolt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visszatér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növekedésgátlás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tengelyeltérések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hosszkülönbségek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alkalmazható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végtagon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oldalán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gátoljuk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ezáltal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lelassul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rövidebb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zavartalanul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folyik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így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hosszkülönbség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csökken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390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növekedésgátlást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epiphyseodesist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leggyakrabban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kétlyukú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nyolcas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lemeznek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nevezett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implantátummal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lemezt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felszínére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helyezzük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egy-egy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csavarral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rögzítjük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gátolt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oldalon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lelassul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ellenoldalon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normál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ütem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korrigálja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tengelyeltérést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korrekciót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implantátumot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eltávolítjuk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0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Néhány</a:t>
            </a:r>
            <a:r>
              <a:rPr lang="en-US" dirty="0" smtClean="0"/>
              <a:t> </a:t>
            </a:r>
            <a:r>
              <a:rPr lang="en-US" dirty="0" err="1" smtClean="0"/>
              <a:t>példa</a:t>
            </a:r>
            <a:r>
              <a:rPr lang="en-US" dirty="0" smtClean="0"/>
              <a:t> a </a:t>
            </a:r>
            <a:r>
              <a:rPr lang="en-US" dirty="0" err="1" smtClean="0"/>
              <a:t>tengelykorrekcióra</a:t>
            </a:r>
            <a:r>
              <a:rPr lang="en-US" dirty="0" smtClean="0"/>
              <a:t>:</a:t>
            </a:r>
            <a:r>
              <a:rPr lang="en-US" baseline="0" dirty="0" smtClean="0"/>
              <a:t> genu </a:t>
            </a:r>
            <a:r>
              <a:rPr lang="en-US" baseline="0" dirty="0" err="1" smtClean="0"/>
              <a:t>varum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mindkét</a:t>
            </a:r>
            <a:r>
              <a:rPr lang="en-US" baseline="0" dirty="0" smtClean="0"/>
              <a:t> femur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lateralis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lassítottuk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nyolcas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lemezekkel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oldalon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normál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korrigálta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tengelyeltérést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41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következő</a:t>
            </a:r>
            <a:r>
              <a:rPr lang="en-US" dirty="0" smtClean="0"/>
              <a:t> </a:t>
            </a:r>
            <a:r>
              <a:rPr lang="en-US" dirty="0" err="1" smtClean="0"/>
              <a:t>példa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lábszártörést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zavar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oldali</a:t>
            </a:r>
            <a:r>
              <a:rPr lang="en-US" baseline="0" dirty="0" smtClean="0"/>
              <a:t> genu </a:t>
            </a:r>
            <a:r>
              <a:rPr lang="en-US" baseline="0" dirty="0" err="1" smtClean="0"/>
              <a:t>valgum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tibia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medialis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végeztünk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nyolcas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lemezes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epiphyseodesist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tengelyeltérés</a:t>
            </a:r>
            <a:r>
              <a:rPr lang="en-US" baseline="0" dirty="0" smtClean="0"/>
              <a:t> 1 </a:t>
            </a:r>
            <a:r>
              <a:rPr lang="en-US" baseline="0" dirty="0" err="1" smtClean="0"/>
              <a:t>év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korrigálódott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11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 smtClean="0"/>
              <a:t>Hosszkülönbség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szinten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hanem</a:t>
            </a:r>
            <a:r>
              <a:rPr lang="en-US" baseline="0" dirty="0" smtClean="0"/>
              <a:t> mind a femur </a:t>
            </a:r>
            <a:r>
              <a:rPr lang="en-US" baseline="0" dirty="0" err="1" smtClean="0"/>
              <a:t>distalis</a:t>
            </a:r>
            <a:r>
              <a:rPr lang="en-US" baseline="0" dirty="0" smtClean="0"/>
              <a:t>, mind </a:t>
            </a:r>
            <a:r>
              <a:rPr lang="en-US" baseline="0" dirty="0" err="1" smtClean="0"/>
              <a:t>pedig</a:t>
            </a:r>
            <a:r>
              <a:rPr lang="en-US" baseline="0" dirty="0" smtClean="0"/>
              <a:t> a tibia </a:t>
            </a:r>
            <a:r>
              <a:rPr lang="en-US" baseline="0" dirty="0" err="1" smtClean="0"/>
              <a:t>proximalis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epiphyseodsesist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növekedésgátlást</a:t>
            </a:r>
            <a:r>
              <a:rPr lang="en-US" baseline="0" dirty="0" smtClean="0"/>
              <a:t>. A femur </a:t>
            </a:r>
            <a:r>
              <a:rPr lang="en-US" baseline="0" dirty="0" err="1" smtClean="0"/>
              <a:t>distalis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régiójában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intenzívebb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ütem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érhetünk</a:t>
            </a:r>
            <a:r>
              <a:rPr lang="en-US" baseline="0" dirty="0" smtClean="0"/>
              <a:t> el, mint a tibia </a:t>
            </a:r>
            <a:r>
              <a:rPr lang="en-US" baseline="0" dirty="0" err="1" smtClean="0"/>
              <a:t>proximalis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területén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A </a:t>
            </a:r>
            <a:r>
              <a:rPr lang="en-US" baseline="0" dirty="0" err="1" smtClean="0"/>
              <a:t>következő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lábszárrövidülés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ellenoldali</a:t>
            </a:r>
            <a:r>
              <a:rPr lang="en-US" baseline="0" dirty="0" smtClean="0"/>
              <a:t> femur </a:t>
            </a:r>
            <a:r>
              <a:rPr lang="en-US" baseline="0" dirty="0" err="1" smtClean="0"/>
              <a:t>növekedésgátlás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mutatja</a:t>
            </a:r>
            <a:r>
              <a:rPr lang="en-US" baseline="0" dirty="0" smtClean="0"/>
              <a:t> be. A </a:t>
            </a:r>
            <a:r>
              <a:rPr lang="en-US" baseline="0" dirty="0" err="1" smtClean="0"/>
              <a:t>végtaghosszkülönbség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megszűnt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csípőízületek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szintjét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piros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horizontálissá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vált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17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következő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csoportja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osteotomiák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műtétek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Mivel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epiphyseodesis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jóval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kisebb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műtéti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megterhelést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</a:t>
            </a:r>
            <a:r>
              <a:rPr lang="en-US" baseline="0" dirty="0" smtClean="0"/>
              <a:t>, mint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epiphyseodesisre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különböző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nincs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lehetőség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befejeződése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porcok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záródása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közeli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időszakban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csípőtáji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láb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defromitások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sagittalis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rotációs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eltérések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tengelyeltérések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komplex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26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leggyakrabban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Záró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kivételével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így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kelettkezett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zárásával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tengelykorrekciót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míg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nyitó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szétnyitva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csonték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behelyezésével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tengelyeltérést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záró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kivétel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rövidülésével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nyitó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hosszabbodásával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</a:t>
            </a:r>
            <a:r>
              <a:rPr lang="en-US" baseline="0" dirty="0" smtClean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10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Ezt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csak</a:t>
            </a:r>
            <a:r>
              <a:rPr lang="en-US" dirty="0" smtClean="0"/>
              <a:t> a </a:t>
            </a:r>
            <a:r>
              <a:rPr lang="en-US" dirty="0" err="1" smtClean="0"/>
              <a:t>frontalis</a:t>
            </a:r>
            <a:r>
              <a:rPr lang="en-US" dirty="0" smtClean="0"/>
              <a:t>,</a:t>
            </a:r>
            <a:r>
              <a:rPr lang="en-US" baseline="0" dirty="0" smtClean="0"/>
              <a:t> de a </a:t>
            </a:r>
            <a:r>
              <a:rPr lang="en-US" baseline="0" dirty="0" err="1" smtClean="0"/>
              <a:t>sagittalis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síkban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elvégezhetjük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ékosteotomia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példáját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látjuk</a:t>
            </a:r>
            <a:r>
              <a:rPr lang="en-US" baseline="0" dirty="0" smtClean="0"/>
              <a:t>, a femur </a:t>
            </a:r>
            <a:r>
              <a:rPr lang="en-US" baseline="0" dirty="0" err="1" smtClean="0"/>
              <a:t>distalis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ventralis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alapú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eltávolítva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képződött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összezárva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tengelykorrekciót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47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aseline="0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szempont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alapján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osztályozhatók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Léteznek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egyszerű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tengelyeltérések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egyszerű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végtaghosszkülönbségek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tartoznak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vannak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komplex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amelyekhez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többsíkú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tengelyeltéréssel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rendellenességek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tartoznak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végtaghosszkülönbséggel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járnak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1277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Gyermekkorban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alkalmazzuk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háztető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főként</a:t>
            </a:r>
            <a:r>
              <a:rPr lang="en-US" baseline="0" dirty="0" smtClean="0"/>
              <a:t> a tibia </a:t>
            </a:r>
            <a:r>
              <a:rPr lang="en-US" baseline="0" dirty="0" err="1" smtClean="0"/>
              <a:t>területén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amikor</a:t>
            </a:r>
            <a:r>
              <a:rPr lang="en-US" baseline="0" dirty="0" smtClean="0"/>
              <a:t> is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fordított</a:t>
            </a:r>
            <a:r>
              <a:rPr lang="en-US" baseline="0" dirty="0" smtClean="0"/>
              <a:t> V </a:t>
            </a:r>
            <a:r>
              <a:rPr lang="en-US" baseline="0" dirty="0" err="1" smtClean="0"/>
              <a:t>alakban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átvágását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tengelykorrekciót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47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Ezen</a:t>
            </a:r>
            <a:r>
              <a:rPr lang="en-US" dirty="0" smtClean="0"/>
              <a:t> a </a:t>
            </a:r>
            <a:r>
              <a:rPr lang="en-US" dirty="0" err="1" smtClean="0"/>
              <a:t>röntgenfelvételen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genu </a:t>
            </a:r>
            <a:r>
              <a:rPr lang="en-US" baseline="0" dirty="0" err="1" smtClean="0"/>
              <a:t>varum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nyolcas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lemezes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epiphyseodesis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utáni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állapot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, a tibia </a:t>
            </a:r>
            <a:r>
              <a:rPr lang="en-US" baseline="0" dirty="0" err="1" smtClean="0"/>
              <a:t>többszintű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a tibia </a:t>
            </a:r>
            <a:r>
              <a:rPr lang="en-US" baseline="0" dirty="0" err="1" smtClean="0"/>
              <a:t>proximalis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lateralis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növekedésgátlás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súlyossága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növekedésgátlás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eredménytelen</a:t>
            </a:r>
            <a:r>
              <a:rPr lang="en-US" baseline="0" dirty="0" smtClean="0"/>
              <a:t> volt,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 a tibia </a:t>
            </a:r>
            <a:r>
              <a:rPr lang="en-US" baseline="0" dirty="0" err="1" smtClean="0"/>
              <a:t>proximalis</a:t>
            </a:r>
            <a:r>
              <a:rPr lang="en-US" baseline="0" dirty="0" smtClean="0"/>
              <a:t> metaphysis </a:t>
            </a:r>
            <a:r>
              <a:rPr lang="en-US" baseline="0" dirty="0" err="1" smtClean="0"/>
              <a:t>területén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háztető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tűződrótos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rögzítés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Bár</a:t>
            </a:r>
            <a:r>
              <a:rPr lang="en-US" baseline="0" dirty="0" smtClean="0"/>
              <a:t> a tibia </a:t>
            </a:r>
            <a:r>
              <a:rPr lang="en-US" baseline="0" dirty="0" err="1" smtClean="0"/>
              <a:t>többszintű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szintjén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korrekció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terhelési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helyreállt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ezért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növekedés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jó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tengelyű</a:t>
            </a:r>
            <a:r>
              <a:rPr lang="en-US" baseline="0" dirty="0" smtClean="0"/>
              <a:t> tibia </a:t>
            </a:r>
            <a:r>
              <a:rPr lang="en-US" baseline="0" dirty="0" err="1" smtClean="0"/>
              <a:t>remodellációja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kiegyenesedése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várható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7090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axialis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deformitásoknál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osteotomiákat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harántirányú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átvágását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elforgatásával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rotációs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eltérést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korrigált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tűződróttal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lemezzel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rögzítjük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559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dóm</a:t>
            </a:r>
            <a:r>
              <a:rPr lang="en-US" dirty="0" smtClean="0"/>
              <a:t> </a:t>
            </a:r>
            <a:r>
              <a:rPr lang="en-US" dirty="0" err="1" smtClean="0"/>
              <a:t>osteotomia</a:t>
            </a:r>
            <a:r>
              <a:rPr lang="en-US" dirty="0" smtClean="0"/>
              <a:t> a </a:t>
            </a:r>
            <a:r>
              <a:rPr lang="en-US" dirty="0" err="1" smtClean="0"/>
              <a:t>háztető</a:t>
            </a:r>
            <a:r>
              <a:rPr lang="en-US" dirty="0" smtClean="0"/>
              <a:t> </a:t>
            </a:r>
            <a:r>
              <a:rPr lang="en-US" dirty="0" err="1" smtClean="0"/>
              <a:t>osteotomia</a:t>
            </a:r>
            <a:r>
              <a:rPr lang="en-US" dirty="0" smtClean="0"/>
              <a:t> </a:t>
            </a:r>
            <a:r>
              <a:rPr lang="en-US" dirty="0" err="1" smtClean="0"/>
              <a:t>alternatívája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</a:t>
            </a:r>
            <a:r>
              <a:rPr lang="en-US" dirty="0" err="1" smtClean="0"/>
              <a:t>yenkor</a:t>
            </a:r>
            <a:r>
              <a:rPr lang="en-US" dirty="0" smtClean="0"/>
              <a:t> a metaphysis </a:t>
            </a:r>
            <a:r>
              <a:rPr lang="en-US" dirty="0" err="1" smtClean="0"/>
              <a:t>területén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előfúrásokat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körívben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vágjuk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csontot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majd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körív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elforgatva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tengelykorrekciót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frontalis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síkban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85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Végezhetünk</a:t>
            </a:r>
            <a:r>
              <a:rPr lang="en-US" dirty="0" smtClean="0"/>
              <a:t> </a:t>
            </a:r>
            <a:r>
              <a:rPr lang="en-US" dirty="0" err="1" smtClean="0"/>
              <a:t>továbbá</a:t>
            </a:r>
            <a:r>
              <a:rPr lang="en-US" dirty="0" smtClean="0"/>
              <a:t> </a:t>
            </a:r>
            <a:r>
              <a:rPr lang="en-US" dirty="0" err="1" smtClean="0"/>
              <a:t>ferde</a:t>
            </a:r>
            <a:r>
              <a:rPr lang="en-US" dirty="0" smtClean="0"/>
              <a:t> </a:t>
            </a:r>
            <a:r>
              <a:rPr lang="en-US" dirty="0" err="1" smtClean="0"/>
              <a:t>síkú</a:t>
            </a:r>
            <a:r>
              <a:rPr lang="en-US" dirty="0" smtClean="0"/>
              <a:t> </a:t>
            </a:r>
            <a:r>
              <a:rPr lang="en-US" dirty="0" err="1" smtClean="0"/>
              <a:t>osteotomiát</a:t>
            </a:r>
            <a:r>
              <a:rPr lang="en-US" dirty="0" smtClean="0"/>
              <a:t> is,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amellyel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</a:t>
            </a:r>
            <a:r>
              <a:rPr lang="en-US" dirty="0" err="1" smtClean="0"/>
              <a:t>öbbsíkú</a:t>
            </a:r>
            <a:r>
              <a:rPr lang="en-US" dirty="0" smtClean="0"/>
              <a:t> </a:t>
            </a:r>
            <a:r>
              <a:rPr lang="en-US" dirty="0" err="1" smtClean="0"/>
              <a:t>tengelyeltéréseket</a:t>
            </a:r>
            <a:r>
              <a:rPr lang="en-US" dirty="0" smtClean="0"/>
              <a:t> 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korrigálhatunk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59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súlyos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van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végtaghosszabbításra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callusdistractio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magyarul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csontheg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nyújtás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elvét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alkalmazzuk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végtaghosszabbítás</a:t>
            </a:r>
            <a:r>
              <a:rPr lang="en-US" baseline="0" dirty="0" smtClean="0"/>
              <a:t> 4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25 cm-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hosszkülönbség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indokolt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műtét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először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felhelyezzük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végtaghosszabbító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készüléket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fixateur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externe</a:t>
            </a:r>
            <a:r>
              <a:rPr lang="en-US" baseline="0" dirty="0" smtClean="0"/>
              <a:t>-t, </a:t>
            </a:r>
            <a:r>
              <a:rPr lang="en-US" baseline="0" dirty="0" err="1" smtClean="0"/>
              <a:t>amelyet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drótokkal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csavarokkal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rögzítünk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hosszabbítandó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csonthoz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átvágjuk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csontot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majd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hétig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hagyjuk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gyógyulni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csontheg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 callus </a:t>
            </a:r>
            <a:r>
              <a:rPr lang="en-US" baseline="0" dirty="0" err="1" smtClean="0"/>
              <a:t>képződik</a:t>
            </a:r>
            <a:r>
              <a:rPr lang="en-US" baseline="0" dirty="0" smtClean="0"/>
              <a:t>. 1 </a:t>
            </a:r>
            <a:r>
              <a:rPr lang="en-US" baseline="0" dirty="0" err="1" smtClean="0"/>
              <a:t>hét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után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készülék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napi</a:t>
            </a:r>
            <a:r>
              <a:rPr lang="en-US" baseline="0" dirty="0" smtClean="0"/>
              <a:t> 1 mm-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sebességgel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kezdjük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távolítani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egymástól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ezáltal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hosszabbítjuk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képződött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képlékeny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állagú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csontheget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végtaghosszabbítással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5-8 cm-t,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hosszának</a:t>
            </a:r>
            <a:r>
              <a:rPr lang="en-US" baseline="0" dirty="0" smtClean="0"/>
              <a:t> 20%-</a:t>
            </a:r>
            <a:r>
              <a:rPr lang="en-US" baseline="0" dirty="0" err="1" smtClean="0"/>
              <a:t>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hosszabbítani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hosszabbított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gyógyulási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hosszabbított</a:t>
            </a:r>
            <a:r>
              <a:rPr lang="en-US" baseline="0" dirty="0" smtClean="0"/>
              <a:t> cm-</a:t>
            </a:r>
            <a:r>
              <a:rPr lang="en-US" baseline="0" dirty="0" err="1" smtClean="0"/>
              <a:t>enklnt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1-3 </a:t>
            </a:r>
            <a:r>
              <a:rPr lang="en-US" baseline="0" dirty="0" err="1" smtClean="0"/>
              <a:t>hónap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4 cm-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hosszabbítást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készülék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levétele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életkoról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gyógyulási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ütemtől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függően</a:t>
            </a:r>
            <a:r>
              <a:rPr lang="en-US" baseline="0" dirty="0" smtClean="0"/>
              <a:t> 4-12 </a:t>
            </a:r>
            <a:r>
              <a:rPr lang="en-US" baseline="0" dirty="0" err="1" smtClean="0"/>
              <a:t>hónap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múlva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esedékes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04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</a:t>
            </a:r>
            <a:r>
              <a:rPr lang="en-US" dirty="0" err="1" smtClean="0"/>
              <a:t>égtaghosszabbítás</a:t>
            </a:r>
            <a:r>
              <a:rPr lang="en-US" dirty="0" smtClean="0"/>
              <a:t> </a:t>
            </a:r>
            <a:r>
              <a:rPr lang="en-US" dirty="0" err="1" smtClean="0"/>
              <a:t>klasszikus</a:t>
            </a:r>
            <a:r>
              <a:rPr lang="en-US" dirty="0" smtClean="0"/>
              <a:t> </a:t>
            </a:r>
            <a:r>
              <a:rPr lang="en-US" dirty="0" err="1" smtClean="0"/>
              <a:t>módszere</a:t>
            </a:r>
            <a:r>
              <a:rPr lang="en-US" dirty="0" smtClean="0"/>
              <a:t> a </a:t>
            </a:r>
            <a:r>
              <a:rPr lang="en-US" dirty="0" err="1" smtClean="0"/>
              <a:t>külső</a:t>
            </a:r>
            <a:r>
              <a:rPr lang="en-US" dirty="0" smtClean="0"/>
              <a:t> </a:t>
            </a:r>
            <a:r>
              <a:rPr lang="en-US" dirty="0" err="1" smtClean="0"/>
              <a:t>hosszabbító</a:t>
            </a:r>
            <a:r>
              <a:rPr lang="en-US" dirty="0" smtClean="0"/>
              <a:t> </a:t>
            </a:r>
            <a:r>
              <a:rPr lang="en-US" dirty="0" err="1" smtClean="0"/>
              <a:t>készülékekkel</a:t>
            </a:r>
            <a:r>
              <a:rPr lang="en-US" dirty="0" smtClean="0"/>
              <a:t> </a:t>
            </a:r>
            <a:r>
              <a:rPr lang="en-US" dirty="0" err="1" smtClean="0"/>
              <a:t>történő</a:t>
            </a:r>
            <a:r>
              <a:rPr lang="en-US" dirty="0" smtClean="0"/>
              <a:t> </a:t>
            </a:r>
            <a:r>
              <a:rPr lang="en-US" dirty="0" err="1" smtClean="0"/>
              <a:t>hosszabbítás</a:t>
            </a:r>
            <a:r>
              <a:rPr lang="en-US" dirty="0" smtClean="0"/>
              <a:t>, </a:t>
            </a:r>
            <a:r>
              <a:rPr lang="en-US" dirty="0" err="1" smtClean="0"/>
              <a:t>azonban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utóbbi</a:t>
            </a:r>
            <a:r>
              <a:rPr lang="en-US" dirty="0" smtClean="0"/>
              <a:t> </a:t>
            </a:r>
            <a:r>
              <a:rPr lang="en-US" dirty="0" err="1" smtClean="0"/>
              <a:t>években</a:t>
            </a:r>
            <a:r>
              <a:rPr lang="en-US" dirty="0" smtClean="0"/>
              <a:t> </a:t>
            </a:r>
            <a:r>
              <a:rPr lang="en-US" dirty="0" err="1" smtClean="0"/>
              <a:t>elterjedt</a:t>
            </a:r>
            <a:r>
              <a:rPr lang="en-US" dirty="0" smtClean="0"/>
              <a:t> a </a:t>
            </a:r>
            <a:r>
              <a:rPr lang="en-US" dirty="0" err="1" smtClean="0"/>
              <a:t>lényegesen</a:t>
            </a:r>
            <a:r>
              <a:rPr lang="en-US" dirty="0" smtClean="0"/>
              <a:t> </a:t>
            </a:r>
            <a:r>
              <a:rPr lang="en-US" dirty="0" err="1" smtClean="0"/>
              <a:t>kevesebb</a:t>
            </a:r>
            <a:r>
              <a:rPr lang="en-US" dirty="0" smtClean="0"/>
              <a:t> </a:t>
            </a:r>
            <a:r>
              <a:rPr lang="en-US" dirty="0" err="1" smtClean="0"/>
              <a:t>megterheléssel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szövődménnyel</a:t>
            </a:r>
            <a:r>
              <a:rPr lang="en-US" dirty="0" smtClean="0"/>
              <a:t> </a:t>
            </a:r>
            <a:r>
              <a:rPr lang="en-US" dirty="0" err="1" smtClean="0"/>
              <a:t>járó</a:t>
            </a:r>
            <a:r>
              <a:rPr lang="en-US" dirty="0" smtClean="0"/>
              <a:t> </a:t>
            </a:r>
            <a:r>
              <a:rPr lang="en-US" dirty="0" err="1" smtClean="0"/>
              <a:t>belső</a:t>
            </a:r>
            <a:r>
              <a:rPr lang="en-US" baseline="0" dirty="0" smtClean="0"/>
              <a:t> </a:t>
            </a:r>
            <a:r>
              <a:rPr lang="en-US" dirty="0" err="1" smtClean="0"/>
              <a:t>hosszabbító</a:t>
            </a:r>
            <a:r>
              <a:rPr lang="en-US" dirty="0" smtClean="0"/>
              <a:t> </a:t>
            </a:r>
            <a:r>
              <a:rPr lang="en-US" dirty="0" err="1" smtClean="0"/>
              <a:t>készülékek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használata</a:t>
            </a:r>
            <a:r>
              <a:rPr lang="en-US" baseline="0" dirty="0" smtClean="0"/>
              <a:t> is. A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készülékek</a:t>
            </a:r>
            <a:r>
              <a:rPr lang="en-US" baseline="0" dirty="0" smtClean="0"/>
              <a:t> </a:t>
            </a:r>
            <a:r>
              <a:rPr lang="en-US" baseline="0" dirty="0" smtClean="0"/>
              <a:t>a </a:t>
            </a:r>
            <a:r>
              <a:rPr lang="en-US" baseline="0" dirty="0" err="1" smtClean="0"/>
              <a:t>bőrön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izmokon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keresztül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hatoló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drótok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csavarok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segítségével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rögzülnek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hosszabbítandó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csonthoz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emiatt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számos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lágyrészszövődmény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fertőzés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kontraktúrák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alakulhatnak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A </a:t>
            </a:r>
            <a:r>
              <a:rPr lang="en-US" baseline="0" dirty="0" err="1" smtClean="0"/>
              <a:t>belső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készülékek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velőűrjében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lévő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teleszkópos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hosszabbítható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eszközök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velőűrszegek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direkt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összeköttetés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nélkül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mágneses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elektromotoros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meghajtással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vezérelhetők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Így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ezeknél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eszközöknél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nincs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szükség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drótok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csavarok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használatára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így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kevesebb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lágyrészszövődmény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gyorsabb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rehabilitáció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sokkal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életminőség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végezhető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végtaghosszabbítás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Mára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belüli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intramedullaris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optimális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megoldássá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lévő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gyermekeknél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korlátozottan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alkalmazható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740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Végtaghosszabbítás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végezhető</a:t>
            </a:r>
            <a:r>
              <a:rPr lang="en-US" baseline="0" dirty="0" smtClean="0"/>
              <a:t> </a:t>
            </a:r>
            <a:r>
              <a:rPr lang="en-US" dirty="0" err="1" smtClean="0"/>
              <a:t>egyoldali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ún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unilateralis</a:t>
            </a:r>
            <a:r>
              <a:rPr lang="en-US" baseline="0" dirty="0" smtClean="0"/>
              <a:t> </a:t>
            </a:r>
            <a:r>
              <a:rPr lang="en-US" dirty="0" err="1" smtClean="0"/>
              <a:t>végtaghosszabbító</a:t>
            </a:r>
            <a:r>
              <a:rPr lang="en-US" dirty="0" smtClean="0"/>
              <a:t> </a:t>
            </a:r>
            <a:r>
              <a:rPr lang="en-US" dirty="0" err="1" smtClean="0"/>
              <a:t>készülékkel</a:t>
            </a:r>
            <a:r>
              <a:rPr lang="en-US" dirty="0" smtClean="0"/>
              <a:t>. A </a:t>
            </a:r>
            <a:r>
              <a:rPr lang="en-US" dirty="0" err="1" smtClean="0"/>
              <a:t>röntgenfelvételen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humerus</a:t>
            </a:r>
            <a:r>
              <a:rPr lang="en-US" dirty="0" smtClean="0"/>
              <a:t> </a:t>
            </a:r>
            <a:r>
              <a:rPr lang="en-US" dirty="0" err="1" smtClean="0"/>
              <a:t>hosszabbítás</a:t>
            </a:r>
            <a:r>
              <a:rPr lang="en-US" dirty="0" smtClean="0"/>
              <a:t> </a:t>
            </a:r>
            <a:r>
              <a:rPr lang="en-US" dirty="0" err="1" smtClean="0"/>
              <a:t>látható</a:t>
            </a:r>
            <a:r>
              <a:rPr lang="en-US" dirty="0" smtClean="0"/>
              <a:t>,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eszközt</a:t>
            </a:r>
            <a:r>
              <a:rPr lang="en-US" dirty="0" smtClean="0"/>
              <a:t> 2-2- </a:t>
            </a:r>
            <a:r>
              <a:rPr lang="en-US" dirty="0" err="1" smtClean="0"/>
              <a:t>csavarral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rögzítettük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humerushoz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kezdeti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szakasza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második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szakasza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már</a:t>
            </a:r>
            <a:r>
              <a:rPr lang="en-US" baseline="0" dirty="0" smtClean="0"/>
              <a:t> a callus </a:t>
            </a:r>
            <a:r>
              <a:rPr lang="en-US" baseline="0" dirty="0" err="1" smtClean="0"/>
              <a:t>kezdődő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csontosodása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Néhány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hónap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elteltével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teljes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átépülése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készülék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eltávolítható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2296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leggyakrabban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használt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végtaghosszabbító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eszközök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cirkuláris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körkörös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hosszabbító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készülékek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Évtizedekig</a:t>
            </a:r>
            <a:r>
              <a:rPr lang="en-US" baseline="0" dirty="0" smtClean="0"/>
              <a:t> a 4 </a:t>
            </a:r>
            <a:r>
              <a:rPr lang="en-US" baseline="0" dirty="0" err="1" smtClean="0"/>
              <a:t>gyűrűből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Ilizarov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készükék</a:t>
            </a:r>
            <a:r>
              <a:rPr lang="en-US" baseline="0" dirty="0" smtClean="0"/>
              <a:t> volt a </a:t>
            </a:r>
            <a:r>
              <a:rPr lang="en-US" baseline="0" dirty="0" err="1" smtClean="0"/>
              <a:t>legelterjedtebb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végtaghosszabbító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eszköz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gyűrűit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egyenként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tűződrót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összesen</a:t>
            </a:r>
            <a:r>
              <a:rPr lang="en-US" baseline="0" dirty="0" smtClean="0"/>
              <a:t> 8 </a:t>
            </a:r>
            <a:r>
              <a:rPr lang="en-US" baseline="0" dirty="0" err="1" smtClean="0"/>
              <a:t>drót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rögzít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csonthoz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gyűrűket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kötik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hosszabbítása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középső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gyűrű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közötti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történik</a:t>
            </a:r>
            <a:r>
              <a:rPr lang="en-US" baseline="0" dirty="0" smtClean="0"/>
              <a:t>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utóbbi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évtizedekben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készülék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továbbfejlesztett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változatának</a:t>
            </a:r>
            <a:r>
              <a:rPr lang="en-US" baseline="0" dirty="0" smtClean="0"/>
              <a:t>, a Taylor </a:t>
            </a:r>
            <a:r>
              <a:rPr lang="en-US" baseline="0" dirty="0" err="1" smtClean="0"/>
              <a:t>készüléknek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terjedt</a:t>
            </a:r>
            <a:r>
              <a:rPr lang="en-US" baseline="0" dirty="0" smtClean="0"/>
              <a:t> el </a:t>
            </a:r>
            <a:r>
              <a:rPr lang="en-US" baseline="0" dirty="0" err="1" smtClean="0"/>
              <a:t>világszerte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készülék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gyűrűből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gyűrűket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merev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teleszkópos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kötik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Így</a:t>
            </a:r>
            <a:r>
              <a:rPr lang="en-US" baseline="0" dirty="0" smtClean="0"/>
              <a:t> a Taylor </a:t>
            </a:r>
            <a:r>
              <a:rPr lang="en-US" baseline="0" dirty="0" err="1" smtClean="0"/>
              <a:t>készülékkel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végtaghosszabbítás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</a:t>
            </a:r>
            <a:r>
              <a:rPr lang="en-US" baseline="0" dirty="0" smtClean="0"/>
              <a:t>a </a:t>
            </a:r>
            <a:r>
              <a:rPr lang="en-US" baseline="0" dirty="0" err="1" smtClean="0"/>
              <a:t>teleszkópos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rudak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változtatása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tengelykorrekció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egyszerűen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végezhető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készülékhez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tartozik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szoftver</a:t>
            </a:r>
            <a:r>
              <a:rPr lang="en-US" baseline="0" dirty="0" smtClean="0"/>
              <a:t> is, </a:t>
            </a:r>
            <a:r>
              <a:rPr lang="en-US" baseline="0" dirty="0" err="1" smtClean="0"/>
              <a:t>amelynek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segítségével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pontosan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megtervezhető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modellezhető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korrekció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358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Taylor </a:t>
            </a:r>
            <a:r>
              <a:rPr lang="en-US" dirty="0" err="1" smtClean="0"/>
              <a:t>készülék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segítségév</a:t>
            </a:r>
            <a:r>
              <a:rPr lang="en-US" dirty="0" err="1" smtClean="0"/>
              <a:t>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komplex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pontosan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korrigálhatók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bal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éves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kétoldali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súlyos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antecurvatio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berotációs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torsiós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korrigáltunk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44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hosszkülönbségnek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számos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congenitalis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szerzett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lehet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kóros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rövidülése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következtében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időnként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azonban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kóros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oldal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túlnövekedése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okozhtaja</a:t>
            </a:r>
            <a:r>
              <a:rPr lang="en-US" baseline="0" dirty="0" smtClean="0"/>
              <a:t>, mint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képen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 neurofibromatosis,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testfél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növekedésével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járó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hemihypertrophia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. </a:t>
            </a:r>
          </a:p>
          <a:p>
            <a:r>
              <a:rPr lang="en-US" dirty="0" err="1" smtClean="0"/>
              <a:t>Hosszkülönbségnek</a:t>
            </a:r>
            <a:r>
              <a:rPr lang="en-US" dirty="0" smtClean="0"/>
              <a:t> </a:t>
            </a:r>
            <a:r>
              <a:rPr lang="en-US" dirty="0" err="1" smtClean="0"/>
              <a:t>tűnő</a:t>
            </a:r>
            <a:r>
              <a:rPr lang="en-US" dirty="0" smtClean="0"/>
              <a:t> </a:t>
            </a:r>
            <a:r>
              <a:rPr lang="en-US" dirty="0" err="1" smtClean="0"/>
              <a:t>elváltozások</a:t>
            </a:r>
            <a:r>
              <a:rPr lang="en-US" dirty="0" smtClean="0"/>
              <a:t> </a:t>
            </a:r>
            <a:r>
              <a:rPr lang="en-US" dirty="0" err="1" smtClean="0"/>
              <a:t>hátterében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minden</a:t>
            </a:r>
            <a:r>
              <a:rPr lang="en-US" dirty="0" smtClean="0"/>
              <a:t> </a:t>
            </a:r>
            <a:r>
              <a:rPr lang="en-US" dirty="0" err="1" smtClean="0"/>
              <a:t>esetben</a:t>
            </a:r>
            <a:r>
              <a:rPr lang="en-US" dirty="0" smtClean="0"/>
              <a:t> van </a:t>
            </a:r>
            <a:r>
              <a:rPr lang="en-US" dirty="0" err="1" smtClean="0"/>
              <a:t>valódi</a:t>
            </a:r>
            <a:r>
              <a:rPr lang="en-US" dirty="0" smtClean="0"/>
              <a:t> </a:t>
            </a:r>
            <a:r>
              <a:rPr lang="en-US" dirty="0" err="1" smtClean="0"/>
              <a:t>hosszkülönbség</a:t>
            </a:r>
            <a:r>
              <a:rPr lang="en-US" dirty="0" smtClean="0"/>
              <a:t>. </a:t>
            </a:r>
            <a:r>
              <a:rPr lang="en-US" dirty="0" err="1" smtClean="0"/>
              <a:t>Abszolút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valódi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rövidülés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medence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észlelhető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hosszának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különbsége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Relatív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hosszkülönbség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valódi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rövidülés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nincs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medence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ferdesége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alakul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látszólagos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hosszkülönbsége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relatív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rövidülés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kialakulhat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például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addukciós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csípőkontraktúra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scoliosis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33758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elmúlt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években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fokozatosan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elterjedt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csonton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belüli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intramedullaris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végtaghosszabbító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eszközök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használata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Klinikánkon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mágneses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meghajtású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velőűrszeget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használjuk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amelynél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külső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mágneses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vezérlőegységet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napi</a:t>
            </a:r>
            <a:r>
              <a:rPr lang="en-US" baseline="0" dirty="0" smtClean="0"/>
              <a:t> 3 </a:t>
            </a:r>
            <a:r>
              <a:rPr lang="en-US" baseline="0" dirty="0" err="1" smtClean="0"/>
              <a:t>alkalommal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kell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percre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hosszabbítandó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fölé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helyezni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elvégezhető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1 mm-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hosszabbítás</a:t>
            </a:r>
            <a:r>
              <a:rPr lang="en-US" baseline="0" dirty="0" smtClean="0"/>
              <a:t>. </a:t>
            </a:r>
          </a:p>
          <a:p>
            <a:r>
              <a:rPr lang="en-US" dirty="0" smtClean="0"/>
              <a:t>A </a:t>
            </a:r>
            <a:r>
              <a:rPr lang="en-US" dirty="0" err="1" smtClean="0"/>
              <a:t>röntgenfelvételeken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40 </a:t>
            </a:r>
            <a:r>
              <a:rPr lang="en-US" dirty="0" err="1" smtClean="0"/>
              <a:t>éves</a:t>
            </a:r>
            <a:r>
              <a:rPr lang="en-US" dirty="0" smtClean="0"/>
              <a:t> </a:t>
            </a:r>
            <a:r>
              <a:rPr lang="en-US" dirty="0" err="1" smtClean="0"/>
              <a:t>férfi</a:t>
            </a:r>
            <a:r>
              <a:rPr lang="en-US" dirty="0" smtClean="0"/>
              <a:t> 4</a:t>
            </a:r>
            <a:r>
              <a:rPr lang="en-US" baseline="0" dirty="0" smtClean="0"/>
              <a:t> cm-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femurhosszabbítása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látható</a:t>
            </a:r>
            <a:r>
              <a:rPr lang="en-US" baseline="0" dirty="0" smtClean="0"/>
              <a:t>, </a:t>
            </a:r>
            <a:r>
              <a:rPr lang="en-US" dirty="0" smtClean="0"/>
              <a:t>a </a:t>
            </a:r>
            <a:r>
              <a:rPr lang="en-US" dirty="0" err="1" smtClean="0"/>
              <a:t>hosszabbítás</a:t>
            </a:r>
            <a:r>
              <a:rPr lang="en-US" dirty="0" smtClean="0"/>
              <a:t> </a:t>
            </a:r>
            <a:r>
              <a:rPr lang="en-US" dirty="0" err="1" smtClean="0"/>
              <a:t>kezdetén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hosszabbított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terület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előrehaladott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csontosodása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idején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576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viszonylag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ritkán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alkalmazzuk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végtagrövidítést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5 cm </a:t>
            </a:r>
            <a:r>
              <a:rPr lang="en-US" baseline="0" dirty="0" err="1" smtClean="0"/>
              <a:t>közötti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hosszkülönbség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indokolt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Elsősorban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egyik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túlnövekedése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neurofibromatosisban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hemihypertophia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átlagosnál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magasabb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egyéneknél</a:t>
            </a:r>
            <a:r>
              <a:rPr lang="en-US" baseline="0" dirty="0" smtClean="0"/>
              <a:t>, 50%-</a:t>
            </a:r>
            <a:r>
              <a:rPr lang="en-US" baseline="0" dirty="0" err="1" smtClean="0"/>
              <a:t>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testmagasság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percentil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szóba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femuron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legfeljebb</a:t>
            </a:r>
            <a:r>
              <a:rPr lang="en-US" baseline="0" dirty="0" smtClean="0"/>
              <a:t> 5, a </a:t>
            </a:r>
            <a:r>
              <a:rPr lang="en-US" baseline="0" dirty="0" err="1" smtClean="0"/>
              <a:t>lábszáron</a:t>
            </a:r>
            <a:r>
              <a:rPr lang="en-US" baseline="0" dirty="0" smtClean="0"/>
              <a:t> maximum 3 cm-</a:t>
            </a:r>
            <a:r>
              <a:rPr lang="en-US" baseline="0" dirty="0" err="1" smtClean="0"/>
              <a:t>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rövidítés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végezhető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ennél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nagyobb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rövidítés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izomzat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nagyfokú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elgyengülése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elégtelen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működése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léphet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191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Veleszületett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</a:t>
            </a:r>
            <a:r>
              <a:rPr lang="en-US" dirty="0" err="1" smtClean="0"/>
              <a:t>omplex</a:t>
            </a:r>
            <a:r>
              <a:rPr lang="en-US" dirty="0" smtClean="0"/>
              <a:t> </a:t>
            </a:r>
            <a:r>
              <a:rPr lang="en-US" dirty="0" err="1" smtClean="0"/>
              <a:t>végtagdeformitások</a:t>
            </a:r>
            <a:r>
              <a:rPr lang="en-US" dirty="0" smtClean="0"/>
              <a:t> </a:t>
            </a:r>
            <a:r>
              <a:rPr lang="en-US" dirty="0" err="1" smtClean="0"/>
              <a:t>kezelésében</a:t>
            </a:r>
            <a:r>
              <a:rPr lang="en-US" dirty="0" smtClean="0"/>
              <a:t> </a:t>
            </a:r>
            <a:r>
              <a:rPr lang="en-US" dirty="0" err="1" smtClean="0"/>
              <a:t>azonban</a:t>
            </a:r>
            <a:r>
              <a:rPr lang="en-US" dirty="0" smtClean="0"/>
              <a:t> </a:t>
            </a:r>
            <a:r>
              <a:rPr lang="en-US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végtagrövidítést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már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eredendően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rövidült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deformált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végtagnál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csonték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kivétellel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végzünk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rövidítéses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tengelykorrekciót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majd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műtétet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követően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egyenes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hosszabbítását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végezzük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Bár</a:t>
            </a:r>
            <a:r>
              <a:rPr lang="en-US" dirty="0" smtClean="0"/>
              <a:t> a </a:t>
            </a:r>
            <a:r>
              <a:rPr lang="en-US" dirty="0" err="1" smtClean="0"/>
              <a:t>végtagdeformitások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kihívást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gondosan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megtervezett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kivitelezett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kezeléssel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ilyen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eredmények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elérhetők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Köszönöm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figyelmet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61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medence</a:t>
            </a:r>
            <a:r>
              <a:rPr lang="en-US" dirty="0" smtClean="0"/>
              <a:t> </a:t>
            </a:r>
            <a:r>
              <a:rPr lang="en-US" dirty="0" err="1" smtClean="0"/>
              <a:t>ferdesége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okozott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hibalehetőség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kiküszöbölése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érdekében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alsó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abszolút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hosszát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spina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ilica</a:t>
            </a:r>
            <a:r>
              <a:rPr lang="en-US" baseline="0" dirty="0" smtClean="0"/>
              <a:t> anterior superior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belboka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között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mérjük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köldök-belboka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távolság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mérése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megbízható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módszer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relatív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hosszkülönbség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medence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ferdesége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valódi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tükröz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18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végtagok</a:t>
            </a:r>
            <a:r>
              <a:rPr lang="en-US" dirty="0" smtClean="0"/>
              <a:t> </a:t>
            </a:r>
            <a:r>
              <a:rPr lang="en-US" dirty="0" err="1" smtClean="0"/>
              <a:t>abszolút</a:t>
            </a:r>
            <a:r>
              <a:rPr lang="en-US" dirty="0" smtClean="0"/>
              <a:t> </a:t>
            </a:r>
            <a:r>
              <a:rPr lang="en-US" dirty="0" err="1" smtClean="0"/>
              <a:t>hosszának</a:t>
            </a:r>
            <a:r>
              <a:rPr lang="en-US" dirty="0" smtClean="0"/>
              <a:t> </a:t>
            </a:r>
            <a:r>
              <a:rPr lang="en-US" dirty="0" err="1" smtClean="0"/>
              <a:t>mérése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r>
              <a:rPr lang="en-US" dirty="0" smtClean="0"/>
              <a:t> </a:t>
            </a:r>
            <a:r>
              <a:rPr lang="en-US" dirty="0" err="1" smtClean="0"/>
              <a:t>fontos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ún</a:t>
            </a:r>
            <a:r>
              <a:rPr lang="en-US" dirty="0" smtClean="0"/>
              <a:t>. </a:t>
            </a:r>
            <a:r>
              <a:rPr lang="en-US" dirty="0" err="1" smtClean="0"/>
              <a:t>funkcionális</a:t>
            </a:r>
            <a:r>
              <a:rPr lang="en-US" dirty="0" smtClean="0"/>
              <a:t> </a:t>
            </a:r>
            <a:r>
              <a:rPr lang="en-US" dirty="0" err="1" smtClean="0"/>
              <a:t>hosszmérés</a:t>
            </a:r>
            <a:r>
              <a:rPr lang="en-US" dirty="0" smtClean="0"/>
              <a:t> is. </a:t>
            </a:r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en-US" dirty="0" err="1" smtClean="0"/>
              <a:t>mutatja</a:t>
            </a:r>
            <a:r>
              <a:rPr lang="en-US" dirty="0" smtClean="0"/>
              <a:t> meg, </a:t>
            </a:r>
            <a:r>
              <a:rPr lang="en-US" dirty="0" err="1" smtClean="0"/>
              <a:t>hogy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adott</a:t>
            </a:r>
            <a:r>
              <a:rPr lang="en-US" dirty="0" smtClean="0"/>
              <a:t> </a:t>
            </a:r>
            <a:r>
              <a:rPr lang="en-US" dirty="0" err="1" smtClean="0"/>
              <a:t>végtaghossz</a:t>
            </a:r>
            <a:r>
              <a:rPr lang="en-US" dirty="0" smtClean="0"/>
              <a:t> </a:t>
            </a:r>
            <a:r>
              <a:rPr lang="en-US" dirty="0" err="1" smtClean="0"/>
              <a:t>különbség</a:t>
            </a:r>
            <a:r>
              <a:rPr lang="en-US" dirty="0" smtClean="0"/>
              <a:t> </a:t>
            </a:r>
            <a:r>
              <a:rPr lang="en-US" dirty="0" err="1" smtClean="0"/>
              <a:t>mellett</a:t>
            </a:r>
            <a:r>
              <a:rPr lang="en-US" dirty="0" smtClean="0"/>
              <a:t> </a:t>
            </a:r>
            <a:r>
              <a:rPr lang="en-US" dirty="0" err="1" smtClean="0"/>
              <a:t>hány</a:t>
            </a:r>
            <a:r>
              <a:rPr lang="en-US" dirty="0" smtClean="0"/>
              <a:t> cm-</a:t>
            </a:r>
            <a:r>
              <a:rPr lang="en-US" dirty="0" err="1" smtClean="0"/>
              <a:t>es</a:t>
            </a:r>
            <a:r>
              <a:rPr lang="en-US" dirty="0" smtClean="0"/>
              <a:t> </a:t>
            </a:r>
            <a:r>
              <a:rPr lang="en-US" dirty="0" err="1" smtClean="0"/>
              <a:t>emelésre</a:t>
            </a:r>
            <a:r>
              <a:rPr lang="en-US" dirty="0" smtClean="0"/>
              <a:t>, </a:t>
            </a:r>
            <a:r>
              <a:rPr lang="en-US" dirty="0" err="1" smtClean="0"/>
              <a:t>talpbetétre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cipőemelésre</a:t>
            </a:r>
            <a:r>
              <a:rPr lang="en-US" dirty="0" smtClean="0"/>
              <a:t> van </a:t>
            </a:r>
            <a:r>
              <a:rPr lang="en-US" dirty="0" err="1" smtClean="0"/>
              <a:t>szükség</a:t>
            </a:r>
            <a:r>
              <a:rPr lang="en-US" dirty="0" smtClean="0"/>
              <a:t> </a:t>
            </a:r>
            <a:r>
              <a:rPr lang="en-US" dirty="0" err="1" smtClean="0"/>
              <a:t>ahhoz</a:t>
            </a:r>
            <a:r>
              <a:rPr lang="en-US" dirty="0" smtClean="0"/>
              <a:t>, </a:t>
            </a:r>
            <a:r>
              <a:rPr lang="en-US" dirty="0" err="1" smtClean="0"/>
              <a:t>hogy</a:t>
            </a:r>
            <a:r>
              <a:rPr lang="en-US" dirty="0" smtClean="0"/>
              <a:t> a </a:t>
            </a:r>
            <a:r>
              <a:rPr lang="en-US" dirty="0" err="1" smtClean="0"/>
              <a:t>medence</a:t>
            </a:r>
            <a:r>
              <a:rPr lang="en-US" dirty="0" smtClean="0"/>
              <a:t> </a:t>
            </a:r>
            <a:r>
              <a:rPr lang="en-US" dirty="0" err="1" smtClean="0"/>
              <a:t>egyenes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kerüljön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mérés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során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különböző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magasságú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talpemelésekkel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vizsgáljuk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medence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helyzetét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értékeljük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spina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iliaca</a:t>
            </a:r>
            <a:r>
              <a:rPr lang="en-US" baseline="0" dirty="0" smtClean="0"/>
              <a:t> anterior </a:t>
            </a:r>
            <a:r>
              <a:rPr lang="en-US" baseline="0" dirty="0" err="1" smtClean="0"/>
              <a:t>superiorok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illetve</a:t>
            </a:r>
            <a:r>
              <a:rPr lang="en-US" baseline="0" dirty="0" smtClean="0"/>
              <a:t> </a:t>
            </a:r>
            <a:r>
              <a:rPr lang="en-US" baseline="0" dirty="0" smtClean="0"/>
              <a:t>a </a:t>
            </a:r>
            <a:r>
              <a:rPr lang="en-US" baseline="0" dirty="0" err="1" smtClean="0"/>
              <a:t>spina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iliaca</a:t>
            </a:r>
            <a:r>
              <a:rPr lang="en-US" baseline="0" dirty="0" smtClean="0"/>
              <a:t> posterior </a:t>
            </a:r>
            <a:r>
              <a:rPr lang="en-US" baseline="0" dirty="0" err="1" smtClean="0"/>
              <a:t>superiorok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magasságát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funkcionális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hosszkülönbség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általában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kisebb</a:t>
            </a:r>
            <a:r>
              <a:rPr lang="en-US" baseline="0" dirty="0" smtClean="0"/>
              <a:t>, mint a </a:t>
            </a:r>
            <a:r>
              <a:rPr lang="en-US" baseline="0" dirty="0" err="1" smtClean="0"/>
              <a:t>röntgenfelvételen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mérhető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rövidülés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mértéke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385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Végtaghosszkülönbség</a:t>
            </a:r>
            <a:r>
              <a:rPr lang="en-US" dirty="0" smtClean="0"/>
              <a:t> </a:t>
            </a:r>
            <a:r>
              <a:rPr lang="en-US" dirty="0" err="1" smtClean="0"/>
              <a:t>esetén</a:t>
            </a:r>
            <a:r>
              <a:rPr lang="en-US" dirty="0" smtClean="0"/>
              <a:t> </a:t>
            </a:r>
            <a:r>
              <a:rPr lang="en-US" dirty="0" err="1" smtClean="0"/>
              <a:t>vizsgálni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annak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eloszlását</a:t>
            </a:r>
            <a:r>
              <a:rPr lang="en-US" baseline="0" dirty="0" smtClean="0"/>
              <a:t> is. </a:t>
            </a:r>
            <a:r>
              <a:rPr lang="en-US" baseline="0" dirty="0" err="1" smtClean="0"/>
              <a:t>Normálisan</a:t>
            </a:r>
            <a:r>
              <a:rPr lang="en-US" baseline="0" dirty="0" smtClean="0"/>
              <a:t> a femur 10-20%-</a:t>
            </a:r>
            <a:r>
              <a:rPr lang="en-US" baseline="0" dirty="0" err="1" smtClean="0"/>
              <a:t>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hosszabb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tibiánál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arány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végtaghosszkülönbségek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gyakran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megváltozik</a:t>
            </a:r>
            <a:r>
              <a:rPr lang="en-US" baseline="0" dirty="0" smtClean="0"/>
              <a:t>.  </a:t>
            </a:r>
            <a:r>
              <a:rPr lang="en-US" baseline="0" dirty="0" err="1" smtClean="0"/>
              <a:t>Femurrövidülés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jelenlétét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vizsgálhatjuk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hajíltott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csípők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térdek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magasságkülönbsége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jelzi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rövidülést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Galeazzi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Bettmann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teszt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amelyet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csecsemőkorban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csípőficam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szűréskor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vizsgálunk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teszt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csecsemőkorban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csípőficam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miatt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kialakult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végtagrövidülés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pozitív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femurrövidülés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vizsgálható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nyújtott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csípők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hanyattfekvő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is, </a:t>
            </a:r>
            <a:r>
              <a:rPr lang="en-US" baseline="0" dirty="0" err="1" smtClean="0"/>
              <a:t>ilyenkor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patellák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utal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hosszkülönbségre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Lábszárrövidülést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hasonfekvő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hanyattfekvő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helyzetben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vizsgálhatunk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Előbbi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hajlított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térdek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talpak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magasságkülönbsége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utóbbi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esetben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hajlított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térdek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összezárt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sarkak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mellett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térdek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magasságkülönbsége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jelzi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lábszárrövidülést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76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végtagok</a:t>
            </a:r>
            <a:r>
              <a:rPr lang="en-US" dirty="0" smtClean="0"/>
              <a:t> </a:t>
            </a:r>
            <a:r>
              <a:rPr lang="en-US" dirty="0" err="1" smtClean="0"/>
              <a:t>tengelyeltéréseit</a:t>
            </a:r>
            <a:r>
              <a:rPr lang="en-US" dirty="0" smtClean="0"/>
              <a:t>, </a:t>
            </a:r>
            <a:r>
              <a:rPr lang="en-US" dirty="0" err="1" smtClean="0"/>
              <a:t>főként</a:t>
            </a:r>
            <a:r>
              <a:rPr lang="en-US" dirty="0" smtClean="0"/>
              <a:t> 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komplex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többsíkú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deformitásokat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akkor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tudjuk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eredményesen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kezelni</a:t>
            </a:r>
            <a:r>
              <a:rPr lang="en-US" baseline="0" dirty="0" smtClean="0"/>
              <a:t>, ha </a:t>
            </a:r>
            <a:r>
              <a:rPr lang="en-US" baseline="0" dirty="0" err="1" smtClean="0"/>
              <a:t>azokat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részletesen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elemezzük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alapján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állítunk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kezelési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tervet</a:t>
            </a:r>
            <a:r>
              <a:rPr lang="en-US" baseline="0" dirty="0" smtClean="0"/>
              <a:t>. A </a:t>
            </a:r>
            <a:r>
              <a:rPr lang="en-US" baseline="0" dirty="0" err="1" smtClean="0"/>
              <a:t>tengelyeltéréseket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tér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mindhárom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síkjában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frontalis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vagy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coronalis</a:t>
            </a:r>
            <a:r>
              <a:rPr lang="en-US" baseline="0" dirty="0" smtClean="0"/>
              <a:t>, a </a:t>
            </a:r>
            <a:r>
              <a:rPr lang="en-US" baseline="0" dirty="0" err="1" smtClean="0"/>
              <a:t>sagittalis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axialis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síkban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külön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vizsgálva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elemezzük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7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frontalis</a:t>
            </a:r>
            <a:r>
              <a:rPr lang="en-US" dirty="0" smtClean="0"/>
              <a:t> </a:t>
            </a:r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coronalis</a:t>
            </a:r>
            <a:r>
              <a:rPr lang="en-US" dirty="0" smtClean="0"/>
              <a:t> </a:t>
            </a:r>
            <a:r>
              <a:rPr lang="en-US" dirty="0" err="1" smtClean="0"/>
              <a:t>sík</a:t>
            </a:r>
            <a:r>
              <a:rPr lang="en-US" baseline="0" dirty="0" err="1" smtClean="0"/>
              <a:t>ban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és</a:t>
            </a:r>
            <a:r>
              <a:rPr lang="en-US" baseline="0" dirty="0" smtClean="0"/>
              <a:t> valgus </a:t>
            </a:r>
            <a:r>
              <a:rPr lang="en-US" baseline="0" dirty="0" err="1" smtClean="0"/>
              <a:t>tengelyeltéréseket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különböztetünk</a:t>
            </a:r>
            <a:r>
              <a:rPr lang="en-US" baseline="0" dirty="0" smtClean="0"/>
              <a:t> meg. </a:t>
            </a:r>
            <a:r>
              <a:rPr lang="en-US" baseline="0" dirty="0" err="1" smtClean="0"/>
              <a:t>Varus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deformált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végtag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distalis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részének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tengelye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proximalishoz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képest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középvonaltól</a:t>
            </a:r>
            <a:r>
              <a:rPr lang="en-US" baseline="0" dirty="0" smtClean="0"/>
              <a:t> medial </a:t>
            </a:r>
            <a:r>
              <a:rPr lang="en-US" baseline="0" dirty="0" err="1" smtClean="0"/>
              <a:t>felé</a:t>
            </a:r>
            <a:r>
              <a:rPr lang="en-US" baseline="0" dirty="0" smtClean="0"/>
              <a:t>, valgus </a:t>
            </a:r>
            <a:r>
              <a:rPr lang="en-US" baseline="0" dirty="0" err="1" smtClean="0"/>
              <a:t>deformitás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esetén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középvonaltól</a:t>
            </a:r>
            <a:r>
              <a:rPr lang="en-US" baseline="0" dirty="0" smtClean="0"/>
              <a:t> lateral </a:t>
            </a:r>
            <a:r>
              <a:rPr lang="en-US" baseline="0" dirty="0" err="1" smtClean="0"/>
              <a:t>felé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tér</a:t>
            </a:r>
            <a:r>
              <a:rPr lang="en-US" baseline="0" dirty="0" smtClean="0"/>
              <a:t> 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4AD32-7BD2-8948-869A-972603596F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17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églalap 14"/>
          <p:cNvSpPr/>
          <p:nvPr userDrawn="1"/>
        </p:nvSpPr>
        <p:spPr>
          <a:xfrm>
            <a:off x="0" y="5445125"/>
            <a:ext cx="9144000" cy="1412875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pic>
        <p:nvPicPr>
          <p:cNvPr id="16" name="Kép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" t="81500" r="87799" b="2751"/>
          <a:stretch>
            <a:fillRect/>
          </a:stretch>
        </p:blipFill>
        <p:spPr bwMode="auto">
          <a:xfrm>
            <a:off x="179388" y="5589588"/>
            <a:ext cx="100806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6"/>
          <p:cNvSpPr txBox="1">
            <a:spLocks noChangeArrowheads="1"/>
          </p:cNvSpPr>
          <p:nvPr userDrawn="1"/>
        </p:nvSpPr>
        <p:spPr bwMode="auto">
          <a:xfrm>
            <a:off x="1223963" y="5573713"/>
            <a:ext cx="6048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hu-HU" sz="2400" spc="150" dirty="0" smtClean="0">
                <a:solidFill>
                  <a:schemeClr val="bg1"/>
                </a:solidFill>
                <a:latin typeface="Calibri" panose="020F0502020204030204" pitchFamily="34" charset="0"/>
              </a:rPr>
              <a:t>SEMMELWEIS EGYETEM</a:t>
            </a:r>
          </a:p>
        </p:txBody>
      </p:sp>
      <p:sp>
        <p:nvSpPr>
          <p:cNvPr id="9" name="Szövegdoboz 6"/>
          <p:cNvSpPr txBox="1">
            <a:spLocks noChangeArrowheads="1"/>
          </p:cNvSpPr>
          <p:nvPr userDrawn="1"/>
        </p:nvSpPr>
        <p:spPr bwMode="auto">
          <a:xfrm>
            <a:off x="1187450" y="6029325"/>
            <a:ext cx="6704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800" dirty="0" smtClean="0">
                <a:solidFill>
                  <a:schemeClr val="bg1"/>
                </a:solidFill>
                <a:latin typeface="Calibri" pitchFamily="34" charset="0"/>
              </a:rPr>
              <a:t>Ortopédiai Klinika</a:t>
            </a:r>
            <a:endParaRPr lang="hu-HU" altLang="hu-HU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" name="Téglalap 9"/>
          <p:cNvSpPr/>
          <p:nvPr userDrawn="1"/>
        </p:nvSpPr>
        <p:spPr>
          <a:xfrm>
            <a:off x="1198563" y="6348413"/>
            <a:ext cx="3924300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sz="1200" spc="1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http://semmelweis.hu/ortopedklinika/</a:t>
            </a:r>
            <a:endParaRPr lang="hu-HU" sz="1200" spc="1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12" name="Kép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07100"/>
            <a:ext cx="5218113" cy="3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 userDrawn="1"/>
        </p:nvSpPr>
        <p:spPr>
          <a:xfrm flipV="1">
            <a:off x="0" y="6265863"/>
            <a:ext cx="9144000" cy="592137"/>
          </a:xfrm>
          <a:prstGeom prst="rect">
            <a:avLst/>
          </a:prstGeom>
          <a:solidFill>
            <a:srgbClr val="2B4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11" name="Szövegdoboz 8"/>
          <p:cNvSpPr txBox="1">
            <a:spLocks noChangeArrowheads="1"/>
          </p:cNvSpPr>
          <p:nvPr userDrawn="1"/>
        </p:nvSpPr>
        <p:spPr bwMode="auto">
          <a:xfrm>
            <a:off x="2484438" y="6308725"/>
            <a:ext cx="18002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buNone/>
            </a:pPr>
            <a:r>
              <a:rPr lang="hu-HU" sz="1200" b="1" i="0" kern="1200" dirty="0" smtClean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„ Dr. Minta Miklós”</a:t>
            </a:r>
            <a:endParaRPr lang="hu-HU" sz="1200" b="1" i="0" kern="12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2" name="Szövegdoboz 8"/>
          <p:cNvSpPr txBox="1">
            <a:spLocks noChangeArrowheads="1"/>
          </p:cNvSpPr>
          <p:nvPr userDrawn="1"/>
        </p:nvSpPr>
        <p:spPr bwMode="auto">
          <a:xfrm>
            <a:off x="98153" y="6290156"/>
            <a:ext cx="22875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sz="1400" spc="4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SEMMELWEIS EGYETEM</a:t>
            </a:r>
            <a:endParaRPr lang="hu-HU" sz="1050" spc="40" baseline="30000" dirty="0" smtClean="0">
              <a:solidFill>
                <a:schemeClr val="bg1"/>
              </a:solidFill>
              <a:latin typeface="Calibri Light" panose="020F03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sz="1400" spc="1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ORTOPÉDIAI KLINIKA</a:t>
            </a:r>
          </a:p>
        </p:txBody>
      </p:sp>
      <p:sp>
        <p:nvSpPr>
          <p:cNvPr id="5" name="Szövegdoboz 7"/>
          <p:cNvSpPr txBox="1">
            <a:spLocks noChangeArrowheads="1"/>
          </p:cNvSpPr>
          <p:nvPr userDrawn="1"/>
        </p:nvSpPr>
        <p:spPr bwMode="auto">
          <a:xfrm>
            <a:off x="4140200" y="6308725"/>
            <a:ext cx="48958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200" b="1" dirty="0" smtClean="0">
                <a:solidFill>
                  <a:schemeClr val="bg1"/>
                </a:solidFill>
                <a:latin typeface="Calibri" pitchFamily="34" charset="0"/>
              </a:rPr>
              <a:t>„Előadás főcíme”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4919B-4047-4DB1-8B39-23A42AEBA556}" type="datetimeFigureOut">
              <a:rPr lang="hu-HU" smtClean="0"/>
              <a:pPr/>
              <a:t>2020.03.28.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0ADBC-3396-4FFB-9E58-A6AB70DCADD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4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3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4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3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.png"/><Relationship Id="rId6" Type="http://schemas.openxmlformats.org/officeDocument/2006/relationships/image" Target="../media/image21.png"/><Relationship Id="rId7" Type="http://schemas.openxmlformats.org/officeDocument/2006/relationships/image" Target="../media/image3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4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4.png"/><Relationship Id="rId6" Type="http://schemas.openxmlformats.org/officeDocument/2006/relationships/image" Target="../media/image23.png"/><Relationship Id="rId7" Type="http://schemas.openxmlformats.org/officeDocument/2006/relationships/image" Target="../media/image15.png"/><Relationship Id="rId8" Type="http://schemas.openxmlformats.org/officeDocument/2006/relationships/image" Target="../media/image16.jpeg"/><Relationship Id="rId9" Type="http://schemas.openxmlformats.org/officeDocument/2006/relationships/image" Target="../media/image3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4.png"/><Relationship Id="rId6" Type="http://schemas.openxmlformats.org/officeDocument/2006/relationships/image" Target="../media/image24.png"/><Relationship Id="rId7" Type="http://schemas.openxmlformats.org/officeDocument/2006/relationships/image" Target="../media/image3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3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jpeg"/><Relationship Id="rId20" Type="http://schemas.openxmlformats.org/officeDocument/2006/relationships/image" Target="../media/image41.jpeg"/><Relationship Id="rId21" Type="http://schemas.openxmlformats.org/officeDocument/2006/relationships/image" Target="../media/image42.jpeg"/><Relationship Id="rId22" Type="http://schemas.openxmlformats.org/officeDocument/2006/relationships/image" Target="../media/image43.jpeg"/><Relationship Id="rId23" Type="http://schemas.openxmlformats.org/officeDocument/2006/relationships/image" Target="../media/image44.jpeg"/><Relationship Id="rId24" Type="http://schemas.openxmlformats.org/officeDocument/2006/relationships/image" Target="../media/image45.jpeg"/><Relationship Id="rId25" Type="http://schemas.openxmlformats.org/officeDocument/2006/relationships/image" Target="../media/image46.jpeg"/><Relationship Id="rId26" Type="http://schemas.openxmlformats.org/officeDocument/2006/relationships/image" Target="../media/image3.png"/><Relationship Id="rId10" Type="http://schemas.openxmlformats.org/officeDocument/2006/relationships/image" Target="../media/image31.jpeg"/><Relationship Id="rId11" Type="http://schemas.openxmlformats.org/officeDocument/2006/relationships/image" Target="../media/image32.jpeg"/><Relationship Id="rId12" Type="http://schemas.openxmlformats.org/officeDocument/2006/relationships/image" Target="../media/image33.jpeg"/><Relationship Id="rId13" Type="http://schemas.openxmlformats.org/officeDocument/2006/relationships/image" Target="../media/image34.jpeg"/><Relationship Id="rId14" Type="http://schemas.openxmlformats.org/officeDocument/2006/relationships/image" Target="../media/image35.jpeg"/><Relationship Id="rId15" Type="http://schemas.openxmlformats.org/officeDocument/2006/relationships/image" Target="../media/image36.jpeg"/><Relationship Id="rId16" Type="http://schemas.openxmlformats.org/officeDocument/2006/relationships/image" Target="../media/image37.jpeg"/><Relationship Id="rId17" Type="http://schemas.openxmlformats.org/officeDocument/2006/relationships/image" Target="../media/image38.jpeg"/><Relationship Id="rId18" Type="http://schemas.openxmlformats.org/officeDocument/2006/relationships/image" Target="../media/image39.jpeg"/><Relationship Id="rId19" Type="http://schemas.openxmlformats.org/officeDocument/2006/relationships/image" Target="../media/image40.jpeg"/><Relationship Id="rId1" Type="http://schemas.microsoft.com/office/2007/relationships/media" Target="../media/media17.m4a"/><Relationship Id="rId2" Type="http://schemas.openxmlformats.org/officeDocument/2006/relationships/audio" Target="../media/media17.m4a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4.png"/><Relationship Id="rId6" Type="http://schemas.openxmlformats.org/officeDocument/2006/relationships/image" Target="../media/image27.jpeg"/><Relationship Id="rId7" Type="http://schemas.openxmlformats.org/officeDocument/2006/relationships/image" Target="../media/image28.jpeg"/><Relationship Id="rId8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4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26.png"/><Relationship Id="rId10" Type="http://schemas.openxmlformats.org/officeDocument/2006/relationships/image" Target="../media/image3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9.xml"/><Relationship Id="rId5" Type="http://schemas.openxmlformats.org/officeDocument/2006/relationships/image" Target="../media/image4.png"/><Relationship Id="rId6" Type="http://schemas.openxmlformats.org/officeDocument/2006/relationships/image" Target="../media/image50.png"/><Relationship Id="rId7" Type="http://schemas.openxmlformats.org/officeDocument/2006/relationships/image" Target="../media/image51.jpeg"/><Relationship Id="rId8" Type="http://schemas.openxmlformats.org/officeDocument/2006/relationships/image" Target="../media/image52.jpeg"/><Relationship Id="rId9" Type="http://schemas.openxmlformats.org/officeDocument/2006/relationships/image" Target="../media/image3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4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3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4.png"/><Relationship Id="rId6" Type="http://schemas.openxmlformats.org/officeDocument/2006/relationships/image" Target="../media/image55.png"/><Relationship Id="rId7" Type="http://schemas.openxmlformats.org/officeDocument/2006/relationships/image" Target="../media/image53.png"/><Relationship Id="rId8" Type="http://schemas.openxmlformats.org/officeDocument/2006/relationships/image" Target="../media/image3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4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8" Type="http://schemas.openxmlformats.org/officeDocument/2006/relationships/image" Target="../media/image3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4.xml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jpeg"/><Relationship Id="rId10" Type="http://schemas.openxmlformats.org/officeDocument/2006/relationships/image" Target="../media/image61.jpeg"/><Relationship Id="rId11" Type="http://schemas.openxmlformats.org/officeDocument/2006/relationships/image" Target="../media/image3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4.png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jpeg"/><Relationship Id="rId9" Type="http://schemas.openxmlformats.org/officeDocument/2006/relationships/image" Target="../media/image3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4.png"/><Relationship Id="rId6" Type="http://schemas.openxmlformats.org/officeDocument/2006/relationships/image" Target="../media/image65.jpeg"/><Relationship Id="rId7" Type="http://schemas.openxmlformats.org/officeDocument/2006/relationships/image" Target="../media/image66.jpeg"/><Relationship Id="rId8" Type="http://schemas.openxmlformats.org/officeDocument/2006/relationships/image" Target="../media/image3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4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Relationship Id="rId8" Type="http://schemas.openxmlformats.org/officeDocument/2006/relationships/image" Target="../media/image67.png"/><Relationship Id="rId9" Type="http://schemas.openxmlformats.org/officeDocument/2006/relationships/image" Target="../media/image32.jpeg"/><Relationship Id="rId10" Type="http://schemas.openxmlformats.org/officeDocument/2006/relationships/image" Target="../media/image3.png"/><Relationship Id="rId1" Type="http://schemas.microsoft.com/office/2007/relationships/media" Target="../media/media27.m4a"/><Relationship Id="rId2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4.png"/><Relationship Id="rId6" Type="http://schemas.openxmlformats.org/officeDocument/2006/relationships/image" Target="../media/image68.png"/><Relationship Id="rId7" Type="http://schemas.openxmlformats.org/officeDocument/2006/relationships/image" Target="../media/image3.png"/><Relationship Id="rId1" Type="http://schemas.microsoft.com/office/2007/relationships/media" Target="../media/media28.m4a"/><Relationship Id="rId2" Type="http://schemas.openxmlformats.org/officeDocument/2006/relationships/audio" Target="../media/media28.m4a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9.xml"/><Relationship Id="rId5" Type="http://schemas.openxmlformats.org/officeDocument/2006/relationships/image" Target="../media/image4.png"/><Relationship Id="rId6" Type="http://schemas.openxmlformats.org/officeDocument/2006/relationships/image" Target="../media/image69.png"/><Relationship Id="rId7" Type="http://schemas.openxmlformats.org/officeDocument/2006/relationships/image" Target="../media/image3.png"/><Relationship Id="rId1" Type="http://schemas.microsoft.com/office/2007/relationships/media" Target="../media/media29.m4a"/><Relationship Id="rId2" Type="http://schemas.openxmlformats.org/officeDocument/2006/relationships/audio" Target="../media/media29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3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4.png"/><Relationship Id="rId6" Type="http://schemas.openxmlformats.org/officeDocument/2006/relationships/image" Target="../media/image70.png"/><Relationship Id="rId7" Type="http://schemas.openxmlformats.org/officeDocument/2006/relationships/image" Target="../media/image3.png"/><Relationship Id="rId1" Type="http://schemas.microsoft.com/office/2007/relationships/media" Target="../media/media30.m4a"/><Relationship Id="rId2" Type="http://schemas.openxmlformats.org/officeDocument/2006/relationships/audio" Target="../media/media30.m4a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4.pn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8" Type="http://schemas.openxmlformats.org/officeDocument/2006/relationships/image" Target="../media/image3.png"/><Relationship Id="rId1" Type="http://schemas.microsoft.com/office/2007/relationships/media" Target="../media/media31.m4a"/><Relationship Id="rId2" Type="http://schemas.openxmlformats.org/officeDocument/2006/relationships/audio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4.png"/><Relationship Id="rId6" Type="http://schemas.openxmlformats.org/officeDocument/2006/relationships/image" Target="../media/image73.jpeg"/><Relationship Id="rId7" Type="http://schemas.openxmlformats.org/officeDocument/2006/relationships/image" Target="../media/image74.jpeg"/><Relationship Id="rId8" Type="http://schemas.openxmlformats.org/officeDocument/2006/relationships/image" Target="../media/image75.jpeg"/><Relationship Id="rId9" Type="http://schemas.openxmlformats.org/officeDocument/2006/relationships/image" Target="../media/image19.png"/><Relationship Id="rId10" Type="http://schemas.openxmlformats.org/officeDocument/2006/relationships/image" Target="../media/image3.png"/><Relationship Id="rId1" Type="http://schemas.microsoft.com/office/2007/relationships/media" Target="../media/media32.m4a"/><Relationship Id="rId2" Type="http://schemas.openxmlformats.org/officeDocument/2006/relationships/audio" Target="../media/media32.m4a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3.xml"/><Relationship Id="rId5" Type="http://schemas.openxmlformats.org/officeDocument/2006/relationships/image" Target="../media/image4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3.png"/><Relationship Id="rId1" Type="http://schemas.microsoft.com/office/2007/relationships/media" Target="../media/media33.m4a"/><Relationship Id="rId2" Type="http://schemas.openxmlformats.org/officeDocument/2006/relationships/audio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4.xml"/><Relationship Id="rId5" Type="http://schemas.openxmlformats.org/officeDocument/2006/relationships/image" Target="../media/image4.png"/><Relationship Id="rId6" Type="http://schemas.openxmlformats.org/officeDocument/2006/relationships/image" Target="../media/image78.png"/><Relationship Id="rId7" Type="http://schemas.openxmlformats.org/officeDocument/2006/relationships/image" Target="../media/image3.png"/><Relationship Id="rId1" Type="http://schemas.microsoft.com/office/2007/relationships/media" Target="../media/media34.m4a"/><Relationship Id="rId2" Type="http://schemas.openxmlformats.org/officeDocument/2006/relationships/audio" Target="../media/media34.m4a"/></Relationships>
</file>

<file path=ppt/slides/_rels/slide3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4.png"/><Relationship Id="rId12" Type="http://schemas.openxmlformats.org/officeDocument/2006/relationships/image" Target="../media/image85.png"/><Relationship Id="rId13" Type="http://schemas.openxmlformats.org/officeDocument/2006/relationships/image" Target="../media/image86.png"/><Relationship Id="rId14" Type="http://schemas.openxmlformats.org/officeDocument/2006/relationships/image" Target="../media/image87.png"/><Relationship Id="rId15" Type="http://schemas.openxmlformats.org/officeDocument/2006/relationships/image" Target="../media/image88.png"/><Relationship Id="rId16" Type="http://schemas.openxmlformats.org/officeDocument/2006/relationships/image" Target="../media/image3.png"/><Relationship Id="rId1" Type="http://schemas.microsoft.com/office/2007/relationships/media" Target="../media/media35.m4a"/><Relationship Id="rId2" Type="http://schemas.openxmlformats.org/officeDocument/2006/relationships/audio" Target="../media/media35.m4a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4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4.png"/><Relationship Id="rId6" Type="http://schemas.openxmlformats.org/officeDocument/2006/relationships/image" Target="../media/image3.png"/><Relationship Id="rId1" Type="http://schemas.microsoft.com/office/2007/relationships/media" Target="../media/media36.m4a"/><Relationship Id="rId2" Type="http://schemas.openxmlformats.org/officeDocument/2006/relationships/audio" Target="../media/media36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4.png"/><Relationship Id="rId6" Type="http://schemas.openxmlformats.org/officeDocument/2006/relationships/image" Target="../media/image89.jpeg"/><Relationship Id="rId7" Type="http://schemas.openxmlformats.org/officeDocument/2006/relationships/image" Target="../media/image90.jpeg"/><Relationship Id="rId8" Type="http://schemas.openxmlformats.org/officeDocument/2006/relationships/image" Target="../media/image91.jpeg"/><Relationship Id="rId9" Type="http://schemas.openxmlformats.org/officeDocument/2006/relationships/image" Target="../media/image3.png"/><Relationship Id="rId1" Type="http://schemas.microsoft.com/office/2007/relationships/media" Target="../media/media37.m4a"/><Relationship Id="rId2" Type="http://schemas.openxmlformats.org/officeDocument/2006/relationships/audio" Target="../media/media37.m4a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8.xml"/><Relationship Id="rId5" Type="http://schemas.openxmlformats.org/officeDocument/2006/relationships/image" Target="../media/image4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3.png"/><Relationship Id="rId1" Type="http://schemas.microsoft.com/office/2007/relationships/media" Target="../media/media38.m4a"/><Relationship Id="rId2" Type="http://schemas.openxmlformats.org/officeDocument/2006/relationships/audio" Target="../media/media38.m4a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9.xml"/><Relationship Id="rId5" Type="http://schemas.openxmlformats.org/officeDocument/2006/relationships/image" Target="../media/image4.png"/><Relationship Id="rId6" Type="http://schemas.openxmlformats.org/officeDocument/2006/relationships/image" Target="../media/image95.png"/><Relationship Id="rId7" Type="http://schemas.openxmlformats.org/officeDocument/2006/relationships/image" Target="../media/image96.jpg"/><Relationship Id="rId8" Type="http://schemas.openxmlformats.org/officeDocument/2006/relationships/image" Target="../media/image3.png"/><Relationship Id="rId1" Type="http://schemas.microsoft.com/office/2007/relationships/media" Target="../media/media39.m4a"/><Relationship Id="rId2" Type="http://schemas.openxmlformats.org/officeDocument/2006/relationships/audio" Target="../media/media39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7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8.png"/><Relationship Id="rId9" Type="http://schemas.openxmlformats.org/officeDocument/2006/relationships/image" Target="../media/image3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4.png"/><Relationship Id="rId6" Type="http://schemas.openxmlformats.org/officeDocument/2006/relationships/image" Target="../media/image97.jpeg"/><Relationship Id="rId7" Type="http://schemas.openxmlformats.org/officeDocument/2006/relationships/image" Target="../media/image98.png"/><Relationship Id="rId8" Type="http://schemas.openxmlformats.org/officeDocument/2006/relationships/image" Target="../media/image99.jpeg"/><Relationship Id="rId9" Type="http://schemas.openxmlformats.org/officeDocument/2006/relationships/image" Target="../media/image100.jpeg"/><Relationship Id="rId10" Type="http://schemas.openxmlformats.org/officeDocument/2006/relationships/image" Target="../media/image3.png"/><Relationship Id="rId1" Type="http://schemas.microsoft.com/office/2007/relationships/media" Target="../media/media40.m4a"/><Relationship Id="rId2" Type="http://schemas.openxmlformats.org/officeDocument/2006/relationships/audio" Target="../media/media40.m4a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4.png"/><Relationship Id="rId6" Type="http://schemas.openxmlformats.org/officeDocument/2006/relationships/image" Target="../media/image8.png"/><Relationship Id="rId7" Type="http://schemas.openxmlformats.org/officeDocument/2006/relationships/image" Target="../media/image3.png"/><Relationship Id="rId1" Type="http://schemas.microsoft.com/office/2007/relationships/media" Target="../media/media41.m4a"/><Relationship Id="rId2" Type="http://schemas.openxmlformats.org/officeDocument/2006/relationships/audio" Target="../media/media41.m4a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4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3.png"/><Relationship Id="rId1" Type="http://schemas.microsoft.com/office/2007/relationships/media" Target="../media/media42.m4a"/><Relationship Id="rId2" Type="http://schemas.openxmlformats.org/officeDocument/2006/relationships/audio" Target="../media/media42.m4a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4.png"/><Relationship Id="rId6" Type="http://schemas.openxmlformats.org/officeDocument/2006/relationships/image" Target="../media/image104.png"/><Relationship Id="rId7" Type="http://schemas.openxmlformats.org/officeDocument/2006/relationships/image" Target="../media/image3.png"/><Relationship Id="rId1" Type="http://schemas.microsoft.com/office/2007/relationships/media" Target="../media/media43.m4a"/><Relationship Id="rId2" Type="http://schemas.openxmlformats.org/officeDocument/2006/relationships/audio" Target="../media/media43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6" Type="http://schemas.openxmlformats.org/officeDocument/2006/relationships/image" Target="../media/image4.png"/><Relationship Id="rId7" Type="http://schemas.openxmlformats.org/officeDocument/2006/relationships/image" Target="../media/image3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4.png"/><Relationship Id="rId6" Type="http://schemas.openxmlformats.org/officeDocument/2006/relationships/image" Target="../media/image10.png"/><Relationship Id="rId7" Type="http://schemas.openxmlformats.org/officeDocument/2006/relationships/image" Target="../media/image3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4.png"/><Relationship Id="rId8" Type="http://schemas.openxmlformats.org/officeDocument/2006/relationships/image" Target="../media/image13.png"/><Relationship Id="rId9" Type="http://schemas.openxmlformats.org/officeDocument/2006/relationships/image" Target="../media/image3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4.png"/><Relationship Id="rId6" Type="http://schemas.openxmlformats.org/officeDocument/2006/relationships/image" Target="../media/image14.png"/><Relationship Id="rId7" Type="http://schemas.openxmlformats.org/officeDocument/2006/relationships/image" Target="../media/image3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4.png"/><Relationship Id="rId6" Type="http://schemas.openxmlformats.org/officeDocument/2006/relationships/image" Target="../media/image15.png"/><Relationship Id="rId7" Type="http://schemas.openxmlformats.org/officeDocument/2006/relationships/image" Target="../media/image16.jpeg"/><Relationship Id="rId8" Type="http://schemas.openxmlformats.org/officeDocument/2006/relationships/image" Target="../media/image3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85428" y="1268760"/>
            <a:ext cx="7847012" cy="172819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40000"/>
              </a:lnSpc>
            </a:pPr>
            <a:r>
              <a:rPr lang="en-US" sz="3200" dirty="0" err="1" smtClean="0">
                <a:latin typeface="Arial" charset="0"/>
                <a:ea typeface="MS PGothic" charset="0"/>
              </a:rPr>
              <a:t>Alsó</a:t>
            </a:r>
            <a:r>
              <a:rPr lang="en-US" sz="3200" dirty="0" smtClean="0">
                <a:latin typeface="Arial" charset="0"/>
                <a:ea typeface="MS PGothic" charset="0"/>
              </a:rPr>
              <a:t> </a:t>
            </a:r>
            <a:r>
              <a:rPr lang="en-US" sz="3200" dirty="0" err="1" smtClean="0">
                <a:latin typeface="Arial" charset="0"/>
                <a:ea typeface="MS PGothic" charset="0"/>
              </a:rPr>
              <a:t>végtagi</a:t>
            </a:r>
            <a:r>
              <a:rPr lang="en-US" sz="3200" dirty="0" smtClean="0">
                <a:latin typeface="Arial" charset="0"/>
                <a:ea typeface="MS PGothic" charset="0"/>
              </a:rPr>
              <a:t> </a:t>
            </a:r>
            <a:r>
              <a:rPr lang="en-US" sz="3200" dirty="0" err="1" smtClean="0">
                <a:latin typeface="Arial" charset="0"/>
                <a:ea typeface="MS PGothic" charset="0"/>
              </a:rPr>
              <a:t>deformitások</a:t>
            </a:r>
            <a:endParaRPr lang="en-US" sz="3200" dirty="0" smtClean="0">
              <a:latin typeface="Arial" charset="0"/>
              <a:ea typeface="MS PGothic" charset="0"/>
            </a:endParaRPr>
          </a:p>
          <a:p>
            <a:pPr>
              <a:lnSpc>
                <a:spcPct val="140000"/>
              </a:lnSpc>
            </a:pPr>
            <a:r>
              <a:rPr lang="en-US" sz="2800" i="1" dirty="0" err="1">
                <a:latin typeface="Arial" charset="0"/>
                <a:ea typeface="MS PGothic" charset="0"/>
              </a:rPr>
              <a:t>V</a:t>
            </a:r>
            <a:r>
              <a:rPr lang="en-US" sz="2800" i="1" dirty="0" err="1" smtClean="0">
                <a:latin typeface="Arial" charset="0"/>
                <a:ea typeface="MS PGothic" charset="0"/>
              </a:rPr>
              <a:t>égtaghosszabbítás</a:t>
            </a:r>
            <a:r>
              <a:rPr lang="en-US" sz="2800" i="1" dirty="0" smtClean="0">
                <a:latin typeface="Arial" charset="0"/>
                <a:ea typeface="MS PGothic" charset="0"/>
              </a:rPr>
              <a:t> </a:t>
            </a:r>
            <a:r>
              <a:rPr lang="en-US" sz="2800" i="1" dirty="0" err="1" smtClean="0">
                <a:latin typeface="Arial" charset="0"/>
                <a:ea typeface="MS PGothic" charset="0"/>
              </a:rPr>
              <a:t>és</a:t>
            </a:r>
            <a:r>
              <a:rPr lang="en-US" sz="2800" i="1" dirty="0" smtClean="0">
                <a:latin typeface="Arial" charset="0"/>
                <a:ea typeface="MS PGothic" charset="0"/>
              </a:rPr>
              <a:t> </a:t>
            </a:r>
            <a:r>
              <a:rPr lang="en-US" sz="2800" i="1" dirty="0" err="1" smtClean="0">
                <a:latin typeface="Arial" charset="0"/>
                <a:ea typeface="MS PGothic" charset="0"/>
              </a:rPr>
              <a:t>tengelykorrekció</a:t>
            </a:r>
            <a:r>
              <a:rPr lang="en-US" sz="2800" i="1" dirty="0" smtClean="0">
                <a:latin typeface="Arial" charset="0"/>
                <a:ea typeface="MS PGothic" charset="0"/>
              </a:rPr>
              <a:t> </a:t>
            </a:r>
            <a:endParaRPr lang="hu-HU" sz="2800" i="1" dirty="0">
              <a:latin typeface="Arial" charset="0"/>
              <a:ea typeface="MS PGothic" charset="0"/>
            </a:endParaRPr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479542" y="3648506"/>
            <a:ext cx="434134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dirty="0"/>
              <a:t>Dr. </a:t>
            </a:r>
            <a:r>
              <a:rPr lang="en-US" dirty="0" err="1"/>
              <a:t>Domos</a:t>
            </a:r>
            <a:r>
              <a:rPr lang="en-US" dirty="0"/>
              <a:t> </a:t>
            </a:r>
            <a:r>
              <a:rPr lang="en-US" dirty="0" err="1"/>
              <a:t>Gyula</a:t>
            </a:r>
            <a:endParaRPr lang="en-US" dirty="0"/>
          </a:p>
          <a:p>
            <a:pPr algn="ctr"/>
            <a:endParaRPr lang="en-US" sz="1800" dirty="0" smtClean="0"/>
          </a:p>
          <a:p>
            <a:pPr algn="ctr"/>
            <a:r>
              <a:rPr lang="en-US" sz="1800" dirty="0" err="1" smtClean="0"/>
              <a:t>Semmelweis</a:t>
            </a:r>
            <a:r>
              <a:rPr lang="en-US" sz="1800" dirty="0" smtClean="0"/>
              <a:t> </a:t>
            </a:r>
            <a:r>
              <a:rPr lang="en-US" sz="1800" dirty="0" err="1"/>
              <a:t>E</a:t>
            </a:r>
            <a:r>
              <a:rPr lang="en-US" sz="1800" dirty="0" err="1" smtClean="0"/>
              <a:t>gyetem</a:t>
            </a:r>
            <a:r>
              <a:rPr lang="en-US" sz="1800" dirty="0" smtClean="0"/>
              <a:t> </a:t>
            </a:r>
            <a:r>
              <a:rPr lang="en-US" sz="1800" dirty="0" err="1" smtClean="0"/>
              <a:t>Ortopédiai</a:t>
            </a:r>
            <a:r>
              <a:rPr lang="en-US" sz="1800" dirty="0" smtClean="0"/>
              <a:t> </a:t>
            </a:r>
            <a:r>
              <a:rPr lang="en-US" sz="1800" dirty="0" err="1" smtClean="0"/>
              <a:t>Klinika</a:t>
            </a:r>
            <a:endParaRPr lang="en-US" sz="1800" dirty="0" smtClean="0"/>
          </a:p>
          <a:p>
            <a:pPr algn="ctr"/>
            <a:r>
              <a:rPr lang="en-US" sz="1800" dirty="0" smtClean="0"/>
              <a:t>ÁOK. IV. </a:t>
            </a:r>
            <a:r>
              <a:rPr lang="en-US" sz="1800" dirty="0" err="1"/>
              <a:t>é</a:t>
            </a:r>
            <a:r>
              <a:rPr lang="en-US" sz="1800" dirty="0" err="1" smtClean="0"/>
              <a:t>vfolyam</a:t>
            </a:r>
            <a:r>
              <a:rPr lang="en-US" sz="1800" dirty="0" smtClean="0"/>
              <a:t> </a:t>
            </a:r>
            <a:r>
              <a:rPr lang="en-US" sz="1800" dirty="0" err="1" smtClean="0"/>
              <a:t>oktatási</a:t>
            </a:r>
            <a:r>
              <a:rPr lang="en-US" sz="1800" dirty="0" smtClean="0"/>
              <a:t> </a:t>
            </a:r>
            <a:r>
              <a:rPr lang="en-US" sz="1800" dirty="0" err="1" smtClean="0"/>
              <a:t>anyag</a:t>
            </a:r>
            <a:endParaRPr lang="en-US" sz="1800" dirty="0"/>
          </a:p>
        </p:txBody>
      </p:sp>
      <p:pic>
        <p:nvPicPr>
          <p:cNvPr id="4" name="Alsó végtagi deformitások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1960" y="274509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75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2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BFBFBF"/>
                </a:solidFill>
                <a:ea typeface="MS PGothic" charset="0"/>
              </a:rPr>
              <a:t>Frontalis</a:t>
            </a:r>
            <a:r>
              <a:rPr lang="en-US" sz="28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BFBFBF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BFBFBF"/>
                </a:solidFill>
                <a:ea typeface="MS PGothic" charset="0"/>
              </a:rPr>
              <a:t>                                         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szemből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Sagittalis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                                          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oldalirány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BFBFBF"/>
                </a:solidFill>
                <a:ea typeface="MS PGothic" charset="0"/>
              </a:rPr>
              <a:t>Axiális</a:t>
            </a:r>
            <a:r>
              <a:rPr lang="en-US" sz="28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BFBFBF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BFBFBF"/>
                </a:solidFill>
                <a:ea typeface="MS PGothic" charset="0"/>
              </a:rPr>
              <a:t>                                        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harántirány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4788917" y="4239603"/>
            <a:ext cx="139619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 err="1">
                <a:latin typeface="+mn-lt"/>
              </a:rPr>
              <a:t>Antecurvatio</a:t>
            </a:r>
            <a:endParaRPr lang="en-US" sz="1800" dirty="0">
              <a:latin typeface="+mn-lt"/>
            </a:endParaRPr>
          </a:p>
        </p:txBody>
      </p:sp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6732017" y="4239603"/>
            <a:ext cx="1189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 err="1">
                <a:latin typeface="+mn-lt"/>
              </a:rPr>
              <a:t>Recurvatio</a:t>
            </a:r>
            <a:endParaRPr lang="en-US" sz="1800" dirty="0">
              <a:latin typeface="+mn-lt"/>
            </a:endParaRPr>
          </a:p>
        </p:txBody>
      </p:sp>
      <p:pic>
        <p:nvPicPr>
          <p:cNvPr id="10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1833" r="78194" b="4214"/>
          <a:stretch>
            <a:fillRect/>
          </a:stretch>
        </p:blipFill>
        <p:spPr bwMode="auto">
          <a:xfrm>
            <a:off x="6908229" y="1439253"/>
            <a:ext cx="936625" cy="2681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2" t="26643" r="28169" b="18069"/>
          <a:stretch>
            <a:fillRect/>
          </a:stretch>
        </p:blipFill>
        <p:spPr bwMode="auto">
          <a:xfrm>
            <a:off x="4715892" y="1436078"/>
            <a:ext cx="1612900" cy="2687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Egyenes összekötő nyíllal 8"/>
          <p:cNvCxnSpPr>
            <a:cxnSpLocks noChangeShapeType="1"/>
          </p:cNvCxnSpPr>
          <p:nvPr/>
        </p:nvCxnSpPr>
        <p:spPr bwMode="auto">
          <a:xfrm flipV="1">
            <a:off x="4788917" y="3302978"/>
            <a:ext cx="215900" cy="369888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99992" y="4734903"/>
            <a:ext cx="3960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>
                <a:latin typeface="+mn-lt"/>
              </a:rPr>
              <a:t>A </a:t>
            </a:r>
            <a:r>
              <a:rPr lang="en-US" sz="1800" dirty="0" err="1">
                <a:latin typeface="+mn-lt"/>
              </a:rPr>
              <a:t>distalis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rész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tengelye</a:t>
            </a:r>
            <a:r>
              <a:rPr lang="en-US" sz="1800" dirty="0">
                <a:latin typeface="+mn-lt"/>
              </a:rPr>
              <a:t> a </a:t>
            </a:r>
            <a:r>
              <a:rPr lang="en-US" sz="1800" dirty="0" err="1">
                <a:latin typeface="+mn-lt"/>
              </a:rPr>
              <a:t>proximalishoz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képest</a:t>
            </a:r>
            <a:r>
              <a:rPr lang="en-US" sz="1800" dirty="0">
                <a:latin typeface="+mn-lt"/>
              </a:rPr>
              <a:t> a </a:t>
            </a:r>
            <a:r>
              <a:rPr lang="en-US" sz="1800" dirty="0" err="1">
                <a:latin typeface="+mn-lt"/>
              </a:rPr>
              <a:t>középvonaltól</a:t>
            </a:r>
            <a:endParaRPr lang="en-US" sz="1800" dirty="0">
              <a:latin typeface="+mn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49279" y="5319103"/>
            <a:ext cx="76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latin typeface="+mn-lt"/>
              </a:rPr>
              <a:t>dorsal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020942" y="5319103"/>
            <a:ext cx="8463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latin typeface="+mn-lt"/>
              </a:rPr>
              <a:t>ventral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99992" y="5608028"/>
            <a:ext cx="3960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>
                <a:latin typeface="+mn-lt"/>
              </a:rPr>
              <a:t>felé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tér</a:t>
            </a:r>
            <a:r>
              <a:rPr lang="en-US" sz="1800" dirty="0">
                <a:latin typeface="+mn-lt"/>
              </a:rPr>
              <a:t> el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220717" y="2439378"/>
            <a:ext cx="71437" cy="7191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0717" y="3158516"/>
            <a:ext cx="215900" cy="5048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308279" y="1863116"/>
            <a:ext cx="360363" cy="10795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524179" y="2942616"/>
            <a:ext cx="144463" cy="8651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lsó végtagi deformitások 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449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0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99992" y="4725144"/>
            <a:ext cx="3960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>
                <a:latin typeface="+mn-lt"/>
              </a:rPr>
              <a:t>A </a:t>
            </a:r>
            <a:r>
              <a:rPr lang="en-US" sz="1800" dirty="0" err="1">
                <a:latin typeface="+mn-lt"/>
              </a:rPr>
              <a:t>distalis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rész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tengelye</a:t>
            </a:r>
            <a:r>
              <a:rPr lang="en-US" sz="1800" dirty="0">
                <a:latin typeface="+mn-lt"/>
              </a:rPr>
              <a:t> a </a:t>
            </a:r>
            <a:r>
              <a:rPr lang="en-US" sz="1800" dirty="0" err="1">
                <a:latin typeface="+mn-lt"/>
              </a:rPr>
              <a:t>proximalishoz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képest</a:t>
            </a:r>
            <a:endParaRPr lang="en-US" sz="1800" dirty="0">
              <a:latin typeface="+mn-lt"/>
            </a:endParaRPr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BFBFBF"/>
                </a:solidFill>
                <a:ea typeface="MS PGothic" charset="0"/>
              </a:rPr>
              <a:t>Frontalis</a:t>
            </a:r>
            <a:r>
              <a:rPr lang="en-US" sz="28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BFBFBF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BFBFBF"/>
                </a:solidFill>
                <a:ea typeface="MS PGothic" charset="0"/>
              </a:rPr>
              <a:t>                                         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szemből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BFBFBF"/>
                </a:solidFill>
                <a:ea typeface="MS PGothic" charset="0"/>
              </a:rPr>
              <a:t>Sagittalis</a:t>
            </a:r>
            <a:r>
              <a:rPr lang="en-US" sz="28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BFBFBF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BFBFBF"/>
                </a:solidFill>
                <a:ea typeface="MS PGothic" charset="0"/>
              </a:rPr>
              <a:t>                                            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oldalirány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Axiális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                                      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harántirány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8" name="Picture 9" descr="Képernyőfotó 2017-03-11 - 21.28.3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871" r="6667" b="2"/>
          <a:stretch>
            <a:fillRect/>
          </a:stretch>
        </p:blipFill>
        <p:spPr bwMode="auto">
          <a:xfrm>
            <a:off x="6516688" y="1556792"/>
            <a:ext cx="1581150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4139952" y="4293096"/>
            <a:ext cx="2160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 err="1">
                <a:latin typeface="+mn-lt"/>
              </a:rPr>
              <a:t>Berotációs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torsio</a:t>
            </a:r>
            <a:endParaRPr lang="en-US" sz="1800" dirty="0">
              <a:latin typeface="+mn-lt"/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6394880" y="4293096"/>
            <a:ext cx="1872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 err="1">
                <a:latin typeface="+mn-lt"/>
              </a:rPr>
              <a:t>Kirotációs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torsio</a:t>
            </a:r>
            <a:endParaRPr lang="en-US" sz="1800" dirty="0">
              <a:latin typeface="+mn-lt"/>
            </a:endParaRPr>
          </a:p>
        </p:txBody>
      </p:sp>
      <p:pic>
        <p:nvPicPr>
          <p:cNvPr id="11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 r="3973"/>
          <a:stretch>
            <a:fillRect/>
          </a:stretch>
        </p:blipFill>
        <p:spPr bwMode="auto">
          <a:xfrm>
            <a:off x="4284663" y="1556792"/>
            <a:ext cx="1827212" cy="2697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6516216" y="548680"/>
            <a:ext cx="23544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600" dirty="0" err="1">
                <a:latin typeface="+mn-lt"/>
              </a:rPr>
              <a:t>l</a:t>
            </a:r>
            <a:r>
              <a:rPr lang="en-US" sz="1600" dirty="0" err="1" smtClean="0">
                <a:latin typeface="+mn-lt"/>
              </a:rPr>
              <a:t>ábszár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deformitás</a:t>
            </a:r>
            <a:r>
              <a:rPr lang="en-US" sz="1600" dirty="0" smtClean="0">
                <a:latin typeface="+mn-lt"/>
              </a:rPr>
              <a:t>: </a:t>
            </a:r>
            <a:r>
              <a:rPr lang="en-US" sz="1600" dirty="0" err="1" smtClean="0">
                <a:latin typeface="+mn-lt"/>
              </a:rPr>
              <a:t>előretekintő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patellák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>
                <a:latin typeface="+mn-lt"/>
              </a:rPr>
              <a:t>mellett</a:t>
            </a:r>
            <a:r>
              <a:rPr lang="en-US" sz="1600" dirty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vizsgálandó</a:t>
            </a:r>
            <a:endParaRPr lang="en-US" sz="1600" dirty="0">
              <a:latin typeface="+mn-lt"/>
            </a:endParaRPr>
          </a:p>
        </p:txBody>
      </p:sp>
      <p:sp>
        <p:nvSpPr>
          <p:cNvPr id="13" name="Curved Left Arrow 12"/>
          <p:cNvSpPr/>
          <p:nvPr/>
        </p:nvSpPr>
        <p:spPr>
          <a:xfrm>
            <a:off x="5292725" y="1556792"/>
            <a:ext cx="647700" cy="647700"/>
          </a:xfrm>
          <a:prstGeom prst="curvedLef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>
            <a:off x="7308850" y="1556792"/>
            <a:ext cx="658813" cy="647700"/>
          </a:xfrm>
          <a:prstGeom prst="curved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283968" y="5309344"/>
            <a:ext cx="18722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 smtClean="0">
                <a:latin typeface="+mn-lt"/>
              </a:rPr>
              <a:t>berotált</a:t>
            </a:r>
            <a:endParaRPr lang="en-US" sz="1800" dirty="0">
              <a:latin typeface="+mn-lt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16216" y="5309344"/>
            <a:ext cx="1584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 smtClean="0">
                <a:latin typeface="+mn-lt"/>
              </a:rPr>
              <a:t>kirotált</a:t>
            </a:r>
            <a:endParaRPr lang="en-US" sz="1800" dirty="0">
              <a:latin typeface="+mn-lt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99992" y="5598269"/>
            <a:ext cx="3960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 smtClean="0">
                <a:latin typeface="+mn-lt"/>
              </a:rPr>
              <a:t>helyzetben</a:t>
            </a:r>
            <a:endParaRPr lang="en-US" sz="1800" dirty="0">
              <a:latin typeface="+mn-lt"/>
            </a:endParaRPr>
          </a:p>
        </p:txBody>
      </p:sp>
      <p:pic>
        <p:nvPicPr>
          <p:cNvPr id="2" name="Alsó végtagi deformitások 11_0.2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20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5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2" grpId="0"/>
      <p:bldP spid="13" grpId="0" animBg="1"/>
      <p:bldP spid="14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BFBFBF"/>
                </a:solidFill>
                <a:ea typeface="MS PGothic" charset="0"/>
              </a:rPr>
              <a:t>Frontalis</a:t>
            </a:r>
            <a:r>
              <a:rPr lang="en-US" sz="28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BFBFBF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BFBFBF"/>
                </a:solidFill>
                <a:ea typeface="MS PGothic" charset="0"/>
              </a:rPr>
              <a:t>                                         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szemből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BFBFBF"/>
                </a:solidFill>
                <a:ea typeface="MS PGothic" charset="0"/>
              </a:rPr>
              <a:t>Sagittalis</a:t>
            </a:r>
            <a:r>
              <a:rPr lang="en-US" sz="28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BFBFBF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BFBFBF"/>
                </a:solidFill>
                <a:ea typeface="MS PGothic" charset="0"/>
              </a:rPr>
              <a:t>                                            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oldalirány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Axiális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                                      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harántirány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6" name="TextBox 4"/>
          <p:cNvSpPr txBox="1">
            <a:spLocks noChangeArrowheads="1"/>
          </p:cNvSpPr>
          <p:nvPr/>
        </p:nvSpPr>
        <p:spPr bwMode="auto">
          <a:xfrm>
            <a:off x="6948488" y="3500785"/>
            <a:ext cx="12969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 err="1">
                <a:latin typeface="+mn-lt"/>
              </a:rPr>
              <a:t>fokozott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anteversio</a:t>
            </a:r>
            <a:endParaRPr lang="en-US" sz="1800" dirty="0">
              <a:latin typeface="+mn-lt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6948488" y="5085110"/>
            <a:ext cx="1296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 err="1">
                <a:latin typeface="+mn-lt"/>
              </a:rPr>
              <a:t>retroversio</a:t>
            </a:r>
            <a:r>
              <a:rPr lang="en-US" sz="1800" dirty="0">
                <a:latin typeface="+mn-lt"/>
              </a:rPr>
              <a:t> 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268760"/>
            <a:ext cx="1987550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7019925" y="1845022"/>
            <a:ext cx="1296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 err="1">
                <a:latin typeface="+mn-lt"/>
              </a:rPr>
              <a:t>normál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anteversio</a:t>
            </a:r>
            <a:endParaRPr lang="en-US" sz="1800" dirty="0">
              <a:latin typeface="+mn-lt"/>
            </a:endParaRPr>
          </a:p>
        </p:txBody>
      </p:sp>
      <p:pic>
        <p:nvPicPr>
          <p:cNvPr id="2" name="Alsó végtagi deformitások 12_0.3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1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BFBFBF"/>
                </a:solidFill>
                <a:ea typeface="MS PGothic" charset="0"/>
              </a:rPr>
              <a:t>Frontalis</a:t>
            </a:r>
            <a:r>
              <a:rPr lang="en-US" sz="28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BFBFBF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BFBFBF"/>
                </a:solidFill>
                <a:ea typeface="MS PGothic" charset="0"/>
              </a:rPr>
              <a:t>                                         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szemből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BFBFBF"/>
                </a:solidFill>
                <a:ea typeface="MS PGothic" charset="0"/>
              </a:rPr>
              <a:t>Sagittalis</a:t>
            </a:r>
            <a:r>
              <a:rPr lang="en-US" sz="2800" dirty="0" smtClean="0">
                <a:solidFill>
                  <a:srgbClr val="BFBFBF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BFBFBF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BFBFBF"/>
                </a:solidFill>
                <a:ea typeface="MS PGothic" charset="0"/>
              </a:rPr>
              <a:t>                                            </a:t>
            </a:r>
            <a:r>
              <a:rPr lang="en-US" sz="2000" dirty="0">
                <a:solidFill>
                  <a:srgbClr val="BFBFBF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BFBFBF"/>
                </a:solidFill>
                <a:ea typeface="MS PGothic" charset="0"/>
              </a:rPr>
              <a:t>oldalirány</a:t>
            </a:r>
            <a:r>
              <a:rPr lang="en-US" sz="2000" dirty="0" smtClean="0">
                <a:solidFill>
                  <a:srgbClr val="BFBFBF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Axiális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                                      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harántirány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2" t="28413" r="26164" b="5043"/>
          <a:stretch/>
        </p:blipFill>
        <p:spPr bwMode="auto">
          <a:xfrm>
            <a:off x="4780502" y="1412776"/>
            <a:ext cx="2959850" cy="3207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82461" y="4725144"/>
            <a:ext cx="3645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Apparens</a:t>
            </a:r>
            <a:r>
              <a:rPr lang="en-US" dirty="0" smtClean="0"/>
              <a:t> (</a:t>
            </a:r>
            <a:r>
              <a:rPr lang="en-US" dirty="0" err="1" smtClean="0"/>
              <a:t>látszólagos</a:t>
            </a:r>
            <a:r>
              <a:rPr lang="en-US" dirty="0" smtClean="0"/>
              <a:t>) genu </a:t>
            </a:r>
            <a:r>
              <a:rPr lang="en-US" dirty="0" err="1" smtClean="0"/>
              <a:t>valgum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a </a:t>
            </a:r>
            <a:r>
              <a:rPr lang="en-US" dirty="0" err="1"/>
              <a:t>rotációs</a:t>
            </a:r>
            <a:r>
              <a:rPr lang="en-US" dirty="0"/>
              <a:t> </a:t>
            </a:r>
            <a:r>
              <a:rPr lang="en-US" dirty="0" err="1"/>
              <a:t>eltérések</a:t>
            </a:r>
            <a:r>
              <a:rPr lang="en-US" dirty="0"/>
              <a:t> genu </a:t>
            </a:r>
            <a:r>
              <a:rPr lang="en-US" dirty="0" err="1"/>
              <a:t>valgumot</a:t>
            </a:r>
            <a:r>
              <a:rPr lang="en-US" dirty="0"/>
              <a:t> </a:t>
            </a:r>
            <a:r>
              <a:rPr lang="en-US" dirty="0" err="1"/>
              <a:t>színlelhetnek</a:t>
            </a:r>
            <a:endParaRPr lang="en-US" dirty="0"/>
          </a:p>
          <a:p>
            <a:pPr algn="ctr"/>
            <a:endParaRPr lang="en-US" dirty="0"/>
          </a:p>
        </p:txBody>
      </p:sp>
      <p:pic>
        <p:nvPicPr>
          <p:cNvPr id="8" name="Alsó végtagi deformitások 13_0.2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3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7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értékelése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Fizikális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vizsgálat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Pl.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femoro-tibialis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szög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belbokák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távolsága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(genu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valgum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térdek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távolsága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(genu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varum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0" indent="0">
              <a:lnSpc>
                <a:spcPct val="130000"/>
              </a:lnSpc>
              <a:buNone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/>
          <a:stretch/>
        </p:blipFill>
        <p:spPr bwMode="auto">
          <a:xfrm>
            <a:off x="5942252" y="1340768"/>
            <a:ext cx="2734204" cy="122413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12025" r="13512" b="7449"/>
          <a:stretch>
            <a:fillRect/>
          </a:stretch>
        </p:blipFill>
        <p:spPr bwMode="auto">
          <a:xfrm>
            <a:off x="7380015" y="2708920"/>
            <a:ext cx="1296987" cy="2179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8 plate genu valg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2" r="17249" b="5273"/>
          <a:stretch>
            <a:fillRect/>
          </a:stretch>
        </p:blipFill>
        <p:spPr bwMode="auto">
          <a:xfrm>
            <a:off x="5940152" y="2708920"/>
            <a:ext cx="1246188" cy="2197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/>
          <p:cNvCxnSpPr/>
          <p:nvPr/>
        </p:nvCxnSpPr>
        <p:spPr>
          <a:xfrm>
            <a:off x="6217097" y="4580582"/>
            <a:ext cx="6477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40377" y="3932882"/>
            <a:ext cx="57626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lsó végtagi deformitások 14_0.3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043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27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5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értékelése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Fizikális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vizsgálat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Pl.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femoro-tibialis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szög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belbokák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távolsága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(genu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valgum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térdek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távolsága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(genu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varum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Radiológiai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szögek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mérése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röntgenfelvételeken</a:t>
            </a:r>
            <a:endParaRPr lang="en-US" sz="2400" dirty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34" name="TextBox 2"/>
          <p:cNvSpPr txBox="1">
            <a:spLocks noChangeArrowheads="1"/>
          </p:cNvSpPr>
          <p:nvPr/>
        </p:nvSpPr>
        <p:spPr bwMode="auto">
          <a:xfrm>
            <a:off x="6650047" y="3236278"/>
            <a:ext cx="1728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 err="1">
                <a:latin typeface="+mn-lt"/>
              </a:rPr>
              <a:t>Frontalis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sík</a:t>
            </a:r>
            <a:endParaRPr lang="en-US" sz="1800" dirty="0">
              <a:latin typeface="+mn-lt"/>
            </a:endParaRPr>
          </a:p>
        </p:txBody>
      </p:sp>
      <p:sp>
        <p:nvSpPr>
          <p:cNvPr id="35" name="TextBox 4"/>
          <p:cNvSpPr txBox="1">
            <a:spLocks noChangeArrowheads="1"/>
          </p:cNvSpPr>
          <p:nvPr/>
        </p:nvSpPr>
        <p:spPr bwMode="auto">
          <a:xfrm>
            <a:off x="6650047" y="5853970"/>
            <a:ext cx="1728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 err="1">
                <a:latin typeface="+mn-lt"/>
              </a:rPr>
              <a:t>Sagittalis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sík</a:t>
            </a:r>
            <a:endParaRPr lang="en-US" sz="1800" dirty="0">
              <a:latin typeface="+mn-lt"/>
            </a:endParaRPr>
          </a:p>
        </p:txBody>
      </p:sp>
      <p:pic>
        <p:nvPicPr>
          <p:cNvPr id="36" name="Picture 8" descr="Képernyőfotó 2017-03-12 - 16.56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" r="49983"/>
          <a:stretch>
            <a:fillRect/>
          </a:stretch>
        </p:blipFill>
        <p:spPr bwMode="auto">
          <a:xfrm>
            <a:off x="6650047" y="1196752"/>
            <a:ext cx="1728192" cy="2068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8" descr="Képernyőfotó 2017-03-12 - 16.56.3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9" r="1050"/>
          <a:stretch>
            <a:fillRect/>
          </a:stretch>
        </p:blipFill>
        <p:spPr bwMode="auto">
          <a:xfrm>
            <a:off x="6650047" y="3645024"/>
            <a:ext cx="173837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15_0.2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043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54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értékelése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Fizikális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vizsgálat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Pl.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femoro-tibialis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szög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belbokák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távolsága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(genu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valgum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térdek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távolsága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(genu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varum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Radiológiai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szögek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mérése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r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öntgenfelvételeken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Terhelési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tengely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768" y="3645024"/>
            <a:ext cx="1489720" cy="247430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96336" y="3645024"/>
            <a:ext cx="485436" cy="2448272"/>
          </a:xfrm>
          <a:prstGeom prst="rect">
            <a:avLst/>
          </a:prstGeom>
          <a:solidFill>
            <a:schemeClr val="accent3">
              <a:alpha val="50000"/>
            </a:schemeClr>
          </a:soli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268760"/>
            <a:ext cx="1456206" cy="2232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16_0.3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197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értékelése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Fizikális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vizsgálat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Pl.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femoro-tibialis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szög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belbokák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távolsága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(genu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valgum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térdek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távolsága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(genu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varum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Radiológiai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szögek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mérése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röntgenfelvételeken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Terhelési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tengely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marL="457200" indent="-457200">
              <a:lnSpc>
                <a:spcPct val="130000"/>
              </a:lnSpc>
              <a:buFont typeface="+mj-lt"/>
              <a:buAutoNum type="arabicPeriod"/>
              <a:defRPr/>
            </a:pP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3D CT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ritkán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endParaRPr lang="en-US" sz="2400" dirty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pic>
        <p:nvPicPr>
          <p:cNvPr id="12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691" y="1395098"/>
            <a:ext cx="2054034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516" y="1406426"/>
            <a:ext cx="2054034" cy="45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ép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27" y="1395098"/>
            <a:ext cx="2052662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Kép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52" y="1401663"/>
            <a:ext cx="2054035" cy="458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ép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91" y="1401448"/>
            <a:ext cx="2054034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Kép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52" y="1407798"/>
            <a:ext cx="2054035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Kép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27" y="1412776"/>
            <a:ext cx="2054035" cy="45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Kép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52" y="1401448"/>
            <a:ext cx="2054035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ép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277" y="1401448"/>
            <a:ext cx="2054035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Kép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52" y="1401663"/>
            <a:ext cx="2054035" cy="458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Kép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452" y="1401448"/>
            <a:ext cx="2054035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Kép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66" y="1401448"/>
            <a:ext cx="2054034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Kép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40" y="1403251"/>
            <a:ext cx="2052663" cy="45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Kép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866" y="1408013"/>
            <a:ext cx="2054034" cy="458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Kép 1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391" y="1396901"/>
            <a:ext cx="2054034" cy="45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Kép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40" y="1407798"/>
            <a:ext cx="2052662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Kép 1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040" y="1398488"/>
            <a:ext cx="2052663" cy="4586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Kép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27" y="1398273"/>
            <a:ext cx="2052662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Kép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03036"/>
            <a:ext cx="2054034" cy="458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Kép 2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412776"/>
            <a:ext cx="2054034" cy="458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17_0.1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6272" y="4730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6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35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A </a:t>
            </a:r>
            <a:r>
              <a:rPr lang="en-US" sz="4000" dirty="0" err="1" smtClean="0">
                <a:cs typeface="ＭＳ Ｐゴシック" charset="0"/>
              </a:rPr>
              <a:t>kezelés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céljai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ea typeface="MS PGothic" charset="0"/>
              </a:rPr>
              <a:t>Stabil</a:t>
            </a:r>
            <a:r>
              <a:rPr lang="en-US" sz="2800" dirty="0">
                <a:ea typeface="MS PGothic" charset="0"/>
              </a:rPr>
              <a:t>, </a:t>
            </a:r>
            <a:r>
              <a:rPr lang="en-US" sz="2800" dirty="0" err="1">
                <a:ea typeface="MS PGothic" charset="0"/>
              </a:rPr>
              <a:t>terhelhető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végtag</a:t>
            </a:r>
            <a:endParaRPr lang="en-US" sz="2800" dirty="0">
              <a:ea typeface="MS PGothic" charset="0"/>
            </a:endParaRPr>
          </a:p>
          <a:p>
            <a:pPr lvl="1"/>
            <a:r>
              <a:rPr lang="en-US" sz="2000" dirty="0" err="1">
                <a:ea typeface="MS PGothic" charset="0"/>
              </a:rPr>
              <a:t>végtaghossz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kiegyenlítés</a:t>
            </a:r>
            <a:r>
              <a:rPr lang="en-US" sz="2000" dirty="0" smtClean="0">
                <a:ea typeface="MS PGothic" charset="0"/>
              </a:rPr>
              <a:t>,                          </a:t>
            </a:r>
            <a:r>
              <a:rPr lang="en-US" sz="2000" dirty="0" err="1" smtClean="0">
                <a:ea typeface="MS PGothic" charset="0"/>
              </a:rPr>
              <a:t>különbség</a:t>
            </a:r>
            <a:r>
              <a:rPr lang="en-US" sz="2000" dirty="0" smtClean="0">
                <a:ea typeface="MS PGothic" charset="0"/>
              </a:rPr>
              <a:t> 5 (-10) mm-en </a:t>
            </a:r>
            <a:r>
              <a:rPr lang="en-US" sz="2000" dirty="0" err="1" smtClean="0">
                <a:ea typeface="MS PGothic" charset="0"/>
              </a:rPr>
              <a:t>belül</a:t>
            </a:r>
            <a:endParaRPr lang="en-US" sz="2000" dirty="0" smtClean="0">
              <a:ea typeface="MS PGothic" charset="0"/>
            </a:endParaRPr>
          </a:p>
          <a:p>
            <a:pPr lvl="1"/>
            <a:endParaRPr lang="en-US" sz="2000" dirty="0">
              <a:ea typeface="MS PGothic" charset="0"/>
            </a:endParaRPr>
          </a:p>
          <a:p>
            <a:pPr lvl="1"/>
            <a:r>
              <a:rPr lang="en-US" sz="2000" dirty="0" err="1">
                <a:ea typeface="MS PGothic" charset="0"/>
              </a:rPr>
              <a:t>plantigrad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helyzetű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láb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smtClean="0">
                <a:ea typeface="MS PGothic" charset="0"/>
              </a:rPr>
              <a:t>                                        (</a:t>
            </a:r>
            <a:r>
              <a:rPr lang="en-US" sz="2000" dirty="0">
                <a:ea typeface="MS PGothic" charset="0"/>
              </a:rPr>
              <a:t>max. </a:t>
            </a:r>
            <a:r>
              <a:rPr lang="en-US" sz="2000" dirty="0" err="1">
                <a:ea typeface="MS PGothic" charset="0"/>
              </a:rPr>
              <a:t>sarokemelő</a:t>
            </a:r>
            <a:r>
              <a:rPr lang="en-US" sz="2000" dirty="0">
                <a:ea typeface="MS PGothic" charset="0"/>
              </a:rPr>
              <a:t>, </a:t>
            </a:r>
            <a:r>
              <a:rPr lang="en-US" sz="2000" dirty="0" err="1">
                <a:ea typeface="MS PGothic" charset="0"/>
              </a:rPr>
              <a:t>talpbetét</a:t>
            </a:r>
            <a:r>
              <a:rPr lang="en-US" sz="2000" dirty="0">
                <a:ea typeface="MS PGothic" charset="0"/>
              </a:rPr>
              <a:t>) </a:t>
            </a:r>
            <a:r>
              <a:rPr lang="en-US" sz="2000" dirty="0" smtClean="0">
                <a:ea typeface="MS PGothic" charset="0"/>
              </a:rPr>
              <a:t>                                 (a </a:t>
            </a:r>
            <a:r>
              <a:rPr lang="en-US" sz="2000" dirty="0" err="1">
                <a:ea typeface="MS PGothic" charset="0"/>
              </a:rPr>
              <a:t>gördítéshez</a:t>
            </a:r>
            <a:r>
              <a:rPr lang="en-US" sz="2000" dirty="0">
                <a:ea typeface="MS PGothic" charset="0"/>
              </a:rPr>
              <a:t> 7 </a:t>
            </a:r>
            <a:r>
              <a:rPr lang="en-US" sz="2000" dirty="0" err="1">
                <a:ea typeface="MS PGothic" charset="0"/>
              </a:rPr>
              <a:t>fok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dorsalflexio</a:t>
            </a:r>
            <a:r>
              <a:rPr lang="en-US" sz="2000" dirty="0" smtClean="0">
                <a:ea typeface="MS PGothic" charset="0"/>
              </a:rPr>
              <a:t>)</a:t>
            </a:r>
          </a:p>
          <a:p>
            <a:pPr lvl="1"/>
            <a:endParaRPr lang="en-US" sz="2000" dirty="0">
              <a:ea typeface="MS PGothic" charset="0"/>
            </a:endParaRPr>
          </a:p>
          <a:p>
            <a:pPr lvl="1"/>
            <a:r>
              <a:rPr lang="en-US" sz="2000" dirty="0" err="1" smtClean="0">
                <a:ea typeface="MS PGothic" charset="0"/>
              </a:rPr>
              <a:t>terhelési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tengely</a:t>
            </a:r>
            <a:r>
              <a:rPr lang="en-US" sz="2000" dirty="0">
                <a:ea typeface="MS PGothic" charset="0"/>
              </a:rPr>
              <a:t>, </a:t>
            </a:r>
            <a:r>
              <a:rPr lang="en-US" sz="2000" dirty="0" err="1" smtClean="0">
                <a:ea typeface="MS PGothic" charset="0"/>
              </a:rPr>
              <a:t>ízületi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síkok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helyreállítása</a:t>
            </a:r>
            <a:r>
              <a:rPr lang="en-US" sz="2000" dirty="0">
                <a:ea typeface="MS PGothic" charset="0"/>
              </a:rPr>
              <a:t>                      (</a:t>
            </a:r>
            <a:r>
              <a:rPr lang="en-US" sz="2000" dirty="0" err="1">
                <a:ea typeface="MS PGothic" charset="0"/>
              </a:rPr>
              <a:t>késői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szövődmények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megelőzése</a:t>
            </a:r>
            <a:r>
              <a:rPr lang="en-US" sz="2000" dirty="0"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1"/>
          <a:stretch/>
        </p:blipFill>
        <p:spPr bwMode="auto">
          <a:xfrm>
            <a:off x="7164288" y="1340768"/>
            <a:ext cx="1152128" cy="151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9" b="13247"/>
          <a:stretch/>
        </p:blipFill>
        <p:spPr bwMode="auto">
          <a:xfrm>
            <a:off x="5580112" y="2996952"/>
            <a:ext cx="1627028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344" y="3068960"/>
            <a:ext cx="1842160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365104"/>
            <a:ext cx="1155565" cy="177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6516216" y="3201440"/>
            <a:ext cx="0" cy="792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940152" y="4005064"/>
            <a:ext cx="5760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lsó végtagi deformitások 18_0.3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5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A </a:t>
            </a:r>
            <a:r>
              <a:rPr lang="en-US" sz="4000" dirty="0" err="1" smtClean="0">
                <a:cs typeface="ＭＳ Ｐゴシック" charset="0"/>
              </a:rPr>
              <a:t>kezelés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lehetőségei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ea typeface="MS PGothic" charset="0"/>
              </a:rPr>
              <a:t>Observatio</a:t>
            </a:r>
            <a:endParaRPr lang="en-US" sz="2800" dirty="0" smtClean="0">
              <a:ea typeface="MS PGothic" charset="0"/>
            </a:endParaRPr>
          </a:p>
          <a:p>
            <a:pPr lvl="1">
              <a:buFontTx/>
              <a:buChar char="-"/>
            </a:pPr>
            <a:r>
              <a:rPr lang="en-US" sz="2000" dirty="0" err="1" smtClean="0">
                <a:ea typeface="MS PGothic" charset="0"/>
              </a:rPr>
              <a:t>fiziológiás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életkori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változások</a:t>
            </a:r>
            <a:endParaRPr lang="en-US" sz="2000" dirty="0">
              <a:ea typeface="MS PGothic" charset="0"/>
            </a:endParaRPr>
          </a:p>
          <a:p>
            <a:pPr lvl="1">
              <a:buFontTx/>
              <a:buChar char="-"/>
            </a:pPr>
            <a:r>
              <a:rPr lang="en-US" sz="2000" dirty="0" err="1" smtClean="0">
                <a:ea typeface="MS PGothic" charset="0"/>
              </a:rPr>
              <a:t>remodelláció</a:t>
            </a:r>
            <a:r>
              <a:rPr lang="en-US" sz="2000" dirty="0" smtClean="0">
                <a:ea typeface="MS PGothic" charset="0"/>
              </a:rPr>
              <a:t> 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ea typeface="MS PGothic" charset="0"/>
              </a:rPr>
              <a:t>Konzervatív</a:t>
            </a:r>
            <a:r>
              <a:rPr lang="en-US" sz="2800" dirty="0" smtClean="0">
                <a:ea typeface="MS PGothic" charset="0"/>
              </a:rPr>
              <a:t> </a:t>
            </a:r>
            <a:r>
              <a:rPr lang="en-US" sz="2800" dirty="0" err="1" smtClean="0">
                <a:ea typeface="MS PGothic" charset="0"/>
              </a:rPr>
              <a:t>kezelés</a:t>
            </a:r>
            <a:endParaRPr lang="en-US" sz="2800" dirty="0" smtClean="0">
              <a:ea typeface="MS PGothic" charset="0"/>
            </a:endParaRPr>
          </a:p>
          <a:p>
            <a:pPr lvl="1">
              <a:buFontTx/>
              <a:buChar char="-"/>
            </a:pPr>
            <a:r>
              <a:rPr lang="en-US" sz="2000" dirty="0" err="1">
                <a:ea typeface="MS PGothic" charset="0"/>
              </a:rPr>
              <a:t>g</a:t>
            </a:r>
            <a:r>
              <a:rPr lang="en-US" sz="2000" dirty="0" err="1" smtClean="0">
                <a:ea typeface="MS PGothic" charset="0"/>
              </a:rPr>
              <a:t>yógytorna</a:t>
            </a:r>
            <a:endParaRPr lang="en-US" sz="2000" dirty="0">
              <a:ea typeface="MS PGothic" charset="0"/>
            </a:endParaRPr>
          </a:p>
          <a:p>
            <a:pPr lvl="1">
              <a:buFontTx/>
              <a:buChar char="-"/>
            </a:pPr>
            <a:r>
              <a:rPr lang="en-US" sz="2000" dirty="0" err="1">
                <a:ea typeface="MS PGothic" charset="0"/>
              </a:rPr>
              <a:t>o</a:t>
            </a:r>
            <a:r>
              <a:rPr lang="en-US" sz="2000" dirty="0" err="1" smtClean="0">
                <a:ea typeface="MS PGothic" charset="0"/>
              </a:rPr>
              <a:t>rtézisek</a:t>
            </a:r>
            <a:r>
              <a:rPr lang="en-US" sz="2000" dirty="0" smtClean="0">
                <a:ea typeface="MS PGothic" charset="0"/>
              </a:rPr>
              <a:t>, </a:t>
            </a:r>
            <a:r>
              <a:rPr lang="en-US" sz="2000" dirty="0" err="1" smtClean="0">
                <a:ea typeface="MS PGothic" charset="0"/>
              </a:rPr>
              <a:t>talpbetét</a:t>
            </a:r>
            <a:r>
              <a:rPr lang="en-US" sz="2000" dirty="0" smtClean="0">
                <a:ea typeface="MS PGothic" charset="0"/>
              </a:rPr>
              <a:t>, </a:t>
            </a:r>
            <a:r>
              <a:rPr lang="en-US" sz="2000" dirty="0" err="1" smtClean="0">
                <a:ea typeface="MS PGothic" charset="0"/>
              </a:rPr>
              <a:t>gyógycipő</a:t>
            </a:r>
            <a:endParaRPr lang="en-US" sz="20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ea typeface="MS PGothic" charset="0"/>
              </a:rPr>
              <a:t>Műtéti</a:t>
            </a:r>
            <a:r>
              <a:rPr lang="en-US" sz="2800" dirty="0" smtClean="0">
                <a:ea typeface="MS PGothic" charset="0"/>
              </a:rPr>
              <a:t> </a:t>
            </a:r>
            <a:r>
              <a:rPr lang="en-US" sz="2800" dirty="0" err="1" smtClean="0">
                <a:ea typeface="MS PGothic" charset="0"/>
              </a:rPr>
              <a:t>kezelés</a:t>
            </a:r>
            <a:endParaRPr lang="en-US" sz="2800" dirty="0" smtClean="0">
              <a:ea typeface="MS PGothic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6012160" y="1628800"/>
            <a:ext cx="2880320" cy="1288990"/>
            <a:chOff x="1248129" y="2708920"/>
            <a:chExt cx="5510736" cy="2513126"/>
          </a:xfrm>
        </p:grpSpPr>
        <p:pic>
          <p:nvPicPr>
            <p:cNvPr id="14" name="Picture 2" descr="Képernyőfotó 2017-03-12 - 15.55.2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" t="838" r="75142" b="15247"/>
            <a:stretch/>
          </p:blipFill>
          <p:spPr bwMode="auto">
            <a:xfrm>
              <a:off x="1248129" y="2708920"/>
              <a:ext cx="1451663" cy="251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 descr="Képernyőfotó 2017-03-12 - 15.55.2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41" t="838" r="48610" b="15247"/>
            <a:stretch/>
          </p:blipFill>
          <p:spPr bwMode="auto">
            <a:xfrm>
              <a:off x="5148064" y="2708920"/>
              <a:ext cx="1610801" cy="251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Képernyőfotó 2017-03-12 - 15.55.2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46" t="838" r="23620" b="15247"/>
            <a:stretch/>
          </p:blipFill>
          <p:spPr bwMode="auto">
            <a:xfrm>
              <a:off x="3923928" y="2708920"/>
              <a:ext cx="1471404" cy="251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" descr="Képernyőfotó 2017-03-12 - 15.55.21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79" t="838" b="15247"/>
            <a:stretch/>
          </p:blipFill>
          <p:spPr bwMode="auto">
            <a:xfrm>
              <a:off x="2483768" y="2708920"/>
              <a:ext cx="1295947" cy="251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4" descr="C:\Users\juli\Desktop\1\20131104_17511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6" r="14590"/>
          <a:stretch>
            <a:fillRect/>
          </a:stretch>
        </p:blipFill>
        <p:spPr bwMode="auto">
          <a:xfrm>
            <a:off x="6372200" y="3618954"/>
            <a:ext cx="839754" cy="182627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juli\Desktop\1\20131104_17543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5" t="21120" r="25409" b="7469"/>
          <a:stretch>
            <a:fillRect/>
          </a:stretch>
        </p:blipFill>
        <p:spPr bwMode="auto">
          <a:xfrm>
            <a:off x="7380312" y="3618954"/>
            <a:ext cx="891859" cy="182453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"/>
          <p:cNvSpPr txBox="1">
            <a:spLocks noChangeArrowheads="1"/>
          </p:cNvSpPr>
          <p:nvPr/>
        </p:nvSpPr>
        <p:spPr bwMode="auto">
          <a:xfrm>
            <a:off x="6012160" y="2924944"/>
            <a:ext cx="6480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 smtClean="0">
                <a:latin typeface="+mn-lt"/>
              </a:rPr>
              <a:t>&lt;2 </a:t>
            </a:r>
            <a:r>
              <a:rPr lang="en-US" sz="1600" dirty="0" err="1" smtClean="0">
                <a:latin typeface="+mn-lt"/>
              </a:rPr>
              <a:t>év</a:t>
            </a:r>
            <a:endParaRPr lang="en-US" sz="1600" dirty="0">
              <a:latin typeface="+mn-lt"/>
            </a:endParaRPr>
          </a:p>
        </p:txBody>
      </p:sp>
      <p:sp>
        <p:nvSpPr>
          <p:cNvPr id="21" name="TextBox 2"/>
          <p:cNvSpPr txBox="1">
            <a:spLocks noChangeArrowheads="1"/>
          </p:cNvSpPr>
          <p:nvPr/>
        </p:nvSpPr>
        <p:spPr bwMode="auto">
          <a:xfrm>
            <a:off x="7404272" y="2924944"/>
            <a:ext cx="720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600" dirty="0" smtClean="0">
                <a:latin typeface="+mn-lt"/>
              </a:rPr>
              <a:t>3-4 </a:t>
            </a:r>
            <a:r>
              <a:rPr lang="en-US" sz="1600" dirty="0" err="1" smtClean="0">
                <a:latin typeface="+mn-lt"/>
              </a:rPr>
              <a:t>év</a:t>
            </a:r>
            <a:endParaRPr lang="en-US" sz="1600" dirty="0">
              <a:latin typeface="+mn-lt"/>
            </a:endParaRPr>
          </a:p>
        </p:txBody>
      </p:sp>
      <p:sp>
        <p:nvSpPr>
          <p:cNvPr id="22" name="TextBox 2"/>
          <p:cNvSpPr txBox="1">
            <a:spLocks noChangeArrowheads="1"/>
          </p:cNvSpPr>
          <p:nvPr/>
        </p:nvSpPr>
        <p:spPr bwMode="auto">
          <a:xfrm>
            <a:off x="8100392" y="2924944"/>
            <a:ext cx="720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600" dirty="0" smtClean="0">
                <a:latin typeface="+mn-lt"/>
              </a:rPr>
              <a:t>7 </a:t>
            </a:r>
            <a:r>
              <a:rPr lang="en-US" sz="1600" dirty="0" err="1" smtClean="0">
                <a:latin typeface="+mn-lt"/>
              </a:rPr>
              <a:t>év</a:t>
            </a:r>
            <a:endParaRPr lang="en-US" sz="1600" dirty="0">
              <a:latin typeface="+mn-lt"/>
            </a:endParaRPr>
          </a:p>
        </p:txBody>
      </p:sp>
      <p:pic>
        <p:nvPicPr>
          <p:cNvPr id="2" name="Alsó végtagi deformitások 19_1.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33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0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396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vfolyam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 smtClean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Témák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480720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Bevezetés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v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égtagdeformitások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típusai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elemzése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kezelési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célok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és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lehetőségek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Végtagdeformitások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műtéti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kezelése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e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piphyseodesis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növekedésgátlás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914400" lvl="1" indent="-514350">
              <a:lnSpc>
                <a:spcPct val="130000"/>
              </a:lnSpc>
              <a:defRPr/>
            </a:pP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osteotomiák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csont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átvágása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914400" lvl="1" indent="-514350">
              <a:lnSpc>
                <a:spcPct val="130000"/>
              </a:lnSpc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v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égtaghosszabbítás</a:t>
            </a:r>
            <a:endParaRPr lang="en-US" sz="2000" dirty="0">
              <a:solidFill>
                <a:srgbClr val="000000"/>
              </a:solidFill>
              <a:ea typeface="MS PGothic" charset="0"/>
            </a:endParaRPr>
          </a:p>
          <a:p>
            <a:pPr marL="914400" lvl="1" indent="-514350">
              <a:lnSpc>
                <a:spcPct val="130000"/>
              </a:lnSpc>
              <a:defRPr/>
            </a:pP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v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égtagrövidítés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7" name="Alsó végtagi deformitások 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12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45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0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Műtéti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kezelés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/>
              <a:t>Epiphyseodesis</a:t>
            </a:r>
            <a:r>
              <a:rPr lang="en-US" sz="2800" dirty="0" smtClean="0"/>
              <a:t> (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növekedésgátlás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)</a:t>
            </a:r>
            <a:endParaRPr lang="en-US" sz="2800" dirty="0"/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O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steotomiák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csont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átvágása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Végtaghosszabbítás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V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égtagrövidítés</a:t>
            </a:r>
            <a:endParaRPr lang="en-US" sz="2800" dirty="0"/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pic>
        <p:nvPicPr>
          <p:cNvPr id="2" name="Alsó végtagi deformitások 20_0.1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5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5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Epiphyseodesis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ea typeface="MS PGothic" charset="0"/>
              </a:rPr>
              <a:t>Növekedésgátlás</a:t>
            </a:r>
            <a:endParaRPr lang="en-US" sz="2800" dirty="0">
              <a:ea typeface="MS PGothic" charset="0"/>
            </a:endParaRPr>
          </a:p>
          <a:p>
            <a:pPr marL="685800" lvl="1">
              <a:lnSpc>
                <a:spcPct val="130000"/>
              </a:lnSpc>
              <a:buFontTx/>
              <a:buChar char="-"/>
              <a:defRPr/>
            </a:pPr>
            <a:r>
              <a:rPr lang="en-US" sz="2000" dirty="0" err="1" smtClean="0">
                <a:ea typeface="MS PGothic" charset="0"/>
              </a:rPr>
              <a:t>irányított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növekedés</a:t>
            </a:r>
            <a:r>
              <a:rPr lang="en-US" sz="2000" dirty="0">
                <a:ea typeface="MS PGothic" charset="0"/>
              </a:rPr>
              <a:t> (“guided growth”</a:t>
            </a:r>
            <a:r>
              <a:rPr lang="en-US" sz="2000" dirty="0" smtClean="0">
                <a:ea typeface="MS PGothic" charset="0"/>
              </a:rPr>
              <a:t>)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26486" r="59660" b="25988"/>
          <a:stretch/>
        </p:blipFill>
        <p:spPr bwMode="auto">
          <a:xfrm>
            <a:off x="2844005" y="2633685"/>
            <a:ext cx="2592288" cy="353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5631283" y="4209208"/>
            <a:ext cx="105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Epiphysis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79512" y="3993308"/>
            <a:ext cx="20884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1800" dirty="0" err="1" smtClean="0">
                <a:latin typeface="+mn-lt"/>
              </a:rPr>
              <a:t>Physis</a:t>
            </a:r>
            <a:r>
              <a:rPr lang="en-US" sz="1800" dirty="0" smtClean="0">
                <a:latin typeface="+mn-lt"/>
              </a:rPr>
              <a:t>      </a:t>
            </a:r>
            <a:r>
              <a:rPr lang="en-US" sz="1800" dirty="0">
                <a:latin typeface="+mn-lt"/>
              </a:rPr>
              <a:t>(</a:t>
            </a:r>
            <a:r>
              <a:rPr lang="en-US" sz="1800" dirty="0" err="1">
                <a:latin typeface="+mn-lt"/>
              </a:rPr>
              <a:t>növekedési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porc</a:t>
            </a:r>
            <a:r>
              <a:rPr lang="en-US" sz="1800" dirty="0">
                <a:latin typeface="+mn-lt"/>
              </a:rPr>
              <a:t>)</a:t>
            </a:r>
          </a:p>
        </p:txBody>
      </p:sp>
      <p:cxnSp>
        <p:nvCxnSpPr>
          <p:cNvPr id="11" name="Straight Connector 10"/>
          <p:cNvCxnSpPr>
            <a:cxnSpLocks noChangeShapeType="1"/>
            <a:stCxn id="8" idx="1"/>
          </p:cNvCxnSpPr>
          <p:nvPr/>
        </p:nvCxnSpPr>
        <p:spPr bwMode="auto">
          <a:xfrm flipH="1" flipV="1">
            <a:off x="4644205" y="4077072"/>
            <a:ext cx="987078" cy="31680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Connector 11"/>
          <p:cNvCxnSpPr>
            <a:cxnSpLocks noChangeShapeType="1"/>
            <a:stCxn id="10" idx="3"/>
          </p:cNvCxnSpPr>
          <p:nvPr/>
        </p:nvCxnSpPr>
        <p:spPr bwMode="auto">
          <a:xfrm flipV="1">
            <a:off x="2267942" y="3717032"/>
            <a:ext cx="1727994" cy="599442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  <a:stCxn id="10" idx="3"/>
          </p:cNvCxnSpPr>
          <p:nvPr/>
        </p:nvCxnSpPr>
        <p:spPr bwMode="auto">
          <a:xfrm>
            <a:off x="2267942" y="4316474"/>
            <a:ext cx="1727994" cy="480678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  <a:stCxn id="8" idx="1"/>
          </p:cNvCxnSpPr>
          <p:nvPr/>
        </p:nvCxnSpPr>
        <p:spPr bwMode="auto">
          <a:xfrm flipH="1">
            <a:off x="4644205" y="4393874"/>
            <a:ext cx="987078" cy="33127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"/>
          <p:cNvGrpSpPr/>
          <p:nvPr/>
        </p:nvGrpSpPr>
        <p:grpSpPr>
          <a:xfrm>
            <a:off x="6732240" y="2636912"/>
            <a:ext cx="1728389" cy="3398574"/>
            <a:chOff x="6876256" y="2622714"/>
            <a:chExt cx="1728389" cy="3398574"/>
          </a:xfrm>
        </p:grpSpPr>
        <p:pic>
          <p:nvPicPr>
            <p:cNvPr id="15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43" t="43579" r="4198" b="5008"/>
            <a:stretch/>
          </p:blipFill>
          <p:spPr bwMode="auto">
            <a:xfrm>
              <a:off x="6907236" y="2622714"/>
              <a:ext cx="1697409" cy="3398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63" t="47696" r="32635" b="48320"/>
            <a:stretch/>
          </p:blipFill>
          <p:spPr bwMode="auto">
            <a:xfrm>
              <a:off x="6895550" y="2636912"/>
              <a:ext cx="556770" cy="4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63" t="47696" r="32635" b="48320"/>
            <a:stretch/>
          </p:blipFill>
          <p:spPr bwMode="auto">
            <a:xfrm>
              <a:off x="6876256" y="5301208"/>
              <a:ext cx="523350" cy="4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63" t="47696" r="32635" b="48320"/>
            <a:stretch/>
          </p:blipFill>
          <p:spPr bwMode="auto">
            <a:xfrm>
              <a:off x="6914844" y="3933056"/>
              <a:ext cx="268738" cy="4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63" t="47696" r="32635" b="48320"/>
            <a:stretch/>
          </p:blipFill>
          <p:spPr bwMode="auto">
            <a:xfrm>
              <a:off x="6876256" y="4071630"/>
              <a:ext cx="335952" cy="4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Rectangle 19"/>
          <p:cNvSpPr/>
          <p:nvPr/>
        </p:nvSpPr>
        <p:spPr>
          <a:xfrm>
            <a:off x="6876256" y="3666728"/>
            <a:ext cx="1008112" cy="1130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7596336" y="4149080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7596336" y="4448452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Alsó végtagi deformitások 21_0.2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3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18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44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/>
      <p:bldP spid="10" grpId="0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Epiphyseodesis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típusai</a:t>
            </a:r>
            <a:endParaRPr lang="en-US" sz="4000" dirty="0">
              <a:cs typeface="ＭＳ Ｐゴシック" charset="0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0" t="23639" r="14185" b="23170"/>
          <a:stretch>
            <a:fillRect/>
          </a:stretch>
        </p:blipFill>
        <p:spPr bwMode="auto">
          <a:xfrm>
            <a:off x="6227763" y="2410866"/>
            <a:ext cx="21717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4"/>
          <p:cNvSpPr>
            <a:spLocks noChangeAspect="1"/>
          </p:cNvSpPr>
          <p:nvPr/>
        </p:nvSpPr>
        <p:spPr bwMode="auto">
          <a:xfrm>
            <a:off x="1619250" y="2483891"/>
            <a:ext cx="216058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Picture 4"/>
          <p:cNvSpPr>
            <a:spLocks noChangeAspect="1"/>
          </p:cNvSpPr>
          <p:nvPr/>
        </p:nvSpPr>
        <p:spPr bwMode="auto">
          <a:xfrm>
            <a:off x="5435600" y="2483891"/>
            <a:ext cx="2160588" cy="32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683568" y="1412776"/>
            <a:ext cx="259228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US" sz="2000" dirty="0" smtClean="0">
                <a:latin typeface="+mn-lt"/>
              </a:rPr>
              <a:t>I. </a:t>
            </a:r>
            <a:r>
              <a:rPr lang="en-US" sz="2000" dirty="0" err="1" smtClean="0">
                <a:latin typeface="+mn-lt"/>
              </a:rPr>
              <a:t>Tengelykorrekció</a:t>
            </a:r>
            <a:r>
              <a:rPr lang="en-US" sz="20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(Hemi-</a:t>
            </a:r>
            <a:r>
              <a:rPr lang="en-US" sz="1800" dirty="0" err="1" smtClean="0">
                <a:latin typeface="+mn-lt"/>
              </a:rPr>
              <a:t>epiphyseodesis</a:t>
            </a:r>
            <a:r>
              <a:rPr lang="en-US" sz="1800" dirty="0" smtClean="0">
                <a:latin typeface="+mn-lt"/>
              </a:rPr>
              <a:t>)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3940953" y="1412776"/>
            <a:ext cx="465466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lnSpc>
                <a:spcPct val="140000"/>
              </a:lnSpc>
            </a:pPr>
            <a:r>
              <a:rPr lang="en-US" sz="2000" dirty="0">
                <a:latin typeface="+mn-lt"/>
              </a:rPr>
              <a:t>II. </a:t>
            </a:r>
            <a:r>
              <a:rPr lang="en-US" sz="2000" dirty="0" err="1">
                <a:latin typeface="+mn-lt"/>
              </a:rPr>
              <a:t>Növekedésgátlás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hosszkülönbség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 smtClean="0">
                <a:latin typeface="+mn-lt"/>
              </a:rPr>
              <a:t>esetén</a:t>
            </a:r>
            <a:endParaRPr lang="en-US" sz="2000" dirty="0" smtClean="0">
              <a:latin typeface="+mn-lt"/>
            </a:endParaRPr>
          </a:p>
          <a:p>
            <a:pPr algn="ctr" eaLnBrk="1" hangingPunct="1">
              <a:lnSpc>
                <a:spcPct val="140000"/>
              </a:lnSpc>
            </a:pPr>
            <a:r>
              <a:rPr lang="en-US" sz="1800" dirty="0" smtClean="0">
                <a:latin typeface="+mn-lt"/>
              </a:rPr>
              <a:t>(</a:t>
            </a:r>
            <a:r>
              <a:rPr lang="en-US" sz="1800" dirty="0" err="1" smtClean="0">
                <a:latin typeface="+mn-lt"/>
              </a:rPr>
              <a:t>Epiphyseodesis</a:t>
            </a:r>
            <a:r>
              <a:rPr lang="en-US" sz="1800" dirty="0" smtClean="0">
                <a:latin typeface="+mn-lt"/>
              </a:rPr>
              <a:t>)</a:t>
            </a:r>
            <a:endParaRPr lang="en-US" sz="1800" dirty="0">
              <a:latin typeface="+mn-lt"/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23639" r="59660" b="23170"/>
          <a:stretch>
            <a:fillRect/>
          </a:stretch>
        </p:blipFill>
        <p:spPr bwMode="auto">
          <a:xfrm>
            <a:off x="900113" y="2410866"/>
            <a:ext cx="21717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23639" r="59660" b="23170"/>
          <a:stretch>
            <a:fillRect/>
          </a:stretch>
        </p:blipFill>
        <p:spPr bwMode="auto">
          <a:xfrm>
            <a:off x="3995738" y="2410866"/>
            <a:ext cx="2171700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219700" y="3418929"/>
            <a:ext cx="720725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124075" y="3418929"/>
            <a:ext cx="719138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1704975" y="3058566"/>
            <a:ext cx="0" cy="720725"/>
          </a:xfrm>
          <a:prstGeom prst="straightConnector1">
            <a:avLst/>
          </a:prstGeom>
          <a:noFill/>
          <a:ln w="3492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3995936" y="5795416"/>
            <a:ext cx="2160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>
                <a:latin typeface="+mn-lt"/>
              </a:rPr>
              <a:t>Hosszabb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oldal</a:t>
            </a:r>
            <a:endParaRPr lang="en-US" sz="1800" dirty="0">
              <a:latin typeface="+mn-lt"/>
            </a:endParaRPr>
          </a:p>
        </p:txBody>
      </p:sp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6228184" y="5795416"/>
            <a:ext cx="21602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>
                <a:latin typeface="+mn-lt"/>
              </a:rPr>
              <a:t>Rövidebb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oldal</a:t>
            </a:r>
            <a:endParaRPr lang="en-US" sz="1800" dirty="0">
              <a:latin typeface="+mn-lt"/>
            </a:endParaRP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V="1">
            <a:off x="6804025" y="3131591"/>
            <a:ext cx="0" cy="719138"/>
          </a:xfrm>
          <a:prstGeom prst="straightConnector1">
            <a:avLst/>
          </a:prstGeom>
          <a:noFill/>
          <a:ln w="3492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V="1">
            <a:off x="7667625" y="3131591"/>
            <a:ext cx="0" cy="719138"/>
          </a:xfrm>
          <a:prstGeom prst="straightConnector1">
            <a:avLst/>
          </a:prstGeom>
          <a:noFill/>
          <a:ln w="3492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V="1">
            <a:off x="2497138" y="3334791"/>
            <a:ext cx="0" cy="360363"/>
          </a:xfrm>
          <a:prstGeom prst="straightConnector1">
            <a:avLst/>
          </a:prstGeom>
          <a:noFill/>
          <a:ln w="3492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427538" y="3418929"/>
            <a:ext cx="720725" cy="2159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V="1">
            <a:off x="4787900" y="3347491"/>
            <a:ext cx="0" cy="360363"/>
          </a:xfrm>
          <a:prstGeom prst="straightConnector1">
            <a:avLst/>
          </a:prstGeom>
          <a:noFill/>
          <a:ln w="3492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V="1">
            <a:off x="5580063" y="3347491"/>
            <a:ext cx="0" cy="360363"/>
          </a:xfrm>
          <a:prstGeom prst="straightConnector1">
            <a:avLst/>
          </a:prstGeom>
          <a:noFill/>
          <a:ln w="34925">
            <a:solidFill>
              <a:srgbClr val="FFFF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2" name="Alsó végtagi deformitások 22_1.0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3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6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27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3" grpId="0" animBg="1"/>
      <p:bldP spid="14" grpId="0" animBg="1"/>
      <p:bldP spid="16" grpId="0"/>
      <p:bldP spid="17" grpId="0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4" r="25284"/>
          <a:stretch/>
        </p:blipFill>
        <p:spPr bwMode="auto">
          <a:xfrm>
            <a:off x="827584" y="2780928"/>
            <a:ext cx="1951857" cy="289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187624" y="1570112"/>
            <a:ext cx="7809663" cy="1066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ea typeface="MS PGothic" charset="0"/>
              </a:rPr>
              <a:t>A </a:t>
            </a:r>
            <a:r>
              <a:rPr lang="en-US" sz="2800" dirty="0" err="1" smtClean="0">
                <a:ea typeface="MS PGothic" charset="0"/>
              </a:rPr>
              <a:t>tengelykorrekció</a:t>
            </a:r>
            <a:r>
              <a:rPr lang="en-US" sz="2800" dirty="0" smtClean="0">
                <a:ea typeface="MS PGothic" charset="0"/>
              </a:rPr>
              <a:t> </a:t>
            </a:r>
            <a:r>
              <a:rPr lang="en-US" sz="2800" dirty="0" err="1" smtClean="0">
                <a:ea typeface="MS PGothic" charset="0"/>
              </a:rPr>
              <a:t>elve</a:t>
            </a:r>
            <a:endParaRPr lang="en-US" dirty="0">
              <a:ea typeface="MS PGothic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Hemi-</a:t>
            </a:r>
            <a:r>
              <a:rPr lang="en-US" sz="4000" dirty="0" err="1" smtClean="0">
                <a:cs typeface="ＭＳ Ｐゴシック" charset="0"/>
              </a:rPr>
              <a:t>epiphyseodesis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497" b="10344"/>
          <a:stretch/>
        </p:blipFill>
        <p:spPr bwMode="auto">
          <a:xfrm>
            <a:off x="3257316" y="2636912"/>
            <a:ext cx="202695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1" r="31454" b="10344"/>
          <a:stretch/>
        </p:blipFill>
        <p:spPr bwMode="auto">
          <a:xfrm>
            <a:off x="5220072" y="2636912"/>
            <a:ext cx="1530851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8" b="10344"/>
          <a:stretch/>
        </p:blipFill>
        <p:spPr bwMode="auto">
          <a:xfrm>
            <a:off x="6660232" y="2636912"/>
            <a:ext cx="1699012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lsó végtagi deformitások 2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0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8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Hemi-</a:t>
            </a:r>
            <a:r>
              <a:rPr lang="en-US" sz="4000" dirty="0" err="1" smtClean="0">
                <a:cs typeface="ＭＳ Ｐゴシック" charset="0"/>
              </a:rPr>
              <a:t>epiphyseodesis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450" y="1570039"/>
            <a:ext cx="6769100" cy="77884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>
                <a:ea typeface="MS PGothic" charset="0"/>
              </a:rPr>
              <a:t>G</a:t>
            </a:r>
            <a:r>
              <a:rPr lang="en-US" dirty="0" smtClean="0">
                <a:ea typeface="MS PGothic" charset="0"/>
              </a:rPr>
              <a:t>enu </a:t>
            </a:r>
            <a:r>
              <a:rPr lang="en-US" dirty="0" err="1">
                <a:ea typeface="MS PGothic" charset="0"/>
              </a:rPr>
              <a:t>varum</a:t>
            </a:r>
            <a:r>
              <a:rPr lang="en-US" dirty="0">
                <a:ea typeface="MS PGothic" charset="0"/>
              </a:rPr>
              <a:t> (</a:t>
            </a:r>
            <a:r>
              <a:rPr lang="en-US" dirty="0" err="1">
                <a:ea typeface="MS PGothic" charset="0"/>
              </a:rPr>
              <a:t>rachitis</a:t>
            </a:r>
            <a:r>
              <a:rPr lang="en-US" dirty="0" smtClean="0">
                <a:ea typeface="MS PGothic" charset="0"/>
              </a:rPr>
              <a:t>)</a:t>
            </a:r>
            <a:endParaRPr lang="en-US" dirty="0">
              <a:ea typeface="MS PGothic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27584" y="2564556"/>
            <a:ext cx="7776864" cy="3024684"/>
            <a:chOff x="1042988" y="2924175"/>
            <a:chExt cx="7031037" cy="2665413"/>
          </a:xfrm>
        </p:grpSpPr>
        <p:pic>
          <p:nvPicPr>
            <p:cNvPr id="7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2" t="12025" r="13512" b="7449"/>
            <a:stretch>
              <a:fillRect/>
            </a:stretch>
          </p:blipFill>
          <p:spPr bwMode="auto">
            <a:xfrm>
              <a:off x="1042988" y="2924175"/>
              <a:ext cx="1600200" cy="266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2924175"/>
              <a:ext cx="1800225" cy="263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" r="17189"/>
            <a:stretch>
              <a:fillRect/>
            </a:stretch>
          </p:blipFill>
          <p:spPr bwMode="auto">
            <a:xfrm>
              <a:off x="2876550" y="2924175"/>
              <a:ext cx="1638300" cy="2665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7"/>
            <p:cNvGrpSpPr>
              <a:grpSpLocks/>
            </p:cNvGrpSpPr>
            <p:nvPr/>
          </p:nvGrpSpPr>
          <p:grpSpPr bwMode="auto">
            <a:xfrm>
              <a:off x="7092950" y="2924175"/>
              <a:ext cx="981075" cy="2644775"/>
              <a:chOff x="3347864" y="2924944"/>
              <a:chExt cx="980732" cy="2644530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70"/>
              <a:stretch>
                <a:fillRect/>
              </a:stretch>
            </p:blipFill>
            <p:spPr bwMode="auto">
              <a:xfrm>
                <a:off x="3347864" y="2924944"/>
                <a:ext cx="492901" cy="2638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7"/>
              <a:stretch>
                <a:fillRect/>
              </a:stretch>
            </p:blipFill>
            <p:spPr bwMode="auto">
              <a:xfrm>
                <a:off x="3828096" y="2927811"/>
                <a:ext cx="500500" cy="2641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3" t="47572" r="31317" b="41098"/>
            <a:stretch>
              <a:fillRect/>
            </a:stretch>
          </p:blipFill>
          <p:spPr bwMode="auto">
            <a:xfrm>
              <a:off x="5437188" y="4005263"/>
              <a:ext cx="776287" cy="29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Alsó végtagi deformitások 24_0.1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20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187450" y="1570039"/>
            <a:ext cx="7777038" cy="77884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dirty="0">
                <a:ea typeface="MS PGothic" charset="0"/>
              </a:rPr>
              <a:t>G</a:t>
            </a:r>
            <a:r>
              <a:rPr lang="en-US" dirty="0" smtClean="0">
                <a:ea typeface="MS PGothic" charset="0"/>
              </a:rPr>
              <a:t>enu </a:t>
            </a:r>
            <a:r>
              <a:rPr lang="en-US" dirty="0" err="1" smtClean="0">
                <a:ea typeface="MS PGothic" charset="0"/>
              </a:rPr>
              <a:t>valgum</a:t>
            </a:r>
            <a:r>
              <a:rPr lang="en-US" dirty="0" smtClean="0">
                <a:ea typeface="MS PGothic" charset="0"/>
              </a:rPr>
              <a:t> (</a:t>
            </a:r>
            <a:r>
              <a:rPr lang="en-US" dirty="0" err="1" smtClean="0">
                <a:ea typeface="MS PGothic" charset="0"/>
              </a:rPr>
              <a:t>poszttraumás</a:t>
            </a:r>
            <a:r>
              <a:rPr lang="en-US" dirty="0" smtClean="0">
                <a:ea typeface="MS PGothic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5870" t="13977" r="2937" b="1464"/>
          <a:stretch/>
        </p:blipFill>
        <p:spPr>
          <a:xfrm rot="16200000">
            <a:off x="663896" y="2944618"/>
            <a:ext cx="3439360" cy="239190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26086" t="12192" r="23134" b="12042"/>
          <a:stretch/>
        </p:blipFill>
        <p:spPr>
          <a:xfrm>
            <a:off x="6443528" y="2420890"/>
            <a:ext cx="1728873" cy="343936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2" descr="C:\Users\Rendszergazda\Desktop\Térd, kétirányú felvétel_11612641\2563061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073" y="2420888"/>
            <a:ext cx="1580063" cy="343936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Hemi-</a:t>
            </a:r>
            <a:r>
              <a:rPr lang="en-US" sz="4000" dirty="0" err="1" smtClean="0">
                <a:cs typeface="ＭＳ Ｐゴシック" charset="0"/>
              </a:rPr>
              <a:t>epiphyseodesis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" name="Alsó végtagi deformitások 25_0.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710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06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1. </a:t>
            </a:r>
            <a:r>
              <a:rPr lang="en-US" sz="4000" dirty="0" err="1" smtClean="0">
                <a:cs typeface="ＭＳ Ｐゴシック" charset="0"/>
              </a:rPr>
              <a:t>Epiphyseodesis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87450" y="1570038"/>
            <a:ext cx="7200900" cy="635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err="1">
                <a:ea typeface="MS PGothic" charset="0"/>
              </a:rPr>
              <a:t>Végtaghosszkülönbség</a:t>
            </a:r>
            <a:endParaRPr lang="en-US" sz="2800" dirty="0">
              <a:ea typeface="MS PGothic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79913" y="2276872"/>
            <a:ext cx="1372658" cy="3662103"/>
            <a:chOff x="2339975" y="2205038"/>
            <a:chExt cx="1660315" cy="4513262"/>
          </a:xfrm>
        </p:grpSpPr>
        <p:pic>
          <p:nvPicPr>
            <p:cNvPr id="9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851" b="542"/>
            <a:stretch/>
          </p:blipFill>
          <p:spPr bwMode="auto">
            <a:xfrm>
              <a:off x="2339975" y="2205038"/>
              <a:ext cx="1660315" cy="4513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Connector 11"/>
            <p:cNvCxnSpPr>
              <a:cxnSpLocks noChangeShapeType="1"/>
            </p:cNvCxnSpPr>
            <p:nvPr/>
          </p:nvCxnSpPr>
          <p:spPr bwMode="auto">
            <a:xfrm flipV="1">
              <a:off x="2738438" y="2695575"/>
              <a:ext cx="935037" cy="1444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5" name="Picture 14" descr="20140718_145807 másola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43" r="58916" b="16754"/>
          <a:stretch>
            <a:fillRect/>
          </a:stretch>
        </p:blipFill>
        <p:spPr bwMode="auto">
          <a:xfrm>
            <a:off x="1619672" y="2276872"/>
            <a:ext cx="1584176" cy="364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92080" y="2276872"/>
            <a:ext cx="1464703" cy="3672408"/>
            <a:chOff x="3995738" y="2205038"/>
            <a:chExt cx="1771650" cy="4525962"/>
          </a:xfrm>
        </p:grpSpPr>
        <p:pic>
          <p:nvPicPr>
            <p:cNvPr id="20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17" t="4402" r="33058" b="542"/>
            <a:stretch>
              <a:fillRect/>
            </a:stretch>
          </p:blipFill>
          <p:spPr bwMode="auto">
            <a:xfrm>
              <a:off x="3995738" y="2205038"/>
              <a:ext cx="1771650" cy="4525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 flipV="1">
              <a:off x="4427538" y="2674938"/>
              <a:ext cx="865187" cy="10636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9"/>
          <p:cNvGrpSpPr/>
          <p:nvPr/>
        </p:nvGrpSpPr>
        <p:grpSpPr>
          <a:xfrm>
            <a:off x="6888351" y="2276872"/>
            <a:ext cx="1388702" cy="3662103"/>
            <a:chOff x="6888351" y="2276872"/>
            <a:chExt cx="1388702" cy="3662103"/>
          </a:xfrm>
        </p:grpSpPr>
        <p:pic>
          <p:nvPicPr>
            <p:cNvPr id="26" name="Picture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19" b="542"/>
            <a:stretch/>
          </p:blipFill>
          <p:spPr bwMode="auto">
            <a:xfrm>
              <a:off x="6888351" y="2276872"/>
              <a:ext cx="1353266" cy="36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68" t="1936" b="542"/>
            <a:stretch>
              <a:fillRect/>
            </a:stretch>
          </p:blipFill>
          <p:spPr bwMode="auto">
            <a:xfrm>
              <a:off x="6898972" y="2276872"/>
              <a:ext cx="1378081" cy="36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>
              <a:off x="7136528" y="2627239"/>
              <a:ext cx="893784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8" name="Alsó végtagi deformitások 2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3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5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Osteotomiák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48883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Osteo-tomia: „csont átvágása”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Indikáció</a:t>
            </a:r>
            <a:r>
              <a:rPr lang="hu-HU" sz="2800" dirty="0">
                <a:ea typeface="MS PGothic" charset="0"/>
              </a:rPr>
              <a:t>:</a:t>
            </a:r>
          </a:p>
          <a:p>
            <a:pPr lvl="1" indent="-342900">
              <a:buFontTx/>
              <a:buChar char="-"/>
            </a:pPr>
            <a:r>
              <a:rPr lang="hu-HU" sz="2000" dirty="0" smtClean="0">
                <a:ea typeface="MS PGothic" charset="0"/>
              </a:rPr>
              <a:t>növekedés </a:t>
            </a:r>
            <a:r>
              <a:rPr lang="hu-HU" sz="2000" dirty="0">
                <a:ea typeface="MS PGothic" charset="0"/>
              </a:rPr>
              <a:t>befejeződése </a:t>
            </a:r>
            <a:r>
              <a:rPr lang="hu-HU" sz="2000" dirty="0" smtClean="0">
                <a:ea typeface="MS PGothic" charset="0"/>
              </a:rPr>
              <a:t>után</a:t>
            </a:r>
          </a:p>
          <a:p>
            <a:pPr lvl="1" indent="-342900">
              <a:buFontTx/>
              <a:buChar char="-"/>
            </a:pPr>
            <a:r>
              <a:rPr lang="hu-HU" sz="2000" dirty="0" smtClean="0">
                <a:ea typeface="MS PGothic" charset="0"/>
              </a:rPr>
              <a:t>növekedés </a:t>
            </a:r>
            <a:r>
              <a:rPr lang="hu-HU" sz="2000" dirty="0">
                <a:ea typeface="MS PGothic" charset="0"/>
              </a:rPr>
              <a:t>ideje alatt, ha epiphyseodesis nem alkalmazható</a:t>
            </a:r>
          </a:p>
          <a:p>
            <a:pPr lvl="2"/>
            <a:r>
              <a:rPr lang="en-US" sz="2000" dirty="0">
                <a:ea typeface="MS PGothic" charset="0"/>
              </a:rPr>
              <a:t>c</a:t>
            </a:r>
            <a:r>
              <a:rPr lang="hu-HU" sz="2000" dirty="0">
                <a:ea typeface="MS PGothic" charset="0"/>
              </a:rPr>
              <a:t>sípőtáji-, láb-, felső végtagi műtétek</a:t>
            </a:r>
          </a:p>
          <a:p>
            <a:pPr lvl="2"/>
            <a:r>
              <a:rPr lang="en-US" sz="2000" dirty="0">
                <a:ea typeface="MS PGothic" charset="0"/>
              </a:rPr>
              <a:t>s</a:t>
            </a:r>
            <a:r>
              <a:rPr lang="hu-HU" sz="2000" dirty="0">
                <a:ea typeface="MS PGothic" charset="0"/>
              </a:rPr>
              <a:t>agittalis síkú deformitások</a:t>
            </a:r>
          </a:p>
          <a:p>
            <a:pPr lvl="2"/>
            <a:r>
              <a:rPr lang="en-US" sz="2000" dirty="0">
                <a:ea typeface="MS PGothic" charset="0"/>
              </a:rPr>
              <a:t>r</a:t>
            </a:r>
            <a:r>
              <a:rPr lang="hu-HU" sz="2000" dirty="0">
                <a:ea typeface="MS PGothic" charset="0"/>
              </a:rPr>
              <a:t>otációs deformitások</a:t>
            </a:r>
          </a:p>
          <a:p>
            <a:pPr lvl="2"/>
            <a:r>
              <a:rPr lang="en-US" sz="2000" dirty="0">
                <a:ea typeface="MS PGothic" charset="0"/>
              </a:rPr>
              <a:t>t</a:t>
            </a:r>
            <a:r>
              <a:rPr lang="hu-HU" sz="2000" dirty="0">
                <a:ea typeface="MS PGothic" charset="0"/>
              </a:rPr>
              <a:t>öbbsíkú tengelyeltérések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pic>
        <p:nvPicPr>
          <p:cNvPr id="7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" t="1833" r="78194" b="4214"/>
          <a:stretch>
            <a:fillRect/>
          </a:stretch>
        </p:blipFill>
        <p:spPr bwMode="auto">
          <a:xfrm>
            <a:off x="4139952" y="4869161"/>
            <a:ext cx="453889" cy="12961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Képernyőfotó 2017-03-11 - 21.28.3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871" r="6667" b="2"/>
          <a:stretch>
            <a:fillRect/>
          </a:stretch>
        </p:blipFill>
        <p:spPr bwMode="auto">
          <a:xfrm>
            <a:off x="4775929" y="4869161"/>
            <a:ext cx="769586" cy="12961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9"/>
          <a:stretch>
            <a:fillRect/>
          </a:stretch>
        </p:blipFill>
        <p:spPr bwMode="auto">
          <a:xfrm>
            <a:off x="2195736" y="4869160"/>
            <a:ext cx="1800069" cy="129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7" b="18909"/>
          <a:stretch>
            <a:fillRect/>
          </a:stretch>
        </p:blipFill>
        <p:spPr bwMode="auto">
          <a:xfrm>
            <a:off x="5747310" y="4869161"/>
            <a:ext cx="948282" cy="12961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lsó végtagi deformitások 27_0.4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3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19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Osteotomiák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48883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Ék osteotomia </a:t>
            </a:r>
            <a:r>
              <a:rPr lang="hu-HU" sz="2000" dirty="0" smtClean="0">
                <a:ea typeface="MS PGothic" charset="0"/>
              </a:rPr>
              <a:t>(frontalis sík)</a:t>
            </a:r>
            <a:endParaRPr lang="hu-HU" sz="20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pic>
        <p:nvPicPr>
          <p:cNvPr id="13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58" b="14613"/>
          <a:stretch/>
        </p:blipFill>
        <p:spPr bwMode="auto">
          <a:xfrm>
            <a:off x="1331913" y="2924175"/>
            <a:ext cx="3362697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2749550" y="2282825"/>
            <a:ext cx="72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 err="1">
                <a:latin typeface="+mn-lt"/>
              </a:rPr>
              <a:t>záró</a:t>
            </a:r>
            <a:endParaRPr lang="en-US" sz="1800" dirty="0">
              <a:latin typeface="+mn-lt"/>
            </a:endParaRPr>
          </a:p>
        </p:txBody>
      </p: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6156325" y="2276475"/>
            <a:ext cx="835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 err="1">
                <a:latin typeface="+mn-lt"/>
              </a:rPr>
              <a:t>nyitó</a:t>
            </a:r>
            <a:endParaRPr lang="en-US" sz="1800" dirty="0">
              <a:latin typeface="+mn-lt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0" b="14613"/>
          <a:stretch/>
        </p:blipFill>
        <p:spPr bwMode="auto">
          <a:xfrm>
            <a:off x="4860032" y="2924944"/>
            <a:ext cx="3593123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28_0.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1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26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8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Osteotomiák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48883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Ék osteotomia </a:t>
            </a:r>
            <a:r>
              <a:rPr lang="hu-HU" sz="2000" dirty="0" smtClean="0">
                <a:ea typeface="MS PGothic" charset="0"/>
              </a:rPr>
              <a:t>(sagittalis sík)</a:t>
            </a:r>
            <a:endParaRPr lang="hu-HU" sz="20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Kép 7"/>
          <p:cNvSpPr>
            <a:spLocks noChangeAspect="1"/>
          </p:cNvSpPr>
          <p:nvPr/>
        </p:nvSpPr>
        <p:spPr bwMode="auto">
          <a:xfrm>
            <a:off x="4505325" y="3867150"/>
            <a:ext cx="1795463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Picture 2" descr="Képernyőfotó 2018-05-23 - 0.14.5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3068638"/>
            <a:ext cx="7862888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4148138" y="2276475"/>
            <a:ext cx="72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 err="1">
                <a:latin typeface="+mn-lt"/>
              </a:rPr>
              <a:t>záró</a:t>
            </a:r>
            <a:endParaRPr lang="en-US" sz="1800" dirty="0">
              <a:latin typeface="+mn-lt"/>
            </a:endParaRPr>
          </a:p>
        </p:txBody>
      </p:sp>
      <p:pic>
        <p:nvPicPr>
          <p:cNvPr id="2" name="Alsó végtagi deformitások 29_0.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10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Végtagdeformitások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Egyszerű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sz="2000" dirty="0" err="1" smtClean="0">
                <a:ea typeface="ＭＳ Ｐゴシック" charset="0"/>
                <a:cs typeface="ＭＳ Ｐゴシック" charset="0"/>
              </a:rPr>
              <a:t>egysíkú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 smtClean="0">
                <a:ea typeface="ＭＳ Ｐゴシック" charset="0"/>
                <a:cs typeface="ＭＳ Ｐゴシック" charset="0"/>
              </a:rPr>
              <a:t>tengelyeltérése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k</a:t>
            </a:r>
            <a:endParaRPr lang="en-US" sz="2000" dirty="0" smtClean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sz="20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végtaghosszkülönbség</a:t>
            </a:r>
            <a:endParaRPr lang="en-US" dirty="0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Komplex</a:t>
            </a:r>
            <a:endParaRPr lang="en-US" sz="2800" dirty="0">
              <a:solidFill>
                <a:srgbClr val="000000"/>
              </a:solidFill>
              <a:ea typeface="MS PGothic" charset="0"/>
            </a:endParaRP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sz="2000" dirty="0" err="1" smtClean="0">
                <a:ea typeface="ＭＳ Ｐゴシック" charset="0"/>
                <a:cs typeface="ＭＳ Ｐゴシック" charset="0"/>
              </a:rPr>
              <a:t>két</a:t>
            </a:r>
            <a:r>
              <a:rPr lang="en-US" sz="2000" dirty="0" smtClean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vagy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három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síkú</a:t>
            </a:r>
            <a:r>
              <a:rPr lang="en-US" sz="2000" dirty="0"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tengelyeltérések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lvl="1">
              <a:lnSpc>
                <a:spcPct val="140000"/>
              </a:lnSpc>
              <a:buFontTx/>
              <a:buChar char="–"/>
            </a:pPr>
            <a:r>
              <a:rPr lang="en-US" sz="2000" dirty="0">
                <a:ea typeface="ＭＳ Ｐゴシック" charset="0"/>
                <a:cs typeface="ＭＳ Ｐゴシック" charset="0"/>
              </a:rPr>
              <a:t>+/- </a:t>
            </a:r>
            <a:r>
              <a:rPr lang="en-US" sz="2000" dirty="0" err="1">
                <a:ea typeface="ＭＳ Ｐゴシック" charset="0"/>
                <a:cs typeface="ＭＳ Ｐゴシック" charset="0"/>
              </a:rPr>
              <a:t>végtaghosszkülönbség</a:t>
            </a:r>
            <a:endParaRPr lang="en-US" sz="2000" dirty="0">
              <a:ea typeface="ＭＳ Ｐゴシック" charset="0"/>
              <a:cs typeface="ＭＳ Ｐゴシック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19"/>
          <a:stretch>
            <a:fillRect/>
          </a:stretch>
        </p:blipFill>
        <p:spPr bwMode="auto">
          <a:xfrm>
            <a:off x="7236297" y="3645024"/>
            <a:ext cx="1377034" cy="23042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91705"/>
            <a:ext cx="1368375" cy="230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lsó végtagi deformitások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7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14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Osteotomiák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48883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Ék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Háztető osteotomia</a:t>
            </a:r>
            <a:endParaRPr lang="hu-HU" sz="28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7" t="20541" r="42308" b="5923"/>
          <a:stretch>
            <a:fillRect/>
          </a:stretch>
        </p:blipFill>
        <p:spPr bwMode="auto">
          <a:xfrm>
            <a:off x="5219700" y="1989138"/>
            <a:ext cx="2659063" cy="384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30_0.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63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0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Osteotomiák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48883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Ék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Háztető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hu-HU" sz="28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8" name="Kép 7"/>
          <p:cNvSpPr>
            <a:spLocks noChangeAspect="1"/>
          </p:cNvSpPr>
          <p:nvPr/>
        </p:nvSpPr>
        <p:spPr bwMode="auto">
          <a:xfrm>
            <a:off x="4644305" y="3945494"/>
            <a:ext cx="1583978" cy="221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5"/>
          <a:stretch>
            <a:fillRect/>
          </a:stretch>
        </p:blipFill>
        <p:spPr bwMode="auto">
          <a:xfrm>
            <a:off x="1805427" y="2922934"/>
            <a:ext cx="1830467" cy="324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47" y="2922934"/>
            <a:ext cx="1845873" cy="324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31_0.40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10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31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Osteotomiák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48883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Ék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Háztető </a:t>
            </a: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osteotomia</a:t>
            </a:r>
            <a:endParaRPr lang="hu-HU" sz="2800" dirty="0" smtClean="0">
              <a:solidFill>
                <a:srgbClr val="BFBFBF"/>
              </a:solidFill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Rotációs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hu-HU" sz="28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pic>
        <p:nvPicPr>
          <p:cNvPr id="14" name="Kép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40"/>
          <a:stretch/>
        </p:blipFill>
        <p:spPr bwMode="auto">
          <a:xfrm>
            <a:off x="3653757" y="3489026"/>
            <a:ext cx="149430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Kép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6" t="26863" r="15195" b="5368"/>
          <a:stretch>
            <a:fillRect/>
          </a:stretch>
        </p:blipFill>
        <p:spPr bwMode="auto">
          <a:xfrm>
            <a:off x="5436096" y="3501008"/>
            <a:ext cx="1282711" cy="2573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ép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14856" r="21307" b="2112"/>
          <a:stretch>
            <a:fillRect/>
          </a:stretch>
        </p:blipFill>
        <p:spPr bwMode="auto">
          <a:xfrm>
            <a:off x="7020272" y="3501008"/>
            <a:ext cx="1490605" cy="256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Képernyőfotó 2017-03-11 - 21.28.3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" t="1871" r="6667" b="2"/>
          <a:stretch>
            <a:fillRect/>
          </a:stretch>
        </p:blipFill>
        <p:spPr bwMode="auto">
          <a:xfrm>
            <a:off x="1835696" y="3501008"/>
            <a:ext cx="1523132" cy="256542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lsó végtagi deformitások 32_0.1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10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95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Osteotomiák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48883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Ék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Háztető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Rotációs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Dóm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hu-HU" sz="28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04" t="9064"/>
          <a:stretch>
            <a:fillRect/>
          </a:stretch>
        </p:blipFill>
        <p:spPr bwMode="auto">
          <a:xfrm>
            <a:off x="5435103" y="2156936"/>
            <a:ext cx="2881313" cy="3806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5" t="23422" r="16354" b="62448"/>
          <a:stretch>
            <a:fillRect/>
          </a:stretch>
        </p:blipFill>
        <p:spPr bwMode="auto">
          <a:xfrm>
            <a:off x="6443215" y="2156936"/>
            <a:ext cx="88106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t="18645" r="51570" b="9242"/>
          <a:stretch>
            <a:fillRect/>
          </a:stretch>
        </p:blipFill>
        <p:spPr bwMode="auto">
          <a:xfrm>
            <a:off x="2435032" y="4005064"/>
            <a:ext cx="1488896" cy="1959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lsó végtagi deformitások 33_0.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5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2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Osteotomiák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48883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Ék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Háztető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Rotációs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solidFill>
                  <a:srgbClr val="BFBFBF"/>
                </a:solidFill>
                <a:ea typeface="MS PGothic" charset="0"/>
              </a:rPr>
              <a:t>Dóm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hu-HU" sz="2800" dirty="0" smtClean="0">
                <a:ea typeface="MS PGothic" charset="0"/>
              </a:rPr>
              <a:t>Ferde síkú osteotomia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hu-HU" sz="28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161505"/>
            <a:ext cx="3143250" cy="3787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lsó végtagi deformitások 34_0.0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057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3. </a:t>
            </a:r>
            <a:r>
              <a:rPr lang="en-US" sz="4000" dirty="0" err="1" smtClean="0">
                <a:cs typeface="ＭＳ Ｐゴシック" charset="0"/>
              </a:rPr>
              <a:t>Végtaghosszabbítás</a:t>
            </a:r>
            <a:endParaRPr lang="en-US" sz="4000" dirty="0">
              <a:cs typeface="ＭＳ Ｐゴシック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856" y="1628775"/>
            <a:ext cx="1625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187450" y="1484784"/>
            <a:ext cx="6048846" cy="452325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en-US" sz="2800" dirty="0" smtClean="0"/>
              <a:t>Callus-</a:t>
            </a:r>
            <a:r>
              <a:rPr lang="en-US" sz="2800" dirty="0" err="1" smtClean="0"/>
              <a:t>distractio</a:t>
            </a:r>
            <a:r>
              <a:rPr lang="en-US" sz="2800" dirty="0" smtClean="0"/>
              <a:t> </a:t>
            </a:r>
            <a:r>
              <a:rPr lang="en-US" sz="2800" dirty="0"/>
              <a:t>– </a:t>
            </a:r>
            <a:r>
              <a:rPr lang="en-US" sz="2800" dirty="0" err="1"/>
              <a:t>csontheg</a:t>
            </a:r>
            <a:r>
              <a:rPr lang="en-US" sz="2800" dirty="0"/>
              <a:t> </a:t>
            </a:r>
            <a:r>
              <a:rPr lang="en-US" sz="2800" dirty="0" err="1"/>
              <a:t>nyújtás</a:t>
            </a:r>
            <a:endParaRPr lang="en-US" sz="2800" dirty="0"/>
          </a:p>
          <a:p>
            <a:pPr lvl="1">
              <a:lnSpc>
                <a:spcPct val="130000"/>
              </a:lnSpc>
              <a:buFontTx/>
              <a:buChar char="–"/>
            </a:pPr>
            <a:r>
              <a:rPr lang="en-US" sz="2000" dirty="0" smtClean="0"/>
              <a:t>4-</a:t>
            </a:r>
            <a:r>
              <a:rPr lang="en-US" sz="2000" dirty="0"/>
              <a:t>25 cm </a:t>
            </a:r>
            <a:r>
              <a:rPr lang="en-US" sz="2000" dirty="0" err="1"/>
              <a:t>hosszkülönbség</a:t>
            </a:r>
            <a:endParaRPr lang="en-US" sz="2000" dirty="0"/>
          </a:p>
          <a:p>
            <a:pPr lvl="1">
              <a:lnSpc>
                <a:spcPct val="130000"/>
              </a:lnSpc>
              <a:buFontTx/>
              <a:buChar char="–"/>
            </a:pPr>
            <a:r>
              <a:rPr lang="en-US" sz="2000" dirty="0" err="1" smtClean="0"/>
              <a:t>műtét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Fixateur</a:t>
            </a:r>
            <a:r>
              <a:rPr lang="en-US" sz="2000" dirty="0" smtClean="0"/>
              <a:t> </a:t>
            </a:r>
            <a:r>
              <a:rPr lang="en-US" sz="2000" dirty="0" err="1" smtClean="0"/>
              <a:t>felhelyezés</a:t>
            </a:r>
            <a:r>
              <a:rPr lang="en-US" sz="2000" dirty="0" smtClean="0"/>
              <a:t>, </a:t>
            </a:r>
            <a:r>
              <a:rPr lang="en-US" sz="2000" dirty="0" err="1" smtClean="0"/>
              <a:t>csont</a:t>
            </a:r>
            <a:r>
              <a:rPr lang="en-US" sz="2000" dirty="0" smtClean="0"/>
              <a:t> </a:t>
            </a:r>
            <a:r>
              <a:rPr lang="en-US" sz="2000" dirty="0" err="1" smtClean="0"/>
              <a:t>átvágása</a:t>
            </a:r>
            <a:r>
              <a:rPr lang="en-US" sz="2000" dirty="0" smtClean="0"/>
              <a:t>)</a:t>
            </a:r>
            <a:endParaRPr lang="en-US" sz="2000" dirty="0"/>
          </a:p>
          <a:p>
            <a:pPr lvl="1">
              <a:lnSpc>
                <a:spcPct val="130000"/>
              </a:lnSpc>
              <a:buFontTx/>
              <a:buChar char="–"/>
            </a:pPr>
            <a:r>
              <a:rPr lang="en-US" sz="2000" dirty="0"/>
              <a:t>callus (</a:t>
            </a:r>
            <a:r>
              <a:rPr lang="en-US" sz="2000" dirty="0" err="1"/>
              <a:t>csontheg</a:t>
            </a:r>
            <a:r>
              <a:rPr lang="en-US" sz="2000" dirty="0"/>
              <a:t>) </a:t>
            </a:r>
            <a:r>
              <a:rPr lang="en-US" sz="2000" dirty="0" err="1" smtClean="0"/>
              <a:t>képződés</a:t>
            </a:r>
            <a:r>
              <a:rPr lang="en-US" sz="2000" dirty="0" smtClean="0"/>
              <a:t> 1 </a:t>
            </a:r>
            <a:r>
              <a:rPr lang="en-US" sz="2000" dirty="0" err="1" smtClean="0"/>
              <a:t>hétig</a:t>
            </a:r>
            <a:endParaRPr lang="en-US" sz="2000" dirty="0"/>
          </a:p>
          <a:p>
            <a:pPr lvl="1">
              <a:lnSpc>
                <a:spcPct val="130000"/>
              </a:lnSpc>
              <a:buFontTx/>
              <a:buChar char="–"/>
            </a:pPr>
            <a:r>
              <a:rPr lang="en-US" sz="2000" dirty="0" err="1"/>
              <a:t>distractio</a:t>
            </a:r>
            <a:r>
              <a:rPr lang="en-US" sz="2000" dirty="0"/>
              <a:t> (</a:t>
            </a:r>
            <a:r>
              <a:rPr lang="en-US" sz="2000" dirty="0" err="1"/>
              <a:t>hosszabbítás</a:t>
            </a:r>
            <a:r>
              <a:rPr lang="en-US" sz="2000" dirty="0"/>
              <a:t>) </a:t>
            </a:r>
            <a:r>
              <a:rPr lang="en-US" sz="2000" dirty="0" err="1"/>
              <a:t>napi</a:t>
            </a:r>
            <a:r>
              <a:rPr lang="en-US" sz="2000" dirty="0"/>
              <a:t> 1 mm-</a:t>
            </a:r>
            <a:r>
              <a:rPr lang="en-US" sz="2000" dirty="0" err="1"/>
              <a:t>es</a:t>
            </a:r>
            <a:r>
              <a:rPr lang="en-US" sz="2000" dirty="0"/>
              <a:t> </a:t>
            </a:r>
            <a:r>
              <a:rPr lang="en-US" sz="2000" dirty="0" err="1" smtClean="0"/>
              <a:t>sebességgel</a:t>
            </a:r>
            <a:r>
              <a:rPr lang="en-US" sz="2000" dirty="0" smtClean="0"/>
              <a:t> (</a:t>
            </a:r>
            <a:r>
              <a:rPr lang="en-US" sz="2000" dirty="0" err="1" smtClean="0"/>
              <a:t>napi</a:t>
            </a:r>
            <a:r>
              <a:rPr lang="en-US" sz="2000" dirty="0" smtClean="0"/>
              <a:t> 3-4 </a:t>
            </a:r>
            <a:r>
              <a:rPr lang="en-US" sz="2000" dirty="0" err="1" smtClean="0"/>
              <a:t>alkalomra</a:t>
            </a:r>
            <a:r>
              <a:rPr lang="en-US" sz="2000" dirty="0" smtClean="0"/>
              <a:t> </a:t>
            </a:r>
            <a:r>
              <a:rPr lang="en-US" sz="2000" dirty="0" err="1" smtClean="0"/>
              <a:t>elosztva</a:t>
            </a:r>
            <a:r>
              <a:rPr lang="en-US" sz="2000" dirty="0" smtClean="0"/>
              <a:t>)</a:t>
            </a:r>
          </a:p>
          <a:p>
            <a:pPr lvl="1">
              <a:lnSpc>
                <a:spcPct val="130000"/>
              </a:lnSpc>
              <a:buFontTx/>
              <a:buChar char="–"/>
            </a:pPr>
            <a:r>
              <a:rPr lang="en-US" sz="2000" dirty="0" err="1" smtClean="0"/>
              <a:t>egyszerre</a:t>
            </a:r>
            <a:r>
              <a:rPr lang="en-US" sz="2000" dirty="0" smtClean="0"/>
              <a:t> max. 5-8 cm, </a:t>
            </a:r>
            <a:r>
              <a:rPr lang="en-US" sz="2000" dirty="0" err="1" smtClean="0"/>
              <a:t>csonthossz</a:t>
            </a:r>
            <a:r>
              <a:rPr lang="en-US" sz="2000" dirty="0" smtClean="0"/>
              <a:t> 20%-a</a:t>
            </a:r>
          </a:p>
          <a:p>
            <a:pPr lvl="1">
              <a:lnSpc>
                <a:spcPct val="130000"/>
              </a:lnSpc>
              <a:buFontTx/>
              <a:buChar char="–"/>
            </a:pPr>
            <a:r>
              <a:rPr lang="en-US" sz="2000" dirty="0" err="1"/>
              <a:t>g</a:t>
            </a:r>
            <a:r>
              <a:rPr lang="en-US" sz="2000" dirty="0" err="1" smtClean="0"/>
              <a:t>yógyulási</a:t>
            </a:r>
            <a:r>
              <a:rPr lang="en-US" sz="2000" dirty="0" smtClean="0"/>
              <a:t> </a:t>
            </a:r>
            <a:r>
              <a:rPr lang="en-US" sz="2000" dirty="0" err="1" smtClean="0"/>
              <a:t>idő</a:t>
            </a:r>
            <a:r>
              <a:rPr lang="en-US" sz="2000" dirty="0" smtClean="0"/>
              <a:t>: 1-3 </a:t>
            </a:r>
            <a:r>
              <a:rPr lang="en-US" sz="2000" dirty="0" err="1" smtClean="0"/>
              <a:t>hónap</a:t>
            </a:r>
            <a:r>
              <a:rPr lang="en-US" sz="2000" dirty="0" smtClean="0"/>
              <a:t>/cm</a:t>
            </a:r>
          </a:p>
          <a:p>
            <a:pPr lvl="1">
              <a:lnSpc>
                <a:spcPct val="130000"/>
              </a:lnSpc>
              <a:buFontTx/>
              <a:buChar char="–"/>
            </a:pPr>
            <a:r>
              <a:rPr lang="en-US" sz="2000" dirty="0" smtClean="0"/>
              <a:t>Pl. 4 cm </a:t>
            </a:r>
            <a:r>
              <a:rPr lang="en-US" sz="2000" dirty="0" err="1" smtClean="0"/>
              <a:t>hosszabbítás</a:t>
            </a:r>
            <a:r>
              <a:rPr lang="en-US" sz="2000" dirty="0" smtClean="0"/>
              <a:t>, </a:t>
            </a:r>
            <a:r>
              <a:rPr lang="en-US" sz="2000" dirty="0" err="1"/>
              <a:t>k</a:t>
            </a:r>
            <a:r>
              <a:rPr lang="en-US" sz="2000" dirty="0" err="1" smtClean="0"/>
              <a:t>észülék</a:t>
            </a:r>
            <a:r>
              <a:rPr lang="en-US" sz="2000" dirty="0" smtClean="0"/>
              <a:t> </a:t>
            </a:r>
            <a:r>
              <a:rPr lang="en-US" sz="2000" dirty="0" err="1" smtClean="0"/>
              <a:t>levétele</a:t>
            </a:r>
            <a:r>
              <a:rPr lang="en-US" sz="2000" dirty="0" smtClean="0"/>
              <a:t> 4-12 </a:t>
            </a:r>
            <a:r>
              <a:rPr lang="en-US" sz="2000" dirty="0" err="1" smtClean="0"/>
              <a:t>hónap</a:t>
            </a:r>
            <a:r>
              <a:rPr lang="en-US" sz="2000" dirty="0" smtClean="0"/>
              <a:t> </a:t>
            </a:r>
            <a:r>
              <a:rPr lang="en-US" sz="2000" dirty="0" err="1" smtClean="0"/>
              <a:t>múlva</a:t>
            </a:r>
            <a:endParaRPr lang="en-US" sz="20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2" name="Alsó végtagi deformitások 35_1.1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336" y="4861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06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4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6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26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187450" y="1412776"/>
            <a:ext cx="7849046" cy="46805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800" dirty="0" err="1" smtClean="0"/>
              <a:t>Külső</a:t>
            </a:r>
            <a:r>
              <a:rPr lang="en-US" sz="2800" dirty="0" smtClean="0"/>
              <a:t> </a:t>
            </a:r>
            <a:r>
              <a:rPr lang="en-US" sz="2800" dirty="0" err="1" smtClean="0"/>
              <a:t>hosszabbító</a:t>
            </a:r>
            <a:r>
              <a:rPr lang="en-US" sz="2800" dirty="0" smtClean="0"/>
              <a:t> </a:t>
            </a:r>
            <a:r>
              <a:rPr lang="en-US" sz="2800" dirty="0" err="1" smtClean="0"/>
              <a:t>készülékek</a:t>
            </a:r>
            <a:endParaRPr lang="en-US" sz="2800" dirty="0" smtClean="0"/>
          </a:p>
          <a:p>
            <a:pPr lvl="1" indent="-342900">
              <a:lnSpc>
                <a:spcPct val="130000"/>
              </a:lnSpc>
              <a:buFontTx/>
              <a:buChar char="-"/>
            </a:pPr>
            <a:r>
              <a:rPr lang="en-US" sz="2000" dirty="0"/>
              <a:t>a</a:t>
            </a:r>
            <a:r>
              <a:rPr lang="en-US" sz="2000" dirty="0" smtClean="0"/>
              <a:t> </a:t>
            </a:r>
            <a:r>
              <a:rPr lang="en-US" sz="2000" dirty="0" err="1" smtClean="0"/>
              <a:t>készülék</a:t>
            </a:r>
            <a:r>
              <a:rPr lang="en-US" sz="2000" dirty="0" smtClean="0"/>
              <a:t> </a:t>
            </a:r>
            <a:r>
              <a:rPr lang="en-US" sz="2000" dirty="0" err="1" smtClean="0"/>
              <a:t>rögzítése</a:t>
            </a:r>
            <a:r>
              <a:rPr lang="en-US" sz="2000" dirty="0" smtClean="0"/>
              <a:t> </a:t>
            </a:r>
            <a:r>
              <a:rPr lang="en-US" sz="2000" dirty="0" err="1" smtClean="0"/>
              <a:t>bőrön</a:t>
            </a:r>
            <a:r>
              <a:rPr lang="en-US" sz="2000" dirty="0" smtClean="0"/>
              <a:t> </a:t>
            </a:r>
            <a:r>
              <a:rPr lang="en-US" sz="2000" dirty="0" err="1" smtClean="0"/>
              <a:t>keresztül</a:t>
            </a:r>
            <a:r>
              <a:rPr lang="en-US" sz="2000" dirty="0" smtClean="0"/>
              <a:t> </a:t>
            </a:r>
            <a:r>
              <a:rPr lang="en-US" sz="2000" dirty="0" err="1" smtClean="0"/>
              <a:t>áthatoló</a:t>
            </a:r>
            <a:r>
              <a:rPr lang="en-US" sz="2000" dirty="0" smtClean="0"/>
              <a:t> </a:t>
            </a:r>
            <a:r>
              <a:rPr lang="en-US" sz="2000" dirty="0" err="1" smtClean="0"/>
              <a:t>drótokkal</a:t>
            </a:r>
            <a:r>
              <a:rPr lang="en-US" sz="2000" dirty="0" smtClean="0"/>
              <a:t> </a:t>
            </a:r>
            <a:r>
              <a:rPr lang="en-US" sz="2000" dirty="0" err="1" smtClean="0"/>
              <a:t>és</a:t>
            </a:r>
            <a:r>
              <a:rPr lang="en-US" sz="2000" dirty="0" smtClean="0"/>
              <a:t> </a:t>
            </a:r>
            <a:r>
              <a:rPr lang="en-US" sz="2000" dirty="0" err="1" smtClean="0"/>
              <a:t>csavarokkal</a:t>
            </a:r>
            <a:r>
              <a:rPr lang="en-US" sz="2000" dirty="0" smtClean="0"/>
              <a:t> </a:t>
            </a:r>
            <a:r>
              <a:rPr lang="en-US" sz="2000" dirty="0" err="1" smtClean="0"/>
              <a:t>történik</a:t>
            </a:r>
            <a:endParaRPr lang="en-US" sz="2000" dirty="0" smtClean="0"/>
          </a:p>
          <a:p>
            <a:pPr lvl="1" indent="-342900">
              <a:lnSpc>
                <a:spcPct val="130000"/>
              </a:lnSpc>
              <a:buFontTx/>
              <a:buChar char="-"/>
            </a:pPr>
            <a:r>
              <a:rPr lang="en-US" sz="2000" dirty="0" err="1"/>
              <a:t>s</a:t>
            </a:r>
            <a:r>
              <a:rPr lang="en-US" sz="2000" dirty="0" err="1" smtClean="0"/>
              <a:t>ok</a:t>
            </a:r>
            <a:r>
              <a:rPr lang="en-US" sz="2000" dirty="0" smtClean="0"/>
              <a:t> </a:t>
            </a:r>
            <a:r>
              <a:rPr lang="en-US" sz="2000" dirty="0" err="1" smtClean="0"/>
              <a:t>lágyrészszövődmény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kontraktúrák</a:t>
            </a:r>
            <a:r>
              <a:rPr lang="en-US" sz="2000" dirty="0" smtClean="0"/>
              <a:t>, </a:t>
            </a:r>
            <a:r>
              <a:rPr lang="en-US" sz="2000" dirty="0" err="1" smtClean="0"/>
              <a:t>fertőzés</a:t>
            </a:r>
            <a:r>
              <a:rPr lang="en-US" sz="2000" dirty="0" smtClean="0"/>
              <a:t>, </a:t>
            </a:r>
            <a:r>
              <a:rPr lang="en-US" sz="2000" dirty="0" err="1" smtClean="0"/>
              <a:t>stb</a:t>
            </a:r>
            <a:r>
              <a:rPr lang="en-US" sz="2000" dirty="0" smtClean="0"/>
              <a:t>.)</a:t>
            </a: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Belső</a:t>
            </a:r>
            <a:r>
              <a:rPr lang="en-US" sz="2800" dirty="0" smtClean="0"/>
              <a:t> </a:t>
            </a:r>
            <a:r>
              <a:rPr lang="en-US" sz="2800" dirty="0" err="1" smtClean="0"/>
              <a:t>hosszabbító</a:t>
            </a:r>
            <a:r>
              <a:rPr lang="en-US" sz="2800" dirty="0" smtClean="0"/>
              <a:t> </a:t>
            </a:r>
            <a:r>
              <a:rPr lang="en-US" sz="2800" dirty="0" err="1" smtClean="0"/>
              <a:t>készülékek</a:t>
            </a:r>
            <a:endParaRPr lang="en-US" sz="2400" dirty="0"/>
          </a:p>
          <a:p>
            <a:pPr lvl="1">
              <a:lnSpc>
                <a:spcPct val="130000"/>
              </a:lnSpc>
              <a:buFontTx/>
              <a:buChar char="–"/>
              <a:defRPr/>
            </a:pPr>
            <a:r>
              <a:rPr lang="en-US" sz="2000" dirty="0" err="1"/>
              <a:t>hosszabbítható</a:t>
            </a:r>
            <a:r>
              <a:rPr lang="en-US" sz="2000" dirty="0"/>
              <a:t> </a:t>
            </a:r>
            <a:r>
              <a:rPr lang="en-US" sz="2000" dirty="0" err="1" smtClean="0"/>
              <a:t>velőűrszeg</a:t>
            </a:r>
            <a:endParaRPr lang="en-US" sz="2000" dirty="0" smtClean="0"/>
          </a:p>
          <a:p>
            <a:pPr lvl="1">
              <a:lnSpc>
                <a:spcPct val="130000"/>
              </a:lnSpc>
              <a:buFontTx/>
              <a:buChar char="–"/>
              <a:defRPr/>
            </a:pPr>
            <a:r>
              <a:rPr lang="en-US" sz="2000" dirty="0" err="1" smtClean="0"/>
              <a:t>külső</a:t>
            </a:r>
            <a:r>
              <a:rPr lang="en-US" sz="2000" dirty="0"/>
              <a:t>, </a:t>
            </a:r>
            <a:r>
              <a:rPr lang="en-US" sz="2000" dirty="0" err="1"/>
              <a:t>direkt</a:t>
            </a:r>
            <a:r>
              <a:rPr lang="en-US" sz="2000" dirty="0"/>
              <a:t> </a:t>
            </a:r>
            <a:r>
              <a:rPr lang="en-US" sz="2000" dirty="0" err="1"/>
              <a:t>összeköttetés</a:t>
            </a:r>
            <a:r>
              <a:rPr lang="en-US" sz="2000" dirty="0"/>
              <a:t> </a:t>
            </a:r>
            <a:r>
              <a:rPr lang="en-US" sz="2000" dirty="0" err="1" smtClean="0"/>
              <a:t>nélküli</a:t>
            </a:r>
            <a:r>
              <a:rPr lang="en-US" sz="2000" dirty="0" smtClean="0"/>
              <a:t>, </a:t>
            </a:r>
            <a:r>
              <a:rPr lang="en-US" sz="2000" dirty="0" err="1" smtClean="0"/>
              <a:t>mágneses</a:t>
            </a:r>
            <a:r>
              <a:rPr lang="en-US" sz="2000" dirty="0" smtClean="0"/>
              <a:t> </a:t>
            </a:r>
            <a:r>
              <a:rPr lang="en-US" sz="2000" dirty="0" err="1" smtClean="0"/>
              <a:t>vagy</a:t>
            </a:r>
            <a:r>
              <a:rPr lang="en-US" sz="2000" dirty="0" smtClean="0"/>
              <a:t> </a:t>
            </a:r>
            <a:r>
              <a:rPr lang="en-US" sz="2000" dirty="0" err="1" smtClean="0"/>
              <a:t>elektromotoros</a:t>
            </a:r>
            <a:r>
              <a:rPr lang="en-US" sz="2000" dirty="0" smtClean="0"/>
              <a:t> </a:t>
            </a:r>
            <a:r>
              <a:rPr lang="en-US" sz="2000" dirty="0" err="1" smtClean="0"/>
              <a:t>meghajtás</a:t>
            </a:r>
            <a:r>
              <a:rPr lang="en-US" sz="2000" dirty="0" smtClean="0"/>
              <a:t>, n</a:t>
            </a:r>
            <a:r>
              <a:rPr lang="hu-HU" sz="2000" dirty="0" smtClean="0"/>
              <a:t>incsenek </a:t>
            </a:r>
            <a:r>
              <a:rPr lang="hu-HU" sz="2000" dirty="0"/>
              <a:t>a bőrön áthatoló drótok, csavarok</a:t>
            </a:r>
            <a:endParaRPr lang="en-US" sz="2000" dirty="0"/>
          </a:p>
          <a:p>
            <a:pPr lvl="1">
              <a:lnSpc>
                <a:spcPct val="130000"/>
              </a:lnSpc>
              <a:buFontTx/>
              <a:buChar char="–"/>
              <a:defRPr/>
            </a:pPr>
            <a:r>
              <a:rPr lang="en-US" sz="2000" dirty="0"/>
              <a:t>k</a:t>
            </a:r>
            <a:r>
              <a:rPr lang="hu-HU" sz="2000" dirty="0" smtClean="0"/>
              <a:t>evés lágyrészszövődmény, </a:t>
            </a:r>
            <a:r>
              <a:rPr lang="hu-HU" sz="2000" dirty="0"/>
              <a:t>gyorsabb rehabilitáció</a:t>
            </a:r>
          </a:p>
          <a:p>
            <a:pPr lvl="1">
              <a:lnSpc>
                <a:spcPct val="130000"/>
              </a:lnSpc>
              <a:buFontTx/>
              <a:buChar char="–"/>
              <a:defRPr/>
            </a:pPr>
            <a:r>
              <a:rPr lang="en-US" sz="2000" dirty="0" err="1"/>
              <a:t>optimális</a:t>
            </a:r>
            <a:r>
              <a:rPr lang="en-US" sz="2000" dirty="0"/>
              <a:t> </a:t>
            </a:r>
            <a:r>
              <a:rPr lang="en-US" sz="2000" dirty="0" err="1"/>
              <a:t>megoldás</a:t>
            </a:r>
            <a:r>
              <a:rPr lang="en-US" sz="2000" dirty="0"/>
              <a:t>, ha </a:t>
            </a:r>
            <a:r>
              <a:rPr lang="en-US" sz="2000" dirty="0" err="1"/>
              <a:t>nincs</a:t>
            </a:r>
            <a:r>
              <a:rPr lang="en-US" sz="2000" dirty="0"/>
              <a:t> </a:t>
            </a:r>
            <a:r>
              <a:rPr lang="en-US" sz="2000" dirty="0" err="1" smtClean="0"/>
              <a:t>physis</a:t>
            </a:r>
            <a:endParaRPr lang="en-US" sz="2000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3. </a:t>
            </a:r>
            <a:r>
              <a:rPr lang="en-US" sz="4000" dirty="0" err="1" smtClean="0">
                <a:cs typeface="ＭＳ Ｐゴシック" charset="0"/>
              </a:rPr>
              <a:t>Végtaghosszabbítás</a:t>
            </a:r>
            <a:r>
              <a:rPr lang="en-US" sz="4000" dirty="0" smtClean="0">
                <a:cs typeface="ＭＳ Ｐゴシック" charset="0"/>
              </a:rPr>
              <a:t> - </a:t>
            </a:r>
            <a:r>
              <a:rPr lang="en-US" sz="4000" dirty="0" err="1" smtClean="0">
                <a:cs typeface="ＭＳ Ｐゴシック" charset="0"/>
              </a:rPr>
              <a:t>eszközök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</a:t>
            </a:r>
            <a:endParaRPr lang="en-US" dirty="0"/>
          </a:p>
        </p:txBody>
      </p:sp>
      <p:pic>
        <p:nvPicPr>
          <p:cNvPr id="2" name="Alsó végtagi deformitások 36_1.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36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8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1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3. </a:t>
            </a:r>
            <a:r>
              <a:rPr lang="en-US" sz="4000" dirty="0" err="1" smtClean="0">
                <a:cs typeface="ＭＳ Ｐゴシック" charset="0"/>
              </a:rPr>
              <a:t>Végtaghosszabbítás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>
                <a:cs typeface="ＭＳ Ｐゴシック" charset="0"/>
              </a:rPr>
              <a:t>- </a:t>
            </a:r>
            <a:r>
              <a:rPr lang="en-US" sz="4000" dirty="0" err="1">
                <a:cs typeface="ＭＳ Ｐゴシック" charset="0"/>
              </a:rPr>
              <a:t>eszközök</a:t>
            </a:r>
            <a:endParaRPr lang="en-US" sz="4000" dirty="0">
              <a:cs typeface="ＭＳ Ｐゴシック" charset="0"/>
            </a:endParaRPr>
          </a:p>
        </p:txBody>
      </p:sp>
      <p:pic>
        <p:nvPicPr>
          <p:cNvPr id="6" name="Tartalom hely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08"/>
          <a:stretch>
            <a:fillRect/>
          </a:stretch>
        </p:blipFill>
        <p:spPr bwMode="auto">
          <a:xfrm>
            <a:off x="1321891" y="2348706"/>
            <a:ext cx="23495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77"/>
          <a:stretch>
            <a:fillRect/>
          </a:stretch>
        </p:blipFill>
        <p:spPr bwMode="auto">
          <a:xfrm>
            <a:off x="3987303" y="2348706"/>
            <a:ext cx="21082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32"/>
          <a:stretch>
            <a:fillRect/>
          </a:stretch>
        </p:blipFill>
        <p:spPr bwMode="auto">
          <a:xfrm>
            <a:off x="6363791" y="2348706"/>
            <a:ext cx="19526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187450" y="1520730"/>
            <a:ext cx="7956550" cy="43072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800" dirty="0" err="1" smtClean="0"/>
              <a:t>Unilateralis</a:t>
            </a:r>
            <a:r>
              <a:rPr lang="en-US" sz="2800" dirty="0" smtClean="0"/>
              <a:t> </a:t>
            </a:r>
            <a:r>
              <a:rPr lang="en-US" sz="2800" dirty="0" err="1" smtClean="0"/>
              <a:t>fixateur</a:t>
            </a:r>
            <a:r>
              <a:rPr lang="en-US" sz="2800" dirty="0" smtClean="0"/>
              <a:t> </a:t>
            </a:r>
            <a:r>
              <a:rPr lang="en-US" sz="2800" dirty="0" err="1" smtClean="0"/>
              <a:t>externe</a:t>
            </a:r>
            <a:r>
              <a:rPr lang="en-US" sz="28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egyoldali</a:t>
            </a:r>
            <a:r>
              <a:rPr lang="en-US" sz="2000" dirty="0" smtClean="0"/>
              <a:t> </a:t>
            </a:r>
            <a:r>
              <a:rPr lang="en-US" sz="2000" dirty="0" err="1" smtClean="0"/>
              <a:t>külső</a:t>
            </a:r>
            <a:r>
              <a:rPr lang="en-US" sz="2000" dirty="0" smtClean="0"/>
              <a:t> </a:t>
            </a:r>
            <a:r>
              <a:rPr lang="en-US" sz="2000" dirty="0" err="1" smtClean="0"/>
              <a:t>rögzítő</a:t>
            </a:r>
            <a:r>
              <a:rPr lang="en-US" sz="2000" dirty="0" smtClean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2" name="Alsó végtagi deformitások 37_0.3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495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3. </a:t>
            </a:r>
            <a:r>
              <a:rPr lang="en-US" sz="4000" dirty="0" err="1" smtClean="0">
                <a:cs typeface="ＭＳ Ｐゴシック" charset="0"/>
              </a:rPr>
              <a:t>Végtaghosszabbítás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>
                <a:cs typeface="ＭＳ Ｐゴシック" charset="0"/>
              </a:rPr>
              <a:t>- </a:t>
            </a:r>
            <a:r>
              <a:rPr lang="en-US" sz="4000" dirty="0" err="1">
                <a:cs typeface="ＭＳ Ｐゴシック" charset="0"/>
              </a:rPr>
              <a:t>eszközök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87450" y="1521994"/>
            <a:ext cx="7956550" cy="43072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2"/>
            </a:pPr>
            <a:r>
              <a:rPr lang="en-US" sz="2800" dirty="0" err="1" smtClean="0"/>
              <a:t>Circularis</a:t>
            </a:r>
            <a:r>
              <a:rPr lang="en-US" sz="2800" dirty="0" smtClean="0"/>
              <a:t> </a:t>
            </a:r>
            <a:r>
              <a:rPr lang="en-US" sz="2800" dirty="0" err="1" smtClean="0"/>
              <a:t>fixateur</a:t>
            </a:r>
            <a:r>
              <a:rPr lang="en-US" sz="2800" dirty="0" smtClean="0"/>
              <a:t> </a:t>
            </a:r>
            <a:r>
              <a:rPr lang="en-US" sz="2800" dirty="0" err="1" smtClean="0"/>
              <a:t>externe</a:t>
            </a:r>
            <a:r>
              <a:rPr lang="en-US" sz="2400" dirty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körkörös</a:t>
            </a:r>
            <a:r>
              <a:rPr lang="en-US" sz="2000" dirty="0" smtClean="0"/>
              <a:t> </a:t>
            </a:r>
            <a:r>
              <a:rPr lang="en-US" sz="2000" dirty="0" err="1" smtClean="0"/>
              <a:t>külső</a:t>
            </a:r>
            <a:r>
              <a:rPr lang="en-US" sz="2000" dirty="0" smtClean="0"/>
              <a:t> </a:t>
            </a:r>
            <a:r>
              <a:rPr lang="en-US" sz="2000" dirty="0" err="1"/>
              <a:t>rögzítő</a:t>
            </a:r>
            <a:r>
              <a:rPr lang="en-US" sz="2000" dirty="0" smtClean="0"/>
              <a:t>)</a:t>
            </a:r>
            <a:endParaRPr lang="en-US" sz="2400" dirty="0"/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36912"/>
            <a:ext cx="1368152" cy="2298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Képernyőfotó 2014-12-07 - 2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9" t="18390" r="52430" b="191"/>
          <a:stretch/>
        </p:blipFill>
        <p:spPr bwMode="auto">
          <a:xfrm>
            <a:off x="1979712" y="2708920"/>
            <a:ext cx="206195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4355976" y="5013176"/>
            <a:ext cx="194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>
                <a:latin typeface="+mn-lt"/>
              </a:rPr>
              <a:t>Hosszabbítás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előtt</a:t>
            </a:r>
            <a:endParaRPr lang="en-US" sz="1800" dirty="0">
              <a:latin typeface="+mn-lt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6540176" y="5013176"/>
            <a:ext cx="19446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>
                <a:latin typeface="+mn-lt"/>
              </a:rPr>
              <a:t>Hosszabbítás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után</a:t>
            </a:r>
            <a:endParaRPr lang="en-US" sz="1800" dirty="0">
              <a:latin typeface="+mn-lt"/>
            </a:endParaRPr>
          </a:p>
        </p:txBody>
      </p:sp>
      <p:pic>
        <p:nvPicPr>
          <p:cNvPr id="15" name="Picture 1" descr="Képernyőfotó 2014-02-18 - 21.34.2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46001" r="30556" b="16222"/>
          <a:stretch>
            <a:fillRect/>
          </a:stretch>
        </p:blipFill>
        <p:spPr bwMode="auto">
          <a:xfrm>
            <a:off x="4283968" y="2780928"/>
            <a:ext cx="4247753" cy="21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23</a:t>
            </a:r>
            <a:endParaRPr lang="en-US" dirty="0"/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07504" y="5085184"/>
            <a:ext cx="194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 smtClean="0">
                <a:latin typeface="+mn-lt"/>
              </a:rPr>
              <a:t>Ilizarov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készülék</a:t>
            </a:r>
            <a:endParaRPr lang="en-US" sz="1800" dirty="0">
              <a:latin typeface="+mn-lt"/>
            </a:endParaRP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2051720" y="5085184"/>
            <a:ext cx="1943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smtClean="0">
                <a:latin typeface="+mn-lt"/>
              </a:rPr>
              <a:t>Taylor </a:t>
            </a:r>
            <a:r>
              <a:rPr lang="en-US" sz="1800" dirty="0" err="1" smtClean="0">
                <a:latin typeface="+mn-lt"/>
              </a:rPr>
              <a:t>készülék</a:t>
            </a:r>
            <a:endParaRPr lang="en-US" sz="1800" dirty="0">
              <a:latin typeface="+mn-lt"/>
            </a:endParaRPr>
          </a:p>
        </p:txBody>
      </p:sp>
      <p:pic>
        <p:nvPicPr>
          <p:cNvPr id="2" name="Alsó végtagi deformitások 38_0.5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8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3. </a:t>
            </a:r>
            <a:r>
              <a:rPr lang="en-US" sz="4000" dirty="0" err="1">
                <a:cs typeface="ＭＳ Ｐゴシック" charset="0"/>
              </a:rPr>
              <a:t>Végtaghosszabbítás</a:t>
            </a:r>
            <a:r>
              <a:rPr lang="en-US" sz="4000" dirty="0">
                <a:cs typeface="ＭＳ Ｐゴシック" charset="0"/>
              </a:rPr>
              <a:t> - </a:t>
            </a:r>
            <a:r>
              <a:rPr lang="en-US" sz="4000" dirty="0" err="1">
                <a:cs typeface="ＭＳ Ｐゴシック" charset="0"/>
              </a:rPr>
              <a:t>eszközök</a:t>
            </a:r>
            <a:endParaRPr lang="en-US" sz="4000" dirty="0">
              <a:cs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9069" t="21002" r="14541" b="18283"/>
          <a:stretch/>
        </p:blipFill>
        <p:spPr>
          <a:xfrm>
            <a:off x="971600" y="1628800"/>
            <a:ext cx="3484140" cy="4248472"/>
          </a:xfrm>
          <a:prstGeom prst="rect">
            <a:avLst/>
          </a:prstGeom>
        </p:spPr>
      </p:pic>
      <p:pic>
        <p:nvPicPr>
          <p:cNvPr id="10" name="Picture 9" descr="PV_20191108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t="17873" r="21039" b="19677"/>
          <a:stretch/>
        </p:blipFill>
        <p:spPr>
          <a:xfrm>
            <a:off x="5148064" y="1628800"/>
            <a:ext cx="3205930" cy="42484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</a:t>
            </a:r>
            <a:endParaRPr lang="en-US" dirty="0"/>
          </a:p>
        </p:txBody>
      </p:sp>
      <p:pic>
        <p:nvPicPr>
          <p:cNvPr id="2" name="Alsó végtagi deformitások 39_0.1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6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6"/>
          <a:stretch/>
        </p:blipFill>
        <p:spPr bwMode="auto">
          <a:xfrm>
            <a:off x="3851920" y="3284984"/>
            <a:ext cx="978976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Végtaghosszkülönbség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típusai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/>
              <a:t>Abszolút</a:t>
            </a:r>
            <a:r>
              <a:rPr lang="en-US" sz="2800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valódi</a:t>
            </a:r>
            <a:r>
              <a:rPr lang="en-US" sz="2400" dirty="0" smtClean="0"/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/>
              <a:t>Relatív</a:t>
            </a:r>
            <a:r>
              <a:rPr lang="en-US" sz="2800" dirty="0" smtClean="0"/>
              <a:t> </a:t>
            </a:r>
            <a:r>
              <a:rPr lang="en-US" sz="2400" dirty="0" smtClean="0"/>
              <a:t>(</a:t>
            </a:r>
            <a:r>
              <a:rPr lang="en-US" sz="2400" dirty="0" err="1" smtClean="0"/>
              <a:t>látszólagos</a:t>
            </a:r>
            <a:r>
              <a:rPr lang="en-US" sz="2400" dirty="0" smtClean="0"/>
              <a:t>, </a:t>
            </a:r>
            <a:r>
              <a:rPr lang="en-US" sz="2400" dirty="0" err="1" smtClean="0"/>
              <a:t>funkcionális</a:t>
            </a:r>
            <a:r>
              <a:rPr lang="en-US" sz="2400" dirty="0" smtClean="0"/>
              <a:t>)</a:t>
            </a:r>
            <a:endParaRPr lang="en-US" sz="2800" dirty="0" smtClean="0"/>
          </a:p>
          <a:p>
            <a:pPr marL="400050" lvl="1" indent="0">
              <a:lnSpc>
                <a:spcPct val="130000"/>
              </a:lnSpc>
              <a:buNone/>
              <a:defRPr/>
            </a:pPr>
            <a:r>
              <a:rPr lang="en-US" sz="2000" dirty="0" smtClean="0"/>
              <a:t>- pl. </a:t>
            </a:r>
            <a:r>
              <a:rPr lang="en-US" sz="2000" dirty="0" err="1" smtClean="0"/>
              <a:t>addukciós</a:t>
            </a:r>
            <a:r>
              <a:rPr lang="en-US" sz="2000" dirty="0" smtClean="0"/>
              <a:t> </a:t>
            </a:r>
            <a:r>
              <a:rPr lang="en-US" sz="2000" dirty="0" err="1" smtClean="0"/>
              <a:t>csípőkontraktúra</a:t>
            </a:r>
            <a:r>
              <a:rPr lang="en-US" sz="2000" dirty="0" smtClean="0"/>
              <a:t> </a:t>
            </a:r>
            <a:r>
              <a:rPr lang="en-US" sz="2000" dirty="0" err="1" smtClean="0"/>
              <a:t>esetén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91705"/>
            <a:ext cx="1368375" cy="230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45024"/>
            <a:ext cx="1368152" cy="21707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01032" y="5867425"/>
            <a:ext cx="10429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abszolút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996432" y="5867425"/>
            <a:ext cx="825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relatív</a:t>
            </a: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29"/>
          <a:stretch/>
        </p:blipFill>
        <p:spPr bwMode="auto">
          <a:xfrm>
            <a:off x="2701032" y="3284984"/>
            <a:ext cx="1109086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2816304" y="3501008"/>
            <a:ext cx="830932" cy="78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40950" y="5467904"/>
            <a:ext cx="844274" cy="3443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067944" y="5445224"/>
            <a:ext cx="792088" cy="3670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961916" y="3368332"/>
            <a:ext cx="936104" cy="2160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lsó végtagi deformitások 4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56" y="4802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5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1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cs typeface="ＭＳ Ｐゴシック" charset="0"/>
              </a:rPr>
              <a:t>3. </a:t>
            </a:r>
            <a:r>
              <a:rPr lang="en-US" sz="4000" dirty="0" err="1" smtClean="0">
                <a:cs typeface="ＭＳ Ｐゴシック" charset="0"/>
              </a:rPr>
              <a:t>Végtaghosszabbítás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>
                <a:cs typeface="ＭＳ Ｐゴシック" charset="0"/>
              </a:rPr>
              <a:t>- </a:t>
            </a:r>
            <a:r>
              <a:rPr lang="en-US" sz="4000" dirty="0" err="1">
                <a:cs typeface="ＭＳ Ｐゴシック" charset="0"/>
              </a:rPr>
              <a:t>eszközök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87450" y="1534092"/>
            <a:ext cx="7956550" cy="430723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3"/>
            </a:pPr>
            <a:r>
              <a:rPr lang="en-US" sz="2800" dirty="0" err="1" smtClean="0"/>
              <a:t>Intramedullaris</a:t>
            </a:r>
            <a:r>
              <a:rPr lang="en-US" sz="2800" dirty="0" smtClean="0"/>
              <a:t> </a:t>
            </a:r>
            <a:r>
              <a:rPr lang="en-US" sz="2800" dirty="0" err="1" smtClean="0"/>
              <a:t>eszközök</a:t>
            </a:r>
            <a:r>
              <a:rPr lang="en-US" sz="28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hosszabbítható</a:t>
            </a:r>
            <a:r>
              <a:rPr lang="en-US" sz="2000" dirty="0" smtClean="0"/>
              <a:t> </a:t>
            </a:r>
            <a:r>
              <a:rPr lang="en-US" sz="2000" dirty="0" err="1" smtClean="0"/>
              <a:t>velőűrszeg</a:t>
            </a:r>
            <a:r>
              <a:rPr lang="en-US" sz="2000" dirty="0" smtClean="0"/>
              <a:t>)</a:t>
            </a:r>
            <a:endParaRPr lang="en-US" sz="2400" dirty="0"/>
          </a:p>
        </p:txBody>
      </p:sp>
      <p:sp>
        <p:nvSpPr>
          <p:cNvPr id="12" name="Picture 1" descr="Képernyőfotó 2014-02-18 - 21.34.23.png"/>
          <p:cNvSpPr>
            <a:spLocks noChangeAspect="1"/>
          </p:cNvSpPr>
          <p:nvPr/>
        </p:nvSpPr>
        <p:spPr bwMode="auto">
          <a:xfrm>
            <a:off x="1331913" y="2370162"/>
            <a:ext cx="63373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</a:t>
            </a:r>
            <a:endParaRPr lang="en-US" dirty="0"/>
          </a:p>
        </p:txBody>
      </p:sp>
      <p:pic>
        <p:nvPicPr>
          <p:cNvPr id="11" name="Picture 10" descr="SzA_AP másolat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5" t="18487" r="27124" b="2428"/>
          <a:stretch/>
        </p:blipFill>
        <p:spPr>
          <a:xfrm>
            <a:off x="3419872" y="2204864"/>
            <a:ext cx="1801965" cy="3721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28" y="3068960"/>
            <a:ext cx="2843808" cy="18945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17777" y="5013176"/>
            <a:ext cx="1443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</a:t>
            </a:r>
            <a:r>
              <a:rPr lang="en-US" dirty="0" err="1" smtClean="0"/>
              <a:t>api</a:t>
            </a:r>
            <a:r>
              <a:rPr lang="en-US" dirty="0" smtClean="0"/>
              <a:t> 3x2 </a:t>
            </a:r>
            <a:r>
              <a:rPr lang="en-US" dirty="0" err="1" smtClean="0"/>
              <a:t>perc</a:t>
            </a:r>
            <a:endParaRPr lang="en-US" dirty="0"/>
          </a:p>
        </p:txBody>
      </p:sp>
      <p:pic>
        <p:nvPicPr>
          <p:cNvPr id="6" name="Picture 5" descr="Szilágyi Attila Sándor 05.31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2" t="6721" r="23027" b="37614"/>
          <a:stretch/>
        </p:blipFill>
        <p:spPr>
          <a:xfrm>
            <a:off x="5364088" y="2222684"/>
            <a:ext cx="1678267" cy="3726598"/>
          </a:xfrm>
          <a:prstGeom prst="rect">
            <a:avLst/>
          </a:prstGeom>
        </p:spPr>
      </p:pic>
      <p:pic>
        <p:nvPicPr>
          <p:cNvPr id="7" name="Picture 6" descr="Szilágyi Attila Sándor 11.22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6" r="5695" b="67094"/>
          <a:stretch/>
        </p:blipFill>
        <p:spPr>
          <a:xfrm>
            <a:off x="7189330" y="2216204"/>
            <a:ext cx="1530851" cy="3733076"/>
          </a:xfrm>
          <a:prstGeom prst="rect">
            <a:avLst/>
          </a:prstGeom>
        </p:spPr>
      </p:pic>
      <p:pic>
        <p:nvPicPr>
          <p:cNvPr id="8" name="Alsó végtagi deformitások 40_0.3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0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8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4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Végtagrövidítés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34481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smtClean="0">
                <a:ea typeface="MS PGothic" charset="0"/>
              </a:rPr>
              <a:t>2</a:t>
            </a:r>
            <a:r>
              <a:rPr lang="en-US" sz="2800" dirty="0">
                <a:ea typeface="MS PGothic" charset="0"/>
              </a:rPr>
              <a:t>-5 cm </a:t>
            </a:r>
            <a:r>
              <a:rPr lang="en-US" sz="2800" dirty="0" err="1">
                <a:ea typeface="MS PGothic" charset="0"/>
              </a:rPr>
              <a:t>alsó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végtagi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hosszkülönbség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esetén</a:t>
            </a:r>
            <a:endParaRPr lang="en-US" sz="2800" dirty="0">
              <a:ea typeface="MS PGothic" charset="0"/>
            </a:endParaRPr>
          </a:p>
          <a:p>
            <a:pPr lvl="1"/>
            <a:r>
              <a:rPr lang="en-US" sz="2000" dirty="0" err="1" smtClean="0">
                <a:ea typeface="MS PGothic" charset="0"/>
              </a:rPr>
              <a:t>ritkán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végezzük</a:t>
            </a:r>
            <a:endParaRPr lang="en-US" sz="2000" dirty="0" smtClean="0">
              <a:ea typeface="MS PGothic" charset="0"/>
            </a:endParaRPr>
          </a:p>
          <a:p>
            <a:pPr lvl="1"/>
            <a:r>
              <a:rPr lang="en-US" sz="2000" dirty="0">
                <a:ea typeface="MS PGothic" charset="0"/>
              </a:rPr>
              <a:t>n</a:t>
            </a:r>
            <a:r>
              <a:rPr lang="en-US" sz="2000" dirty="0" smtClean="0">
                <a:ea typeface="MS PGothic" charset="0"/>
              </a:rPr>
              <a:t>eurofibromatosis</a:t>
            </a:r>
            <a:endParaRPr lang="en-US" sz="2000" dirty="0">
              <a:ea typeface="MS PGothic" charset="0"/>
            </a:endParaRPr>
          </a:p>
          <a:p>
            <a:pPr lvl="1"/>
            <a:r>
              <a:rPr lang="en-US" sz="2000" dirty="0" err="1">
                <a:ea typeface="MS PGothic" charset="0"/>
              </a:rPr>
              <a:t>h</a:t>
            </a:r>
            <a:r>
              <a:rPr lang="en-US" sz="2000" dirty="0" err="1" smtClean="0">
                <a:ea typeface="MS PGothic" charset="0"/>
              </a:rPr>
              <a:t>emihypertrophia</a:t>
            </a:r>
            <a:endParaRPr lang="en-US" sz="2000" dirty="0">
              <a:ea typeface="MS PGothic" charset="0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50%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testmagasság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percentil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felett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</a:p>
          <a:p>
            <a:pPr lvl="1"/>
            <a:r>
              <a:rPr lang="en-US" sz="2000" dirty="0" smtClean="0">
                <a:ea typeface="MS PGothic" charset="0"/>
              </a:rPr>
              <a:t>femur </a:t>
            </a:r>
            <a:r>
              <a:rPr lang="en-US" sz="2000" dirty="0">
                <a:ea typeface="MS PGothic" charset="0"/>
              </a:rPr>
              <a:t>max.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5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cm</a:t>
            </a:r>
          </a:p>
          <a:p>
            <a:pPr lvl="1"/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lábszár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max. 3 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cm</a:t>
            </a:r>
            <a:endParaRPr lang="en-US" sz="2000" dirty="0" smtClean="0">
              <a:solidFill>
                <a:srgbClr val="000000"/>
              </a:solidFill>
              <a:ea typeface="MS PGothic" charset="0"/>
            </a:endParaRPr>
          </a:p>
        </p:txBody>
      </p:sp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76872"/>
            <a:ext cx="186058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622244" y="5301208"/>
            <a:ext cx="19452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latin typeface="+mn-lt"/>
              </a:rPr>
              <a:t>Neurofibromatosis</a:t>
            </a:r>
          </a:p>
        </p:txBody>
      </p:sp>
      <p:pic>
        <p:nvPicPr>
          <p:cNvPr id="2" name="Alsó végtagi deformitások 41_0.3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39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604448" y="5877272"/>
            <a:ext cx="418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26</a:t>
            </a:r>
            <a:endParaRPr lang="en-US" dirty="0"/>
          </a:p>
        </p:txBody>
      </p:sp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>
                <a:cs typeface="ＭＳ Ｐゴシック" charset="0"/>
              </a:rPr>
              <a:t>4</a:t>
            </a:r>
            <a:r>
              <a:rPr lang="en-US" sz="4000" dirty="0" smtClean="0">
                <a:cs typeface="ＭＳ Ｐゴシック" charset="0"/>
              </a:rPr>
              <a:t>. </a:t>
            </a:r>
            <a:r>
              <a:rPr lang="en-US" sz="4000" dirty="0" err="1" smtClean="0">
                <a:cs typeface="ＭＳ Ｐゴシック" charset="0"/>
              </a:rPr>
              <a:t>Végtagrövidítés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7344816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smtClean="0">
                <a:ea typeface="MS PGothic" charset="0"/>
              </a:rPr>
              <a:t>2</a:t>
            </a:r>
            <a:r>
              <a:rPr lang="en-US" sz="2800" dirty="0">
                <a:ea typeface="MS PGothic" charset="0"/>
              </a:rPr>
              <a:t>-5 cm </a:t>
            </a:r>
            <a:r>
              <a:rPr lang="en-US" sz="2800" dirty="0" err="1">
                <a:ea typeface="MS PGothic" charset="0"/>
              </a:rPr>
              <a:t>alsó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végtagi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hosszkülönbség</a:t>
            </a:r>
            <a:r>
              <a:rPr lang="en-US" sz="2800" dirty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esetén</a:t>
            </a:r>
            <a:endParaRPr lang="en-US" sz="2800" dirty="0">
              <a:ea typeface="MS PGothic" charset="0"/>
            </a:endParaRPr>
          </a:p>
          <a:p>
            <a:pPr lvl="1"/>
            <a:r>
              <a:rPr lang="en-US" sz="2000" dirty="0" err="1">
                <a:ea typeface="MS PGothic" charset="0"/>
              </a:rPr>
              <a:t>ritkán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végezzük</a:t>
            </a:r>
            <a:endParaRPr lang="en-US" sz="2000" dirty="0">
              <a:ea typeface="MS PGothic" charset="0"/>
            </a:endParaRPr>
          </a:p>
          <a:p>
            <a:pPr lvl="1"/>
            <a:r>
              <a:rPr lang="en-US" sz="2000" dirty="0">
                <a:ea typeface="MS PGothic" charset="0"/>
              </a:rPr>
              <a:t>n</a:t>
            </a:r>
            <a:r>
              <a:rPr lang="en-US" sz="2000" dirty="0" smtClean="0">
                <a:ea typeface="MS PGothic" charset="0"/>
              </a:rPr>
              <a:t>eurofibromatosis</a:t>
            </a:r>
            <a:endParaRPr lang="en-US" sz="2000" dirty="0">
              <a:ea typeface="MS PGothic" charset="0"/>
            </a:endParaRPr>
          </a:p>
          <a:p>
            <a:pPr lvl="1"/>
            <a:r>
              <a:rPr lang="en-US" sz="2000" dirty="0" err="1">
                <a:ea typeface="MS PGothic" charset="0"/>
              </a:rPr>
              <a:t>h</a:t>
            </a:r>
            <a:r>
              <a:rPr lang="en-US" sz="2000" dirty="0" err="1" smtClean="0">
                <a:ea typeface="MS PGothic" charset="0"/>
              </a:rPr>
              <a:t>emihypertrophia</a:t>
            </a:r>
            <a:endParaRPr lang="en-US" sz="2000" dirty="0">
              <a:ea typeface="MS PGothic" charset="0"/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50%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testmagasság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percentil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ea typeface="MS PGothic" charset="0"/>
              </a:rPr>
              <a:t>felett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 </a:t>
            </a:r>
          </a:p>
          <a:p>
            <a:pPr lvl="1"/>
            <a:r>
              <a:rPr lang="en-US" sz="2000" dirty="0" smtClean="0">
                <a:ea typeface="MS PGothic" charset="0"/>
              </a:rPr>
              <a:t>femur </a:t>
            </a:r>
            <a:r>
              <a:rPr lang="en-US" sz="2000" dirty="0">
                <a:ea typeface="MS PGothic" charset="0"/>
              </a:rPr>
              <a:t>max.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5 cm</a:t>
            </a:r>
          </a:p>
          <a:p>
            <a:pPr lvl="1"/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lábszár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 max. 3 cm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err="1" smtClean="0">
                <a:ea typeface="MS PGothic" charset="0"/>
              </a:rPr>
              <a:t>Komplex</a:t>
            </a:r>
            <a:r>
              <a:rPr lang="en-US" sz="2800" dirty="0" smtClean="0">
                <a:ea typeface="MS PGothic" charset="0"/>
              </a:rPr>
              <a:t> </a:t>
            </a:r>
            <a:r>
              <a:rPr lang="en-US" sz="2800" dirty="0" err="1">
                <a:ea typeface="MS PGothic" charset="0"/>
              </a:rPr>
              <a:t>végtagdeformitások</a:t>
            </a:r>
            <a:endParaRPr lang="en-US" sz="2800" dirty="0">
              <a:ea typeface="MS PGothic" charset="0"/>
            </a:endParaRPr>
          </a:p>
          <a:p>
            <a:pPr lvl="1">
              <a:buFontTx/>
              <a:buChar char="-"/>
            </a:pPr>
            <a:r>
              <a:rPr lang="en-US" sz="2000" dirty="0" err="1" smtClean="0">
                <a:ea typeface="MS PGothic" charset="0"/>
              </a:rPr>
              <a:t>rövidebb</a:t>
            </a:r>
            <a:r>
              <a:rPr lang="en-US" sz="2000" dirty="0">
                <a:ea typeface="MS PGothic" charset="0"/>
              </a:rPr>
              <a:t>, </a:t>
            </a:r>
            <a:r>
              <a:rPr lang="en-US" sz="2000" dirty="0" err="1">
                <a:ea typeface="MS PGothic" charset="0"/>
              </a:rPr>
              <a:t>deformált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>
                <a:ea typeface="MS PGothic" charset="0"/>
              </a:rPr>
              <a:t>végtag</a:t>
            </a:r>
            <a:r>
              <a:rPr lang="en-US" sz="2000" dirty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esetén</a:t>
            </a:r>
            <a:endParaRPr lang="en-US" sz="2000" dirty="0">
              <a:ea typeface="MS PGothic" charset="0"/>
            </a:endParaRPr>
          </a:p>
          <a:p>
            <a:pPr lvl="1">
              <a:buFontTx/>
              <a:buChar char="-"/>
            </a:pPr>
            <a:r>
              <a:rPr lang="en-US" sz="2000" dirty="0" err="1" smtClean="0">
                <a:ea typeface="MS PGothic" charset="0"/>
              </a:rPr>
              <a:t>rövidítéses</a:t>
            </a:r>
            <a:r>
              <a:rPr lang="en-US" sz="2000" dirty="0" smtClean="0">
                <a:ea typeface="MS PGothic" charset="0"/>
              </a:rPr>
              <a:t> </a:t>
            </a:r>
            <a:r>
              <a:rPr lang="en-US" sz="2000" dirty="0" err="1" smtClean="0">
                <a:ea typeface="MS PGothic" charset="0"/>
              </a:rPr>
              <a:t>tengelykorrekció</a:t>
            </a:r>
            <a:r>
              <a:rPr lang="en-US" sz="2000" dirty="0" smtClean="0">
                <a:ea typeface="MS PGothic" charset="0"/>
              </a:rPr>
              <a:t> </a:t>
            </a:r>
          </a:p>
          <a:p>
            <a:pPr marL="457200" lvl="1" indent="0">
              <a:buNone/>
            </a:pPr>
            <a:r>
              <a:rPr lang="en-US" sz="2000" dirty="0">
                <a:ea typeface="MS PGothic" charset="0"/>
              </a:rPr>
              <a:t>	</a:t>
            </a:r>
            <a:r>
              <a:rPr lang="en-US" sz="2000" dirty="0" smtClean="0">
                <a:ea typeface="MS PGothic" charset="0"/>
              </a:rPr>
              <a:t>+ </a:t>
            </a:r>
            <a:r>
              <a:rPr lang="en-US" sz="2000" dirty="0" err="1">
                <a:ea typeface="MS PGothic" charset="0"/>
              </a:rPr>
              <a:t>hosszabbítás</a:t>
            </a:r>
            <a:endParaRPr lang="en-US" sz="2000" dirty="0">
              <a:ea typeface="MS PGothic" charset="0"/>
            </a:endParaRP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pic>
        <p:nvPicPr>
          <p:cNvPr id="10" name="Picture 9" descr="Képernyőfotó 2019-11-04 - 0.53.54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b="13147"/>
          <a:stretch/>
        </p:blipFill>
        <p:spPr>
          <a:xfrm>
            <a:off x="6671572" y="2250224"/>
            <a:ext cx="978333" cy="1684522"/>
          </a:xfrm>
          <a:prstGeom prst="rect">
            <a:avLst/>
          </a:prstGeom>
        </p:spPr>
      </p:pic>
      <p:pic>
        <p:nvPicPr>
          <p:cNvPr id="11" name="Picture 10" descr="Képernyőfotó 2019-11-04 - 0.54.2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" r="5103"/>
          <a:stretch/>
        </p:blipFill>
        <p:spPr>
          <a:xfrm>
            <a:off x="7712612" y="2250224"/>
            <a:ext cx="1047192" cy="1684523"/>
          </a:xfrm>
          <a:prstGeom prst="rect">
            <a:avLst/>
          </a:prstGeom>
        </p:spPr>
      </p:pic>
      <p:pic>
        <p:nvPicPr>
          <p:cNvPr id="12" name="Picture 11" descr="Képernyőfotó 2019-11-04 - 0.56.2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72" y="4005064"/>
            <a:ext cx="2088232" cy="1744685"/>
          </a:xfrm>
          <a:prstGeom prst="rect">
            <a:avLst/>
          </a:prstGeom>
        </p:spPr>
      </p:pic>
      <p:pic>
        <p:nvPicPr>
          <p:cNvPr id="2" name="Alsó végtagi deformitások 42_0.1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651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2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Köszönöm</a:t>
            </a:r>
            <a:r>
              <a:rPr lang="en-US" sz="4000" dirty="0" smtClean="0">
                <a:cs typeface="ＭＳ Ｐゴシック" charset="0"/>
              </a:rPr>
              <a:t> a </a:t>
            </a:r>
            <a:r>
              <a:rPr lang="en-US" sz="4000" dirty="0" err="1" smtClean="0">
                <a:cs typeface="ＭＳ Ｐゴシック" charset="0"/>
              </a:rPr>
              <a:t>figyelmet</a:t>
            </a:r>
            <a:r>
              <a:rPr lang="en-US" sz="4000" dirty="0" smtClean="0">
                <a:cs typeface="ＭＳ Ｐゴシック" charset="0"/>
              </a:rPr>
              <a:t>!</a:t>
            </a:r>
            <a:endParaRPr lang="en-US" sz="4000" dirty="0"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52223"/>
          <a:stretch/>
        </p:blipFill>
        <p:spPr>
          <a:xfrm>
            <a:off x="1259632" y="1412776"/>
            <a:ext cx="3119584" cy="4520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48439"/>
          <a:stretch/>
        </p:blipFill>
        <p:spPr>
          <a:xfrm>
            <a:off x="4788024" y="1412776"/>
            <a:ext cx="3366661" cy="4520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4" name="Alsó végtagi deformitások 43_0.12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6" y="4861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10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2"/>
          <a:stretch/>
        </p:blipFill>
        <p:spPr bwMode="auto">
          <a:xfrm>
            <a:off x="4177940" y="2780928"/>
            <a:ext cx="1418826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Végtaghosszkülönbség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mérése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676875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/>
              <a:t>Abszolút</a:t>
            </a:r>
            <a:r>
              <a:rPr lang="en-US" sz="2800" dirty="0" smtClean="0"/>
              <a:t> </a:t>
            </a:r>
            <a:r>
              <a:rPr lang="en-US" sz="2800" dirty="0" err="1" smtClean="0"/>
              <a:t>hossz</a:t>
            </a:r>
            <a:r>
              <a:rPr lang="en-US" sz="2800" dirty="0" smtClean="0"/>
              <a:t> </a:t>
            </a:r>
            <a:r>
              <a:rPr lang="en-US" sz="2800" dirty="0" err="1" smtClean="0"/>
              <a:t>mérés</a:t>
            </a:r>
            <a:endParaRPr lang="en-US" sz="2800" dirty="0" smtClean="0"/>
          </a:p>
          <a:p>
            <a:pPr lvl="1" indent="-342900">
              <a:lnSpc>
                <a:spcPct val="130000"/>
              </a:lnSpc>
              <a:buFontTx/>
              <a:buChar char="-"/>
              <a:defRPr/>
            </a:pPr>
            <a:r>
              <a:rPr lang="en-US" sz="2400" dirty="0" smtClean="0"/>
              <a:t>SIAS-</a:t>
            </a:r>
            <a:r>
              <a:rPr lang="en-US" sz="2400" dirty="0" err="1" smtClean="0"/>
              <a:t>belboka</a:t>
            </a:r>
            <a:r>
              <a:rPr lang="en-US" sz="2400" dirty="0" smtClean="0"/>
              <a:t> </a:t>
            </a:r>
            <a:r>
              <a:rPr lang="en-US" sz="2400" dirty="0" err="1" smtClean="0"/>
              <a:t>távolság</a:t>
            </a:r>
            <a:endParaRPr lang="en-US" sz="20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20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85"/>
          <a:stretch/>
        </p:blipFill>
        <p:spPr bwMode="auto">
          <a:xfrm>
            <a:off x="2778879" y="2780928"/>
            <a:ext cx="1515446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1699378" y="3284166"/>
            <a:ext cx="709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SIAS</a:t>
            </a:r>
          </a:p>
        </p:txBody>
      </p:sp>
      <p:sp>
        <p:nvSpPr>
          <p:cNvPr id="22" name="TextBox 17"/>
          <p:cNvSpPr txBox="1">
            <a:spLocks noChangeArrowheads="1"/>
          </p:cNvSpPr>
          <p:nvPr/>
        </p:nvSpPr>
        <p:spPr bwMode="auto">
          <a:xfrm>
            <a:off x="1426328" y="5325691"/>
            <a:ext cx="992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belboka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18516" y="3500066"/>
            <a:ext cx="10080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2491541" y="5516191"/>
            <a:ext cx="7921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988670" y="3284166"/>
            <a:ext cx="10795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060107" y="5589216"/>
            <a:ext cx="1008063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6153895" y="3093666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köldök</a:t>
            </a:r>
          </a:p>
        </p:txBody>
      </p:sp>
      <p:sp>
        <p:nvSpPr>
          <p:cNvPr id="28" name="TextBox 32"/>
          <p:cNvSpPr txBox="1">
            <a:spLocks noChangeArrowheads="1"/>
          </p:cNvSpPr>
          <p:nvPr/>
        </p:nvSpPr>
        <p:spPr bwMode="auto">
          <a:xfrm>
            <a:off x="6153895" y="5409828"/>
            <a:ext cx="99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/>
              <a:t>belboka</a:t>
            </a:r>
          </a:p>
        </p:txBody>
      </p:sp>
      <p:sp>
        <p:nvSpPr>
          <p:cNvPr id="17" name="TextBox 23551"/>
          <p:cNvSpPr txBox="1">
            <a:spLocks noChangeArrowheads="1"/>
          </p:cNvSpPr>
          <p:nvPr/>
        </p:nvSpPr>
        <p:spPr bwMode="auto">
          <a:xfrm>
            <a:off x="6372200" y="3761745"/>
            <a:ext cx="230425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dirty="0" err="1"/>
              <a:t>Relatív</a:t>
            </a:r>
            <a:r>
              <a:rPr lang="en-US" sz="1600" dirty="0"/>
              <a:t> </a:t>
            </a:r>
            <a:r>
              <a:rPr lang="en-US" sz="1600" dirty="0" err="1"/>
              <a:t>végtaghossz-különbség</a:t>
            </a:r>
            <a:r>
              <a:rPr lang="en-US" sz="1600" dirty="0"/>
              <a:t> </a:t>
            </a:r>
            <a:r>
              <a:rPr lang="en-US" sz="1600" dirty="0" err="1"/>
              <a:t>esetén</a:t>
            </a:r>
            <a:r>
              <a:rPr lang="en-US" sz="1600" dirty="0"/>
              <a:t> a </a:t>
            </a:r>
            <a:r>
              <a:rPr lang="en-US" sz="1600" dirty="0" err="1"/>
              <a:t>köldök-belboka</a:t>
            </a:r>
            <a:r>
              <a:rPr lang="en-US" sz="1600" dirty="0"/>
              <a:t> </a:t>
            </a:r>
            <a:r>
              <a:rPr lang="en-US" sz="1600" dirty="0" err="1"/>
              <a:t>távolság</a:t>
            </a:r>
            <a:r>
              <a:rPr lang="en-US" sz="1600" dirty="0"/>
              <a:t> </a:t>
            </a:r>
            <a:r>
              <a:rPr lang="en-US" sz="1600" dirty="0" err="1"/>
              <a:t>nem</a:t>
            </a:r>
            <a:r>
              <a:rPr lang="en-US" sz="1600" dirty="0"/>
              <a:t> </a:t>
            </a:r>
            <a:r>
              <a:rPr lang="en-US" sz="1600" dirty="0" err="1"/>
              <a:t>valódi</a:t>
            </a:r>
            <a:r>
              <a:rPr lang="en-US" sz="1600" dirty="0"/>
              <a:t> </a:t>
            </a:r>
            <a:r>
              <a:rPr lang="en-US" sz="1600" dirty="0" err="1"/>
              <a:t>értéket</a:t>
            </a:r>
            <a:r>
              <a:rPr lang="en-US" sz="1600" dirty="0"/>
              <a:t> </a:t>
            </a:r>
            <a:r>
              <a:rPr lang="en-US" sz="1600" dirty="0" err="1"/>
              <a:t>tükröz</a:t>
            </a:r>
            <a:endParaRPr lang="en-US" sz="1600" dirty="0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11960" y="2732222"/>
            <a:ext cx="1296144" cy="3456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11960" y="2732222"/>
            <a:ext cx="1296144" cy="345638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lsó végtagi deformitások 5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2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02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175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" grpId="0"/>
      <p:bldP spid="28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Végtaghosszkülönbség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mérése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/>
              <a:t>Abszolút</a:t>
            </a:r>
            <a:r>
              <a:rPr lang="en-US" sz="2800" dirty="0" smtClean="0"/>
              <a:t> </a:t>
            </a:r>
            <a:r>
              <a:rPr lang="en-US" sz="2800" dirty="0" err="1" smtClean="0"/>
              <a:t>hossz</a:t>
            </a:r>
            <a:r>
              <a:rPr lang="en-US" sz="2800" dirty="0" smtClean="0"/>
              <a:t> </a:t>
            </a:r>
            <a:r>
              <a:rPr lang="en-US" sz="2800" dirty="0" err="1" smtClean="0"/>
              <a:t>mérés</a:t>
            </a:r>
            <a:endParaRPr lang="en-US" sz="2800" dirty="0" smtClean="0"/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/>
              <a:t>Funkcionális</a:t>
            </a:r>
            <a:r>
              <a:rPr lang="en-US" sz="2800" dirty="0" smtClean="0"/>
              <a:t> </a:t>
            </a:r>
            <a:r>
              <a:rPr lang="en-US" sz="2800" dirty="0" err="1" smtClean="0"/>
              <a:t>hosszmérés</a:t>
            </a:r>
            <a:endParaRPr lang="en-US" sz="2800" dirty="0" smtClean="0"/>
          </a:p>
          <a:p>
            <a:pPr lvl="2" indent="-342900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rövidebb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oldali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talpemeléssel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                  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egyenes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medence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elérése</a:t>
            </a:r>
            <a:endParaRPr lang="en-US" sz="2000" dirty="0">
              <a:solidFill>
                <a:srgbClr val="000000"/>
              </a:solidFill>
              <a:latin typeface="Arial" charset="0"/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szemből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MS PGothic" charset="0"/>
              </a:rPr>
              <a:t>(SIAS)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vagy</a:t>
            </a:r>
            <a:endParaRPr lang="en-US" sz="2000" dirty="0" smtClean="0">
              <a:solidFill>
                <a:srgbClr val="000000"/>
              </a:solidFill>
              <a:latin typeface="Arial" charset="0"/>
              <a:ea typeface="MS PGothic" charset="0"/>
            </a:endParaRPr>
          </a:p>
          <a:p>
            <a:pPr lvl="2" indent="-342900">
              <a:lnSpc>
                <a:spcPct val="130000"/>
              </a:lnSpc>
              <a:buFontTx/>
              <a:buChar char="-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  <a:ea typeface="MS PGothic" charset="0"/>
              </a:rPr>
              <a:t>hátulról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MS PGothic" charset="0"/>
              </a:rPr>
              <a:t>(SIPS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MS PGothic" charset="0"/>
              </a:rPr>
              <a:t>)</a:t>
            </a:r>
            <a:endParaRPr lang="en-US" sz="2000" dirty="0">
              <a:solidFill>
                <a:srgbClr val="000000"/>
              </a:solidFill>
              <a:latin typeface="Arial" charset="0"/>
              <a:ea typeface="MS PGothic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30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988840"/>
            <a:ext cx="1512887" cy="392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7" y="4710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58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>
            <a:grpSpLocks/>
          </p:cNvGrpSpPr>
          <p:nvPr/>
        </p:nvGrpSpPr>
        <p:grpSpPr bwMode="auto">
          <a:xfrm>
            <a:off x="5303730" y="2924944"/>
            <a:ext cx="2294386" cy="1439565"/>
            <a:chOff x="2771800" y="3861049"/>
            <a:chExt cx="4104465" cy="2831022"/>
          </a:xfrm>
        </p:grpSpPr>
        <p:pic>
          <p:nvPicPr>
            <p:cNvPr id="10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/>
            <a:stretch>
              <a:fillRect/>
            </a:stretch>
          </p:blipFill>
          <p:spPr bwMode="auto">
            <a:xfrm>
              <a:off x="2771804" y="3861049"/>
              <a:ext cx="4104461" cy="2831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r="69257" b="84756"/>
            <a:stretch>
              <a:fillRect/>
            </a:stretch>
          </p:blipFill>
          <p:spPr bwMode="auto">
            <a:xfrm>
              <a:off x="2843811" y="4161780"/>
              <a:ext cx="674341" cy="216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r="69257" b="84756"/>
            <a:stretch>
              <a:fillRect/>
            </a:stretch>
          </p:blipFill>
          <p:spPr bwMode="auto">
            <a:xfrm>
              <a:off x="2865019" y="4149082"/>
              <a:ext cx="432048" cy="504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r="69257" b="84756"/>
            <a:stretch>
              <a:fillRect/>
            </a:stretch>
          </p:blipFill>
          <p:spPr bwMode="auto">
            <a:xfrm>
              <a:off x="2771800" y="4301480"/>
              <a:ext cx="274153" cy="639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0" t="4234" b="7893"/>
          <a:stretch>
            <a:fillRect/>
          </a:stretch>
        </p:blipFill>
        <p:spPr bwMode="auto">
          <a:xfrm>
            <a:off x="7596336" y="4509120"/>
            <a:ext cx="1439490" cy="170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Végtaghosszkülönbség</a:t>
            </a:r>
            <a:r>
              <a:rPr lang="en-US" sz="4000" dirty="0" smtClean="0">
                <a:cs typeface="ＭＳ Ｐゴシック" charset="0"/>
              </a:rPr>
              <a:t> </a:t>
            </a:r>
            <a:r>
              <a:rPr lang="en-US" sz="4000" dirty="0" err="1" smtClean="0">
                <a:cs typeface="ＭＳ Ｐゴシック" charset="0"/>
              </a:rPr>
              <a:t>eloszlása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328592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smtClean="0"/>
              <a:t>Femur 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: 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tibia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hossz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aránya</a:t>
            </a:r>
            <a:endParaRPr lang="en-US" sz="2800" dirty="0" smtClean="0">
              <a:solidFill>
                <a:srgbClr val="000000"/>
              </a:solidFill>
              <a:ea typeface="MS PGothic" charset="0"/>
            </a:endParaRPr>
          </a:p>
          <a:p>
            <a:pPr marL="1085850" lvl="2">
              <a:lnSpc>
                <a:spcPct val="130000"/>
              </a:lnSpc>
              <a:buFontTx/>
              <a:buChar char="-"/>
              <a:defRPr/>
            </a:pP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52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-56% : 44-48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%</a:t>
            </a:r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800" dirty="0"/>
              <a:t>Femur </a:t>
            </a:r>
            <a:r>
              <a:rPr lang="en-US" sz="2800" dirty="0" err="1" smtClean="0"/>
              <a:t>rövidülés</a:t>
            </a:r>
            <a:endParaRPr lang="en-US" sz="2800" dirty="0" smtClean="0"/>
          </a:p>
          <a:p>
            <a:pPr lvl="2" indent="-342900">
              <a:lnSpc>
                <a:spcPct val="130000"/>
              </a:lnSpc>
              <a:buFontTx/>
              <a:buChar char="-"/>
            </a:pPr>
            <a:r>
              <a:rPr lang="en-US" sz="2000" dirty="0" err="1" smtClean="0"/>
              <a:t>Galeazzi</a:t>
            </a:r>
            <a:r>
              <a:rPr lang="en-US" sz="2000" dirty="0" smtClean="0"/>
              <a:t> </a:t>
            </a:r>
            <a:r>
              <a:rPr lang="en-US" sz="2000" dirty="0" err="1" smtClean="0"/>
              <a:t>teszt</a:t>
            </a:r>
            <a:r>
              <a:rPr lang="en-US" sz="2000" dirty="0" smtClean="0"/>
              <a:t>                             (</a:t>
            </a:r>
            <a:r>
              <a:rPr lang="en-US" sz="2000" dirty="0" err="1" smtClean="0"/>
              <a:t>Bettman</a:t>
            </a:r>
            <a:r>
              <a:rPr lang="en-US" sz="2000" dirty="0" smtClean="0"/>
              <a:t> </a:t>
            </a:r>
            <a:r>
              <a:rPr lang="en-US" sz="2000" dirty="0" err="1" smtClean="0"/>
              <a:t>teszt</a:t>
            </a:r>
            <a:r>
              <a:rPr lang="en-US" sz="2000" dirty="0" smtClean="0"/>
              <a:t>)</a:t>
            </a:r>
            <a:endParaRPr lang="en-US" sz="2000" dirty="0"/>
          </a:p>
          <a:p>
            <a:pPr marL="514350" indent="-514350">
              <a:lnSpc>
                <a:spcPct val="130000"/>
              </a:lnSpc>
              <a:buFont typeface="+mj-lt"/>
              <a:buAutoNum type="arabicPeriod"/>
            </a:pPr>
            <a:r>
              <a:rPr lang="en-US" sz="2800" dirty="0" err="1" smtClean="0"/>
              <a:t>Lábszár</a:t>
            </a:r>
            <a:r>
              <a:rPr lang="en-US" sz="2800" dirty="0" smtClean="0"/>
              <a:t> </a:t>
            </a:r>
            <a:r>
              <a:rPr lang="en-US" sz="2800" dirty="0" err="1" smtClean="0"/>
              <a:t>rövidülés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03"/>
          <a:stretch>
            <a:fillRect/>
          </a:stretch>
        </p:blipFill>
        <p:spPr bwMode="auto">
          <a:xfrm>
            <a:off x="7668344" y="2852936"/>
            <a:ext cx="1397803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38" t="44814" r="11945" b="17409"/>
          <a:stretch>
            <a:fillRect/>
          </a:stretch>
        </p:blipFill>
        <p:spPr bwMode="auto">
          <a:xfrm>
            <a:off x="5616382" y="4653136"/>
            <a:ext cx="1619914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8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4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Frontalis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                                       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szemből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Sagittalis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                                          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oldalirány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Axiális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                                      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harántirány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00808"/>
            <a:ext cx="446246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lsó végtagi deformitások 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00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9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épernyőfotó 2019-11-03 - 20.06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6273052"/>
            <a:ext cx="3049240" cy="5849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18182" y="6381328"/>
            <a:ext cx="4314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ÁOK IV.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évfolyam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-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Alsó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végtagi</a:t>
            </a:r>
            <a:r>
              <a:rPr lang="en-US" sz="1600" dirty="0">
                <a:solidFill>
                  <a:schemeClr val="bg1"/>
                </a:solidFill>
                <a:latin typeface="Arial" charset="0"/>
                <a:ea typeface="MS PGothic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Arial" charset="0"/>
                <a:ea typeface="MS PGothic" charset="0"/>
              </a:rPr>
              <a:t>deformitások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490662"/>
            <a:ext cx="9144000" cy="92211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err="1" smtClean="0">
                <a:cs typeface="ＭＳ Ｐゴシック" charset="0"/>
              </a:rPr>
              <a:t>Tengelyeltérések</a:t>
            </a:r>
            <a:endParaRPr lang="en-US" sz="4000" dirty="0">
              <a:cs typeface="ＭＳ Ｐゴシック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87624" y="1412776"/>
            <a:ext cx="5976838" cy="47525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rgbClr val="000000"/>
                </a:solidFill>
                <a:ea typeface="MS PGothic" charset="0"/>
              </a:rPr>
              <a:t>Frontalis</a:t>
            </a:r>
            <a:r>
              <a:rPr lang="en-US" sz="2800" dirty="0" smtClean="0">
                <a:solidFill>
                  <a:srgbClr val="000000"/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rgbClr val="000000"/>
                </a:solidFill>
                <a:ea typeface="MS PGothic" charset="0"/>
              </a:rPr>
              <a:t>                                         </a:t>
            </a:r>
            <a:r>
              <a:rPr lang="en-US" sz="2000" dirty="0">
                <a:solidFill>
                  <a:srgbClr val="000000"/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rgbClr val="000000"/>
                </a:solidFill>
                <a:ea typeface="MS PGothic" charset="0"/>
              </a:rPr>
              <a:t>szemből</a:t>
            </a:r>
            <a:r>
              <a:rPr lang="en-US" sz="2000" dirty="0" smtClean="0">
                <a:solidFill>
                  <a:srgbClr val="000000"/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Sagittalis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                                           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oldalirány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Axiális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 </a:t>
            </a:r>
            <a:r>
              <a:rPr lang="en-US" sz="28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sík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                                       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(</a:t>
            </a:r>
            <a:r>
              <a:rPr lang="en-US" sz="2000" dirty="0" err="1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harántirány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ea typeface="MS PGothic" charset="0"/>
              </a:rPr>
              <a:t>)</a:t>
            </a:r>
          </a:p>
          <a:p>
            <a:pPr marL="514350" indent="-514350">
              <a:lnSpc>
                <a:spcPct val="130000"/>
              </a:lnSpc>
              <a:buFontTx/>
              <a:buAutoNum type="arabicPeriod"/>
              <a:defRPr/>
            </a:pP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715785" y="5877272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12025" r="13512" b="7449"/>
          <a:stretch>
            <a:fillRect/>
          </a:stretch>
        </p:blipFill>
        <p:spPr bwMode="auto">
          <a:xfrm>
            <a:off x="4715892" y="1434430"/>
            <a:ext cx="1584325" cy="2665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8 plate genu valg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2" r="17249" b="5273"/>
          <a:stretch>
            <a:fillRect/>
          </a:stretch>
        </p:blipFill>
        <p:spPr bwMode="auto">
          <a:xfrm>
            <a:off x="6624067" y="1434430"/>
            <a:ext cx="1509712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4715892" y="4242717"/>
            <a:ext cx="16119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 err="1">
                <a:latin typeface="+mn-lt"/>
              </a:rPr>
              <a:t>Varus</a:t>
            </a:r>
            <a:r>
              <a:rPr lang="en-US" sz="1800" dirty="0">
                <a:latin typeface="+mn-lt"/>
              </a:rPr>
              <a:t> (“O-</a:t>
            </a:r>
            <a:r>
              <a:rPr lang="en-US" sz="1800" dirty="0" err="1">
                <a:latin typeface="+mn-lt"/>
              </a:rPr>
              <a:t>láb</a:t>
            </a:r>
            <a:r>
              <a:rPr lang="en-US" sz="1800" dirty="0">
                <a:latin typeface="+mn-lt"/>
              </a:rPr>
              <a:t>”)</a:t>
            </a: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6530404" y="4242717"/>
            <a:ext cx="16600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800" dirty="0">
                <a:latin typeface="+mn-lt"/>
              </a:rPr>
              <a:t>Valgus (“X-</a:t>
            </a:r>
            <a:r>
              <a:rPr lang="en-US" sz="1800" dirty="0" err="1">
                <a:latin typeface="+mn-lt"/>
              </a:rPr>
              <a:t>láb</a:t>
            </a:r>
            <a:r>
              <a:rPr lang="en-US" sz="1800" dirty="0">
                <a:latin typeface="+mn-lt"/>
              </a:rPr>
              <a:t>”)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99992" y="4738017"/>
            <a:ext cx="3960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>
                <a:latin typeface="+mn-lt"/>
              </a:rPr>
              <a:t>A </a:t>
            </a:r>
            <a:r>
              <a:rPr lang="en-US" sz="1800" dirty="0" err="1">
                <a:latin typeface="+mn-lt"/>
              </a:rPr>
              <a:t>distalis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rész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tengelye</a:t>
            </a:r>
            <a:r>
              <a:rPr lang="en-US" sz="1800" dirty="0">
                <a:latin typeface="+mn-lt"/>
              </a:rPr>
              <a:t> a </a:t>
            </a:r>
            <a:r>
              <a:rPr lang="en-US" sz="1800" dirty="0" err="1">
                <a:latin typeface="+mn-lt"/>
              </a:rPr>
              <a:t>proximalishoz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képest</a:t>
            </a:r>
            <a:r>
              <a:rPr lang="en-US" sz="1800" dirty="0">
                <a:latin typeface="+mn-lt"/>
              </a:rPr>
              <a:t> a </a:t>
            </a:r>
            <a:r>
              <a:rPr lang="en-US" sz="1800" dirty="0" err="1">
                <a:latin typeface="+mn-lt"/>
              </a:rPr>
              <a:t>középvonaltól</a:t>
            </a:r>
            <a:endParaRPr lang="en-US" sz="1800" dirty="0">
              <a:latin typeface="+mn-lt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49279" y="5322217"/>
            <a:ext cx="8217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latin typeface="+mn-lt"/>
              </a:rPr>
              <a:t>medial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020942" y="5322217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800" dirty="0">
                <a:latin typeface="+mn-lt"/>
              </a:rPr>
              <a:t>lateral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499992" y="5611142"/>
            <a:ext cx="3960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800" dirty="0" err="1">
                <a:latin typeface="+mn-lt"/>
              </a:rPr>
              <a:t>felé</a:t>
            </a:r>
            <a:r>
              <a:rPr lang="en-US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tér</a:t>
            </a:r>
            <a:r>
              <a:rPr lang="en-US" sz="1800" dirty="0">
                <a:latin typeface="+mn-lt"/>
              </a:rPr>
              <a:t> el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5004817" y="2082130"/>
            <a:ext cx="287337" cy="720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23954" y="2082130"/>
            <a:ext cx="288925" cy="792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668642" y="1505867"/>
            <a:ext cx="71437" cy="12969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092280" y="1505867"/>
            <a:ext cx="99" cy="12750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723954" y="2874292"/>
            <a:ext cx="288925" cy="7207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04817" y="2802855"/>
            <a:ext cx="215900" cy="7921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68642" y="2802855"/>
            <a:ext cx="215900" cy="93503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805042" y="2780928"/>
            <a:ext cx="287238" cy="8855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lsó végtagi deformitások 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4766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8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16844</TotalTime>
  <Words>4177</Words>
  <Application>Microsoft Macintosh PowerPoint</Application>
  <PresentationFormat>On-screen Show (4:3)</PresentationFormat>
  <Paragraphs>437</Paragraphs>
  <Slides>43</Slides>
  <Notes>43</Notes>
  <HiddenSlides>0</HiddenSlides>
  <MMClips>43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Office-téma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Mézes Dorottya</dc:creator>
  <cp:lastModifiedBy>Domos Gyula</cp:lastModifiedBy>
  <cp:revision>1308</cp:revision>
  <dcterms:created xsi:type="dcterms:W3CDTF">2015-02-04T08:09:30Z</dcterms:created>
  <dcterms:modified xsi:type="dcterms:W3CDTF">2020-03-31T10:50:22Z</dcterms:modified>
</cp:coreProperties>
</file>