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sldIdLst>
    <p:sldId id="326" r:id="rId2"/>
    <p:sldId id="272" r:id="rId3"/>
    <p:sldId id="273" r:id="rId4"/>
    <p:sldId id="309" r:id="rId5"/>
    <p:sldId id="310" r:id="rId6"/>
    <p:sldId id="322" r:id="rId7"/>
    <p:sldId id="311" r:id="rId8"/>
    <p:sldId id="312" r:id="rId9"/>
    <p:sldId id="313" r:id="rId10"/>
    <p:sldId id="314" r:id="rId11"/>
    <p:sldId id="275" r:id="rId12"/>
    <p:sldId id="33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320" r:id="rId32"/>
    <p:sldId id="296" r:id="rId33"/>
    <p:sldId id="307" r:id="rId34"/>
    <p:sldId id="297" r:id="rId35"/>
    <p:sldId id="298" r:id="rId36"/>
    <p:sldId id="294" r:id="rId37"/>
    <p:sldId id="321" r:id="rId38"/>
    <p:sldId id="299" r:id="rId39"/>
    <p:sldId id="300" r:id="rId40"/>
    <p:sldId id="301" r:id="rId41"/>
    <p:sldId id="302" r:id="rId42"/>
    <p:sldId id="303" r:id="rId43"/>
    <p:sldId id="304" r:id="rId44"/>
    <p:sldId id="327" r:id="rId45"/>
    <p:sldId id="306" r:id="rId46"/>
    <p:sldId id="333" r:id="rId47"/>
    <p:sldId id="331" r:id="rId48"/>
    <p:sldId id="336" r:id="rId49"/>
    <p:sldId id="318" r:id="rId50"/>
    <p:sldId id="334" r:id="rId51"/>
    <p:sldId id="323" r:id="rId52"/>
  </p:sldIdLst>
  <p:sldSz cx="9144000" cy="6858000" type="screen4x3"/>
  <p:notesSz cx="6858000" cy="9144000"/>
  <p:photoAlbum frame="frameStyle6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A50597A-2273-4AD9-867E-7A9964E7D553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90E6825-D876-4778-8835-7C00D8419AE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C6266F-95D2-41B1-B236-427F15C68CCE}" type="slidenum">
              <a:rPr lang="hu-HU" smtClean="0"/>
              <a:pPr/>
              <a:t>51</a:t>
            </a:fld>
            <a:endParaRPr lang="hu-H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  <p:sp>
        <p:nvSpPr>
          <p:cNvPr id="696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20CE0-7A4D-4524-B392-CAA115B8C020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2992-7786-4D0C-941C-68E83C49862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BE821-6390-4AE7-9A2C-B8BA84B361F5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9C0CE-459A-44E4-AE28-769A403C809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372A1-6060-463B-8865-8E9C67B7ADF1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6DBE-D055-4729-896F-43C2ADA785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6FD15-3BA5-4E9E-BCDA-5A7835FEAE81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1EE32-957C-4325-830C-AC7670B8BD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485DC-0D01-483D-9097-89E7A2D7030E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FC5B4-915B-4E2A-AC70-EA5D59188DD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AC37-CCEC-4175-B093-EF931069A5C0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7B7F5-A80E-489D-95BD-5BD1295AFB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6F01F-0093-4CF8-9163-2C3778CF9C39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F687-8149-4043-9853-DF857CB1A4D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6FC72-5564-4219-BA9E-F0DFF7A11EEF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877BF-1FE3-4960-B7AD-ADCC9E8E350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9CCB5-D39E-420A-B5B5-605816A456A0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561E-B8C1-4515-B31C-651C837CD1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D62AE-DF20-43A8-A9AA-23D3158D69DB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7EB4C-89B4-48E4-9B8B-AB220BA0E0C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E0D4A-5BD4-4E60-8267-B5163B003E49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57E0-6F07-4B81-81C7-0BAA13D1BD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984C55-9603-4474-8BBB-1CC47E99BAEE}" type="datetimeFigureOut">
              <a:rPr lang="hu-HU"/>
              <a:pPr>
                <a:defRPr/>
              </a:pPr>
              <a:t>2020. 03. 21.</a:t>
            </a:fld>
            <a:endParaRPr lang="hu-HU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59D4A02-C460-4BC6-973F-60B1C69E7AE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861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6861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6861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6861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  <p:sp>
            <p:nvSpPr>
              <p:cNvPr id="6861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u-HU"/>
              </a:p>
            </p:txBody>
          </p:sp>
        </p:grpSp>
        <p:sp>
          <p:nvSpPr>
            <p:cNvPr id="6861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6862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  <p:sp>
        <p:nvSpPr>
          <p:cNvPr id="6862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86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1.wav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3495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>Gyulladások a </a:t>
            </a:r>
            <a:r>
              <a:rPr lang="hu-HU" sz="4000" dirty="0" err="1" smtClean="0">
                <a:solidFill>
                  <a:srgbClr val="FFFF00"/>
                </a:solidFill>
                <a:latin typeface="Arial" pitchFamily="34" charset="0"/>
              </a:rPr>
              <a:t>musculoskeletalis</a:t>
            </a: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>rendszerben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142844" y="6470673"/>
            <a:ext cx="387351" cy="24447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709512" y="635795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Szendrői M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smtClean="0">
                <a:solidFill>
                  <a:srgbClr val="FFFF00"/>
                </a:solidFill>
                <a:latin typeface="Verdana" pitchFamily="34" charset="0"/>
              </a:rPr>
              <a:t>3 fázisú csontscintigraphia Tc</a:t>
            </a:r>
            <a:r>
              <a:rPr lang="hu-HU" sz="2800" baseline="30000" smtClean="0">
                <a:solidFill>
                  <a:srgbClr val="FFFF00"/>
                </a:solidFill>
                <a:latin typeface="Verdana" pitchFamily="34" charset="0"/>
              </a:rPr>
              <a:t>99m</a:t>
            </a:r>
          </a:p>
        </p:txBody>
      </p:sp>
      <p:pic>
        <p:nvPicPr>
          <p:cNvPr id="12291" name="Picture 3" descr="scinti01"/>
          <p:cNvPicPr>
            <a:picLocks noChangeAspect="1" noChangeArrowheads="1"/>
          </p:cNvPicPr>
          <p:nvPr/>
        </p:nvPicPr>
        <p:blipFill>
          <a:blip r:embed="rId3">
            <a:lum bright="-10000" contrast="-8000"/>
          </a:blip>
          <a:srcRect l="24644" t="33482" b="33036"/>
          <a:stretch>
            <a:fillRect/>
          </a:stretch>
        </p:blipFill>
        <p:spPr bwMode="auto">
          <a:xfrm>
            <a:off x="2071670" y="2357430"/>
            <a:ext cx="5460987" cy="17859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 descr="scinti01"/>
          <p:cNvPicPr>
            <a:picLocks noChangeAspect="1" noChangeArrowheads="1"/>
          </p:cNvPicPr>
          <p:nvPr/>
        </p:nvPicPr>
        <p:blipFill>
          <a:blip r:embed="rId3">
            <a:lum bright="-10000" contrast="-8000"/>
          </a:blip>
          <a:srcRect t="66964" r="75619"/>
          <a:stretch>
            <a:fillRect/>
          </a:stretch>
        </p:blipFill>
        <p:spPr bwMode="auto">
          <a:xfrm>
            <a:off x="357158" y="2357430"/>
            <a:ext cx="1766874" cy="176211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85786" y="585789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Kép 1" descr="Dia1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14348" y="62150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zövegdoboz 1"/>
          <p:cNvSpPr txBox="1">
            <a:spLocks noChangeArrowheads="1"/>
          </p:cNvSpPr>
          <p:nvPr/>
        </p:nvSpPr>
        <p:spPr bwMode="auto">
          <a:xfrm>
            <a:off x="1000125" y="1071563"/>
            <a:ext cx="66548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4000" b="1">
                <a:solidFill>
                  <a:srgbClr val="FFFF00"/>
                </a:solidFill>
              </a:rPr>
              <a:t>Acut gennyes osteomyelitis</a:t>
            </a:r>
          </a:p>
          <a:p>
            <a:endParaRPr lang="hu-HU"/>
          </a:p>
          <a:p>
            <a:r>
              <a:rPr lang="hu-HU" sz="2800" b="1">
                <a:solidFill>
                  <a:srgbClr val="FFFF00"/>
                </a:solidFill>
              </a:rPr>
              <a:t>Diagnosztikai eszközök</a:t>
            </a:r>
          </a:p>
          <a:p>
            <a:endParaRPr lang="hu-HU"/>
          </a:p>
          <a:p>
            <a:r>
              <a:rPr lang="hu-HU"/>
              <a:t>-</a:t>
            </a:r>
            <a:r>
              <a:rPr lang="hu-HU" sz="2400" b="1">
                <a:solidFill>
                  <a:srgbClr val="FFFF00"/>
                </a:solidFill>
              </a:rPr>
              <a:t>Laborvizsgálat (Vvt süllyedés, CRP, teljes vérkép,</a:t>
            </a:r>
          </a:p>
          <a:p>
            <a:r>
              <a:rPr lang="hu-HU" sz="2400" b="1">
                <a:solidFill>
                  <a:srgbClr val="FFFF00"/>
                </a:solidFill>
              </a:rPr>
              <a:t> IL-6, procalcitonin)</a:t>
            </a:r>
          </a:p>
          <a:p>
            <a:r>
              <a:rPr lang="hu-HU" sz="2400" b="1">
                <a:solidFill>
                  <a:srgbClr val="FFFF00"/>
                </a:solidFill>
              </a:rPr>
              <a:t>-MR</a:t>
            </a:r>
          </a:p>
          <a:p>
            <a:r>
              <a:rPr lang="hu-HU" sz="2400" b="1">
                <a:solidFill>
                  <a:srgbClr val="FFFF00"/>
                </a:solidFill>
              </a:rPr>
              <a:t>-(UH, röntgen, CT)</a:t>
            </a:r>
          </a:p>
          <a:p>
            <a:r>
              <a:rPr lang="hu-HU" sz="2400" b="1">
                <a:solidFill>
                  <a:srgbClr val="FFFF00"/>
                </a:solidFill>
              </a:rPr>
              <a:t>-csontizotóp</a:t>
            </a:r>
          </a:p>
          <a:p>
            <a:r>
              <a:rPr lang="hu-HU" sz="2400" b="1">
                <a:solidFill>
                  <a:srgbClr val="FFFF00"/>
                </a:solidFill>
              </a:rPr>
              <a:t>-aspiráció, mikrobiológia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28596" y="614364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Kép 1" descr="Dia2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71472" y="357166"/>
            <a:ext cx="821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Subacut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osteomyelitis</a:t>
            </a:r>
            <a:r>
              <a:rPr lang="hu-HU" sz="2400" b="1" dirty="0" smtClean="0">
                <a:solidFill>
                  <a:srgbClr val="FFFF00"/>
                </a:solidFill>
              </a:rPr>
              <a:t> a bal </a:t>
            </a:r>
            <a:r>
              <a:rPr lang="hu-HU" sz="2400" b="1" dirty="0" err="1" smtClean="0">
                <a:solidFill>
                  <a:srgbClr val="FFFF00"/>
                </a:solidFill>
              </a:rPr>
              <a:t>humerus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metaphysisében</a:t>
            </a:r>
            <a:r>
              <a:rPr lang="hu-HU" sz="2400" b="1" dirty="0" smtClean="0">
                <a:solidFill>
                  <a:srgbClr val="FFFF00"/>
                </a:solidFill>
              </a:rPr>
              <a:t> (nyilak)</a:t>
            </a:r>
            <a:endParaRPr lang="hu-HU" sz="2400" b="1" dirty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42844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Kép 1" descr="Dia2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42910" y="642918"/>
            <a:ext cx="7243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Subacut-chronicus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osteomyelitis</a:t>
            </a:r>
            <a:r>
              <a:rPr lang="hu-HU" sz="2400" b="1" dirty="0" smtClean="0">
                <a:solidFill>
                  <a:srgbClr val="FFFF00"/>
                </a:solidFill>
              </a:rPr>
              <a:t> a jobb </a:t>
            </a:r>
            <a:r>
              <a:rPr lang="hu-HU" sz="2400" b="1" dirty="0" err="1" smtClean="0">
                <a:solidFill>
                  <a:srgbClr val="FFFF00"/>
                </a:solidFill>
              </a:rPr>
              <a:t>radius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distalis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hu-HU" sz="2400" b="1" dirty="0" err="1" smtClean="0">
                <a:solidFill>
                  <a:srgbClr val="FFFF00"/>
                </a:solidFill>
              </a:rPr>
              <a:t>metaphysisében</a:t>
            </a:r>
            <a:r>
              <a:rPr lang="hu-HU" sz="2400" b="1" dirty="0" smtClean="0">
                <a:solidFill>
                  <a:srgbClr val="FFFF00"/>
                </a:solidFill>
              </a:rPr>
              <a:t> (</a:t>
            </a:r>
            <a:r>
              <a:rPr lang="hu-HU" sz="2400" b="1" dirty="0" err="1" smtClean="0">
                <a:solidFill>
                  <a:srgbClr val="FFFF00"/>
                </a:solidFill>
              </a:rPr>
              <a:t>periostealis</a:t>
            </a:r>
            <a:r>
              <a:rPr lang="hu-HU" sz="2400" b="1" dirty="0" smtClean="0">
                <a:solidFill>
                  <a:srgbClr val="FFFF00"/>
                </a:solidFill>
              </a:rPr>
              <a:t> reakcióval)</a:t>
            </a:r>
            <a:endParaRPr lang="hu-HU" sz="2400" b="1" dirty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Kép 1" descr="Dia2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28596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1" descr="Dia23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642910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Kép 1" descr="Dia2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28596" y="62150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Kép 1" descr="Dia2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285720" y="642939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Kép 1" descr="Dia2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14348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Kép 1" descr="Dia1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5000628" y="62150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Kép 1" descr="Dia2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14348" y="557214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Dia28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28596" y="635795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Kép 1" descr="Dia2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143900" y="128586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1" descr="Dia3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3357554" y="285749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Kép 1" descr="Dia3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1" descr="Dia3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500034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Kép 1" descr="Dia33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001024" y="121442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Kép 1" descr="Dia3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Kép 1" descr="Dia3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-1429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214414" y="1857364"/>
            <a:ext cx="244475" cy="244475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>
          <a:xfrm rot="10800000">
            <a:off x="2786050" y="4500570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rot="10800000" flipV="1">
            <a:off x="5857884" y="4000504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0800000" flipV="1">
            <a:off x="8358214" y="4071942"/>
            <a:ext cx="50006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rot="10800000">
            <a:off x="8429652" y="5000636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rot="5400000" flipH="1" flipV="1">
            <a:off x="2321703" y="5322107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2000232" y="5000636"/>
            <a:ext cx="28575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1357290" y="4786322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Kép 1" descr="Dia3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>
          <a:xfrm rot="16200000" flipH="1">
            <a:off x="5214942" y="3643314"/>
            <a:ext cx="857256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4929190" y="4643446"/>
            <a:ext cx="85725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ép 1" descr="Dia1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571472" y="635795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Kép 1" descr="Dia3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643042" y="1857364"/>
            <a:ext cx="244475" cy="244475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>
          <a:xfrm rot="10800000" flipV="1">
            <a:off x="5643570" y="3071810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rot="10800000">
            <a:off x="5572132" y="4286256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Kép 1" descr="Dia39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Kép 4" descr="humerus osteomyelitis.jpg"/>
          <p:cNvPicPr>
            <a:picLocks noChangeAspect="1"/>
          </p:cNvPicPr>
          <p:nvPr/>
        </p:nvPicPr>
        <p:blipFill>
          <a:blip r:embed="rId4"/>
          <a:srcRect l="31046" t="17838" r="8414" b="15073"/>
          <a:stretch>
            <a:fillRect/>
          </a:stretch>
        </p:blipFill>
        <p:spPr bwMode="auto">
          <a:xfrm>
            <a:off x="5572125" y="71438"/>
            <a:ext cx="3500438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nyíllal 4"/>
          <p:cNvCxnSpPr/>
          <p:nvPr/>
        </p:nvCxnSpPr>
        <p:spPr>
          <a:xfrm rot="10800000" flipV="1">
            <a:off x="8143900" y="1643050"/>
            <a:ext cx="78581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rot="10800000">
            <a:off x="8215338" y="3000372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3357554" y="571480"/>
            <a:ext cx="1704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solidFill>
                  <a:srgbClr val="FFFF00"/>
                </a:solidFill>
              </a:rPr>
              <a:t>Sequester</a:t>
            </a:r>
            <a:endParaRPr lang="hu-HU" sz="2800" b="1" dirty="0" smtClean="0">
              <a:solidFill>
                <a:srgbClr val="FFFF00"/>
              </a:solidFill>
            </a:endParaRPr>
          </a:p>
          <a:p>
            <a:r>
              <a:rPr lang="hu-HU" sz="2800" b="1" dirty="0" smtClean="0">
                <a:solidFill>
                  <a:srgbClr val="FFFF00"/>
                </a:solidFill>
              </a:rPr>
              <a:t> képződés</a:t>
            </a:r>
            <a:endParaRPr lang="hu-HU" sz="2800" b="1" dirty="0">
              <a:solidFill>
                <a:srgbClr val="FFFF00"/>
              </a:solidFill>
            </a:endParaRPr>
          </a:p>
        </p:txBody>
      </p:sp>
      <p:pic>
        <p:nvPicPr>
          <p:cNvPr id="9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214810" y="26431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Kép 1" descr="Dia4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48414" y="428604"/>
            <a:ext cx="8695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Posttraumás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chronikus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osteomyelitis</a:t>
            </a:r>
            <a:r>
              <a:rPr lang="hu-HU" sz="2400" b="1" dirty="0" smtClean="0">
                <a:solidFill>
                  <a:srgbClr val="FFFF00"/>
                </a:solidFill>
              </a:rPr>
              <a:t> (betegfotó, </a:t>
            </a:r>
            <a:r>
              <a:rPr lang="hu-HU" sz="2400" b="1" dirty="0" err="1" smtClean="0">
                <a:solidFill>
                  <a:srgbClr val="FFFF00"/>
                </a:solidFill>
              </a:rPr>
              <a:t>rtg</a:t>
            </a:r>
            <a:r>
              <a:rPr lang="hu-HU" sz="2400" b="1" dirty="0" smtClean="0">
                <a:solidFill>
                  <a:srgbClr val="FFFF00"/>
                </a:solidFill>
              </a:rPr>
              <a:t>, csontizotóp)</a:t>
            </a:r>
            <a:endParaRPr lang="hu-HU" sz="2400" b="1" dirty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643438" y="478632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Kép 1" descr="Dia5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8286776" y="28572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1" descr="Dia41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Kép 1" descr="Dia42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7143768" y="500042"/>
            <a:ext cx="244475" cy="244475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>
          <a:xfrm rot="5400000">
            <a:off x="6965173" y="4321975"/>
            <a:ext cx="50006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5929322" y="4429132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5857884" y="5214950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rot="16200000" flipV="1">
            <a:off x="7143768" y="5214950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rot="16200000" flipH="1">
            <a:off x="1821637" y="4250537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rot="5400000">
            <a:off x="2678893" y="4321975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rot="5400000" flipH="1" flipV="1">
            <a:off x="1714480" y="5000636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rot="16200000" flipV="1">
            <a:off x="2321703" y="5107793"/>
            <a:ext cx="78581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Kép 1" descr="Dia38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14480" y="214290"/>
            <a:ext cx="474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Clavicula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chronicus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osteomyelitise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endParaRPr lang="hu-HU" sz="2400" b="1" dirty="0">
              <a:solidFill>
                <a:srgbClr val="FFFF00"/>
              </a:solidFill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rot="16200000" flipV="1">
            <a:off x="6786578" y="1285860"/>
            <a:ext cx="500066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rot="5400000" flipH="1" flipV="1">
            <a:off x="5607851" y="1607331"/>
            <a:ext cx="71438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0800000">
            <a:off x="6572264" y="5429264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rot="5400000" flipH="1" flipV="1">
            <a:off x="5286380" y="5857892"/>
            <a:ext cx="71438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479427" cy="479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Kép 1" descr="Dia18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816100" y="295275"/>
            <a:ext cx="532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rgbClr val="FFFF00"/>
                </a:solidFill>
              </a:rPr>
              <a:t>Metabolikus anyagcserezavar, köszvény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5072066" y="221455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Kép 1" descr="Dia43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Kép 1" descr="Dia44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404813"/>
            <a:ext cx="609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800" smtClean="0">
                <a:solidFill>
                  <a:srgbClr val="FFFF00"/>
                </a:solidFill>
                <a:latin typeface="Verdana" pitchFamily="34" charset="0"/>
              </a:rPr>
              <a:t>Mikrobiológiai vizsgálat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613" y="1557338"/>
            <a:ext cx="5256212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Aerob/anaerob tenyésztés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Direkt kenet (Gram pos/neg)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Gomba kimutatás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Antibiogram (MIC érték)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Negatív lelet esetében baktériumfal kimutatás (PCR)</a:t>
            </a:r>
          </a:p>
        </p:txBody>
      </p:sp>
      <p:pic>
        <p:nvPicPr>
          <p:cNvPr id="6148" name="Picture 4" descr="antibioticu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938" y="4076700"/>
            <a:ext cx="2952750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staphylococcus_aure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300" y="4076700"/>
            <a:ext cx="24241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357686" y="6429396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Kép 1" descr="Dia45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Kép 1" descr="Dia46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000100" y="6215082"/>
            <a:ext cx="244475" cy="244475"/>
          </a:xfrm>
          <a:prstGeom prst="rect">
            <a:avLst/>
          </a:prstGeom>
        </p:spPr>
      </p:pic>
      <p:cxnSp>
        <p:nvCxnSpPr>
          <p:cNvPr id="5" name="Egyenes összekötő nyíllal 4"/>
          <p:cNvCxnSpPr/>
          <p:nvPr/>
        </p:nvCxnSpPr>
        <p:spPr>
          <a:xfrm rot="5400000">
            <a:off x="7965305" y="1607331"/>
            <a:ext cx="57150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rot="5400000" flipH="1" flipV="1">
            <a:off x="7608115" y="289321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rot="16200000" flipV="1">
            <a:off x="8251057" y="2536025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3143240" y="3143248"/>
            <a:ext cx="64294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rot="5400000">
            <a:off x="3893339" y="2821777"/>
            <a:ext cx="50006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rot="16200000" flipV="1">
            <a:off x="3929058" y="4000504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rot="5400000">
            <a:off x="1214414" y="2786058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rot="16200000" flipV="1">
            <a:off x="1178695" y="4036223"/>
            <a:ext cx="71438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428596" y="3214686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Kép 1" descr="Dia47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357290" y="614364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Kép 1" descr="Dia48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1928794" y="514351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3495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</a:br>
            <a:endParaRPr lang="hu-HU" sz="400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8131" name="Szövegdoboz 2"/>
          <p:cNvSpPr txBox="1">
            <a:spLocks noChangeArrowheads="1"/>
          </p:cNvSpPr>
          <p:nvPr/>
        </p:nvSpPr>
        <p:spPr bwMode="auto">
          <a:xfrm>
            <a:off x="428625" y="428625"/>
            <a:ext cx="8577263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>
                <a:solidFill>
                  <a:srgbClr val="FFFF00"/>
                </a:solidFill>
              </a:rPr>
              <a:t>Iatrogen csontízületi infekciók – </a:t>
            </a:r>
            <a:r>
              <a:rPr lang="hu-HU" sz="2800" b="1">
                <a:solidFill>
                  <a:srgbClr val="FFFF00"/>
                </a:solidFill>
              </a:rPr>
              <a:t>periprotheticus infekciók</a:t>
            </a:r>
          </a:p>
          <a:p>
            <a:endParaRPr lang="hu-HU" sz="2800">
              <a:solidFill>
                <a:srgbClr val="FFFF00"/>
              </a:solidFill>
            </a:endParaRPr>
          </a:p>
          <a:p>
            <a:r>
              <a:rPr lang="hu-HU" sz="2800" b="1">
                <a:solidFill>
                  <a:srgbClr val="FFFF00"/>
                </a:solidFill>
              </a:rPr>
              <a:t>Gyakoriság:</a:t>
            </a:r>
            <a:r>
              <a:rPr lang="hu-HU" sz="2800">
                <a:solidFill>
                  <a:srgbClr val="FFFF00"/>
                </a:solidFill>
              </a:rPr>
              <a:t>  csípő protézis  primer: 0,3-1,1% revizió: 3-5%</a:t>
            </a:r>
          </a:p>
          <a:p>
            <a:r>
              <a:rPr lang="hu-HU" sz="2800">
                <a:solidFill>
                  <a:srgbClr val="FFFF00"/>
                </a:solidFill>
              </a:rPr>
              <a:t>                     térd  protézis  primer: 0,5-1,6% revizíó: 5-9%</a:t>
            </a:r>
          </a:p>
          <a:p>
            <a:r>
              <a:rPr lang="hu-HU" sz="2800" b="1">
                <a:solidFill>
                  <a:srgbClr val="FFFF00"/>
                </a:solidFill>
              </a:rPr>
              <a:t>Diagnosztikai kritériumok: major</a:t>
            </a: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000">
                <a:sym typeface="Calibri" pitchFamily="34" charset="0"/>
              </a:rPr>
              <a:t> </a:t>
            </a:r>
            <a:r>
              <a:rPr lang="hu-HU" sz="2400" b="1">
                <a:solidFill>
                  <a:srgbClr val="FFFF00"/>
                </a:solidFill>
                <a:sym typeface="Calibri" pitchFamily="34" charset="0"/>
              </a:rPr>
              <a:t>- Két egymástól független, pozitív tenyésztés, melyek identikus</a:t>
            </a: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400" b="1">
                <a:solidFill>
                  <a:srgbClr val="FFFF00"/>
                </a:solidFill>
                <a:sym typeface="Calibri" pitchFamily="34" charset="0"/>
              </a:rPr>
              <a:t>   kórokozót eredményeznek</a:t>
            </a: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400" b="1">
                <a:solidFill>
                  <a:srgbClr val="FFFF00"/>
                </a:solidFill>
                <a:sym typeface="Calibri" pitchFamily="34" charset="0"/>
              </a:rPr>
              <a:t>- sipoly, mely a protézisre vezet</a:t>
            </a:r>
            <a:endParaRPr lang="hu-HU" sz="2000" b="1">
              <a:solidFill>
                <a:srgbClr val="FFFF00"/>
              </a:solidFill>
              <a:sym typeface="Calibri" pitchFamily="34" charset="0"/>
            </a:endParaRP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endParaRPr lang="hu-HU" sz="2000" b="1">
              <a:solidFill>
                <a:srgbClr val="FFFF00"/>
              </a:solidFill>
              <a:sym typeface="Calibri" pitchFamily="34" charset="0"/>
            </a:endParaRP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800" b="1">
                <a:solidFill>
                  <a:srgbClr val="FFFF00"/>
                </a:solidFill>
                <a:sym typeface="Calibri" pitchFamily="34" charset="0"/>
              </a:rPr>
              <a:t>Minor: 3 kritérium az alábbiakból</a:t>
            </a: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- </a:t>
            </a:r>
            <a:r>
              <a:rPr lang="hu-HU" sz="2400" b="1">
                <a:solidFill>
                  <a:srgbClr val="FFF76B"/>
                </a:solidFill>
                <a:sym typeface="Calibri" pitchFamily="34" charset="0"/>
              </a:rPr>
              <a:t>Serum</a:t>
            </a: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: Emelkedett We ÉS CRP</a:t>
            </a:r>
          </a:p>
          <a:p>
            <a:pPr marL="239713" lvl="4" indent="-239713">
              <a:lnSpc>
                <a:spcPct val="80000"/>
              </a:lnSpc>
              <a:spcBef>
                <a:spcPts val="400"/>
              </a:spcBef>
              <a:buClr>
                <a:srgbClr val="FFCA00"/>
              </a:buClr>
            </a:pP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 - Emelkedett WBC </a:t>
            </a:r>
            <a:r>
              <a:rPr lang="hu-HU" sz="2400" b="1">
                <a:solidFill>
                  <a:srgbClr val="FFF76B"/>
                </a:solidFill>
                <a:sym typeface="Calibri" pitchFamily="34" charset="0"/>
              </a:rPr>
              <a:t>a synovialis folyadékban</a:t>
            </a: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, </a:t>
            </a:r>
          </a:p>
          <a:p>
            <a:pPr marL="239713" lvl="4" indent="-239713">
              <a:lnSpc>
                <a:spcPct val="80000"/>
              </a:lnSpc>
              <a:spcBef>
                <a:spcPts val="400"/>
              </a:spcBef>
              <a:buClr>
                <a:srgbClr val="FFCA00"/>
              </a:buClr>
            </a:pP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    vagy pozitív leukocyta észteráz teszt </a:t>
            </a: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- Emelkedett neutrophil arány a punctatumban</a:t>
            </a: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- Pozitív szövettani minta </a:t>
            </a:r>
          </a:p>
          <a:p>
            <a:pPr marL="239713" lvl="2" indent="-239713">
              <a:lnSpc>
                <a:spcPct val="80000"/>
              </a:lnSpc>
              <a:spcBef>
                <a:spcPts val="500"/>
              </a:spcBef>
              <a:buClr>
                <a:srgbClr val="FFCA00"/>
              </a:buClr>
            </a:pPr>
            <a:r>
              <a:rPr lang="hu-HU" sz="2400">
                <a:solidFill>
                  <a:srgbClr val="FFF76B"/>
                </a:solidFill>
                <a:sym typeface="Calibri" pitchFamily="34" charset="0"/>
              </a:rPr>
              <a:t>- Egy pozitív tenyésztés</a:t>
            </a:r>
            <a:endParaRPr lang="hu-HU" sz="2800">
              <a:solidFill>
                <a:srgbClr val="FFFF00"/>
              </a:solidFill>
              <a:sym typeface="Calibri" pitchFamily="3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929586" y="621508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Kép 1" descr="Dia50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>Diagnosztikus módszerek</a:t>
            </a:r>
          </a:p>
        </p:txBody>
      </p:sp>
      <p:sp>
        <p:nvSpPr>
          <p:cNvPr id="50179" name="Szövegdoboz 2"/>
          <p:cNvSpPr txBox="1">
            <a:spLocks noChangeArrowheads="1"/>
          </p:cNvSpPr>
          <p:nvPr/>
        </p:nvSpPr>
        <p:spPr bwMode="auto">
          <a:xfrm>
            <a:off x="150813" y="1785938"/>
            <a:ext cx="8993187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/>
              <a:t>-</a:t>
            </a:r>
            <a:r>
              <a:rPr lang="hu-HU" sz="2800" b="1">
                <a:solidFill>
                  <a:srgbClr val="FFFF00"/>
                </a:solidFill>
              </a:rPr>
              <a:t>Serum labor értékek </a:t>
            </a:r>
            <a:r>
              <a:rPr lang="hu-HU" sz="2400" b="1">
                <a:solidFill>
                  <a:srgbClr val="FFFF00"/>
                </a:solidFill>
              </a:rPr>
              <a:t>(We, CRP, procalcitonin szint, IL-6)</a:t>
            </a:r>
          </a:p>
          <a:p>
            <a:r>
              <a:rPr lang="hu-HU" sz="2400" b="1">
                <a:solidFill>
                  <a:srgbClr val="FFFF00"/>
                </a:solidFill>
              </a:rPr>
              <a:t>-</a:t>
            </a:r>
            <a:r>
              <a:rPr lang="hu-HU" sz="2800" b="1">
                <a:solidFill>
                  <a:srgbClr val="FFFF00"/>
                </a:solidFill>
              </a:rPr>
              <a:t>Punkció </a:t>
            </a:r>
            <a:r>
              <a:rPr lang="hu-HU" sz="2400" b="1">
                <a:solidFill>
                  <a:srgbClr val="FFFF00"/>
                </a:solidFill>
              </a:rPr>
              <a:t>(protézis körül): Fvs-szám, CRP, fehérje tart., </a:t>
            </a:r>
          </a:p>
          <a:p>
            <a:r>
              <a:rPr lang="hu-HU" sz="2400" b="1">
                <a:solidFill>
                  <a:srgbClr val="FFFF00"/>
                </a:solidFill>
              </a:rPr>
              <a:t>leukocita észteráz, alfa defenzin)</a:t>
            </a:r>
          </a:p>
          <a:p>
            <a:r>
              <a:rPr lang="hu-HU" sz="2400" b="1">
                <a:solidFill>
                  <a:srgbClr val="FFFF00"/>
                </a:solidFill>
              </a:rPr>
              <a:t>-</a:t>
            </a:r>
            <a:r>
              <a:rPr lang="hu-HU" sz="2800" b="1">
                <a:solidFill>
                  <a:srgbClr val="FFFF00"/>
                </a:solidFill>
              </a:rPr>
              <a:t>Bakteriológiai leoltás </a:t>
            </a:r>
            <a:r>
              <a:rPr lang="hu-HU" sz="2400" b="1">
                <a:solidFill>
                  <a:srgbClr val="FFFF00"/>
                </a:solidFill>
              </a:rPr>
              <a:t>(normál, haemocultura, PCR)</a:t>
            </a:r>
          </a:p>
          <a:p>
            <a:r>
              <a:rPr lang="hu-HU" sz="2400" b="1">
                <a:solidFill>
                  <a:srgbClr val="FFFF00"/>
                </a:solidFill>
              </a:rPr>
              <a:t>-</a:t>
            </a:r>
            <a:r>
              <a:rPr lang="hu-HU" sz="2800" b="1">
                <a:solidFill>
                  <a:srgbClr val="FFFF00"/>
                </a:solidFill>
              </a:rPr>
              <a:t>Szövettani mintavétel  </a:t>
            </a:r>
            <a:r>
              <a:rPr lang="hu-HU" sz="2400" b="1">
                <a:solidFill>
                  <a:srgbClr val="FFFF00"/>
                </a:solidFill>
              </a:rPr>
              <a:t>(fvs: 23/10 HPF  low grade inf.)</a:t>
            </a:r>
          </a:p>
          <a:p>
            <a:r>
              <a:rPr lang="hu-HU" sz="2400" b="1">
                <a:solidFill>
                  <a:srgbClr val="FFFF00"/>
                </a:solidFill>
              </a:rPr>
              <a:t>-</a:t>
            </a:r>
            <a:r>
              <a:rPr lang="hu-HU" sz="2800" b="1">
                <a:solidFill>
                  <a:srgbClr val="FFFF00"/>
                </a:solidFill>
              </a:rPr>
              <a:t>Csont izotóp </a:t>
            </a:r>
            <a:r>
              <a:rPr lang="hu-HU" sz="2400" b="1">
                <a:solidFill>
                  <a:srgbClr val="FFFF00"/>
                </a:solidFill>
              </a:rPr>
              <a:t>(3 fázisú csontizotóp, G-citráttal jelzett csontizotóp,</a:t>
            </a:r>
          </a:p>
          <a:p>
            <a:r>
              <a:rPr lang="hu-HU" sz="2400" b="1">
                <a:solidFill>
                  <a:srgbClr val="FFFF00"/>
                </a:solidFill>
              </a:rPr>
              <a:t> ill. jelzett fehérvérsejt)</a:t>
            </a:r>
          </a:p>
          <a:p>
            <a:r>
              <a:rPr lang="hu-HU" sz="2400" b="1">
                <a:solidFill>
                  <a:srgbClr val="FFFF00"/>
                </a:solidFill>
              </a:rPr>
              <a:t>-</a:t>
            </a:r>
            <a:r>
              <a:rPr lang="hu-HU" sz="2800" b="1">
                <a:solidFill>
                  <a:srgbClr val="FFFF00"/>
                </a:solidFill>
              </a:rPr>
              <a:t>Rtg</a:t>
            </a:r>
            <a:r>
              <a:rPr lang="hu-HU" sz="2400" b="1">
                <a:solidFill>
                  <a:srgbClr val="FFFF00"/>
                </a:solidFill>
              </a:rPr>
              <a:t>: transzlucens sáv, nagyobb mint 1 mm a</a:t>
            </a:r>
          </a:p>
          <a:p>
            <a:r>
              <a:rPr lang="hu-HU" sz="2400" b="1">
                <a:solidFill>
                  <a:srgbClr val="FFFF00"/>
                </a:solidFill>
              </a:rPr>
              <a:t> csontcement/protézisszár és a csont között</a:t>
            </a:r>
          </a:p>
          <a:p>
            <a:r>
              <a:rPr lang="hu-HU" sz="2400" b="1">
                <a:solidFill>
                  <a:srgbClr val="FFFF00"/>
                </a:solidFill>
              </a:rPr>
              <a:t>-</a:t>
            </a:r>
            <a:r>
              <a:rPr lang="hu-HU" sz="2800" b="1">
                <a:solidFill>
                  <a:srgbClr val="FFFF00"/>
                </a:solidFill>
              </a:rPr>
              <a:t>PET-CT</a:t>
            </a:r>
            <a:r>
              <a:rPr lang="hu-HU" sz="2400" b="1">
                <a:solidFill>
                  <a:srgbClr val="FFFF00"/>
                </a:solidFill>
              </a:rPr>
              <a:t>: (94 % szenzitivitás, 87% specifitás</a:t>
            </a:r>
            <a:r>
              <a:rPr lang="hu-HU" sz="2400" b="1"/>
              <a:t>)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786710" y="592933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42910" y="214290"/>
            <a:ext cx="6474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kern="0" dirty="0" smtClean="0">
                <a:solidFill>
                  <a:srgbClr val="FFFF00"/>
                </a:solidFill>
              </a:rPr>
              <a:t>A </a:t>
            </a:r>
            <a:r>
              <a:rPr lang="hu-HU" sz="3200" b="1" kern="0" dirty="0" err="1" smtClean="0">
                <a:solidFill>
                  <a:srgbClr val="FFFF00"/>
                </a:solidFill>
              </a:rPr>
              <a:t>p</a:t>
            </a:r>
            <a:r>
              <a:rPr lang="hu-HU" sz="3200" b="1" kern="0" dirty="0" err="1" smtClean="0">
                <a:solidFill>
                  <a:srgbClr val="FFFF00"/>
                </a:solidFill>
              </a:rPr>
              <a:t>eriproteticus</a:t>
            </a:r>
            <a:r>
              <a:rPr lang="hu-HU" sz="3200" b="1" kern="0" dirty="0" smtClean="0">
                <a:solidFill>
                  <a:srgbClr val="FFFF00"/>
                </a:solidFill>
              </a:rPr>
              <a:t> infekciók beosztása</a:t>
            </a:r>
            <a:endParaRPr lang="hu-HU" sz="3200" b="1" kern="0" dirty="0">
              <a:solidFill>
                <a:srgbClr val="FFFF00"/>
              </a:solidFill>
            </a:endParaRPr>
          </a:p>
        </p:txBody>
      </p:sp>
      <p:sp>
        <p:nvSpPr>
          <p:cNvPr id="51203" name="Téglalap 3"/>
          <p:cNvSpPr>
            <a:spLocks noChangeArrowheads="1"/>
          </p:cNvSpPr>
          <p:nvPr/>
        </p:nvSpPr>
        <p:spPr bwMode="auto">
          <a:xfrm>
            <a:off x="857224" y="714356"/>
            <a:ext cx="67151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09575" hangingPunct="0">
              <a:buSzPct val="125000"/>
            </a:pPr>
            <a:r>
              <a:rPr lang="hu-HU" altLang="hu-HU" sz="20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K</a:t>
            </a:r>
            <a:r>
              <a:rPr lang="hu-HU" altLang="hu-HU" sz="20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özvetlen </a:t>
            </a:r>
            <a:r>
              <a:rPr lang="hu-HU" altLang="hu-HU" sz="20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fertőzés (</a:t>
            </a:r>
            <a:r>
              <a:rPr lang="hu-HU" altLang="hu-HU" sz="2000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intraoperatív</a:t>
            </a:r>
            <a:r>
              <a:rPr lang="hu-HU" altLang="hu-HU" sz="20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)</a:t>
            </a:r>
          </a:p>
          <a:p>
            <a:pPr defTabSz="409575" hangingPunct="0">
              <a:buSzPct val="125000"/>
            </a:pPr>
            <a:r>
              <a:rPr lang="hu-HU" altLang="hu-HU" sz="2000" b="1" dirty="0" err="1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Hematogén</a:t>
            </a:r>
            <a:r>
              <a:rPr lang="hu-HU" altLang="hu-HU" sz="20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szórás (távoli gócból)</a:t>
            </a:r>
            <a:endParaRPr lang="hu-HU" altLang="hu-HU" sz="2000" b="1" dirty="0">
              <a:solidFill>
                <a:srgbClr val="FFFF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defTabSz="409575" hangingPunct="0">
              <a:buSzPct val="125000"/>
            </a:pPr>
            <a:r>
              <a:rPr lang="hu-HU" altLang="hu-HU" sz="20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R</a:t>
            </a:r>
            <a:r>
              <a:rPr lang="hu-HU" altLang="hu-HU" sz="20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áterjedés </a:t>
            </a:r>
            <a:r>
              <a:rPr lang="hu-HU" altLang="hu-HU" sz="20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útján </a:t>
            </a:r>
            <a:r>
              <a:rPr lang="hu-HU" altLang="hu-HU" sz="20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(szomszédos </a:t>
            </a:r>
            <a:r>
              <a:rPr lang="hu-HU" altLang="hu-HU" sz="20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fertőzött </a:t>
            </a:r>
            <a:r>
              <a:rPr lang="hu-HU" altLang="hu-HU" sz="20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területről)</a:t>
            </a:r>
            <a:endParaRPr lang="hu-HU" altLang="hu-HU" sz="2000" b="1" dirty="0">
              <a:solidFill>
                <a:srgbClr val="FFFF00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1204" name="Téglalap 4"/>
          <p:cNvSpPr>
            <a:spLocks noChangeArrowheads="1"/>
          </p:cNvSpPr>
          <p:nvPr/>
        </p:nvSpPr>
        <p:spPr bwMode="auto">
          <a:xfrm>
            <a:off x="857224" y="1666483"/>
            <a:ext cx="678656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09575" hangingPunct="0"/>
            <a:r>
              <a:rPr lang="hu-HU" altLang="hu-HU" sz="24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              Korai </a:t>
            </a:r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infekció</a:t>
            </a:r>
          </a:p>
          <a:p>
            <a:pPr defTabSz="409575" hangingPunct="0">
              <a:buSzPct val="125000"/>
              <a:buFontTx/>
              <a:buChar char="•"/>
            </a:pPr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0-3 hónap </a:t>
            </a:r>
          </a:p>
          <a:p>
            <a:pPr marL="1028700" lvl="3" defTabSz="409575" hangingPunct="0">
              <a:buSzPct val="125000"/>
              <a:buFontTx/>
              <a:buChar char="-"/>
            </a:pP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intraoperatív</a:t>
            </a: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fertőzés</a:t>
            </a:r>
          </a:p>
          <a:p>
            <a:pPr marL="1028700" lvl="3" defTabSz="409575" hangingPunct="0">
              <a:buSzPct val="125000"/>
              <a:buFontTx/>
              <a:buChar char="-"/>
            </a:pP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inficiálódott </a:t>
            </a:r>
            <a:r>
              <a:rPr lang="hu-HU" altLang="hu-HU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hematóma</a:t>
            </a:r>
            <a:endParaRPr lang="hu-HU" altLang="hu-HU" b="1" dirty="0">
              <a:solidFill>
                <a:srgbClr val="FFFF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1028700" lvl="3" defTabSz="409575" hangingPunct="0">
              <a:buSzPct val="125000"/>
              <a:buFontTx/>
              <a:buChar char="-"/>
            </a:pP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sebgyógyulási zavar</a:t>
            </a:r>
          </a:p>
          <a:p>
            <a:pPr marL="1028700" lvl="3" defTabSz="409575" hangingPunct="0">
              <a:buSzPct val="125000"/>
              <a:buFontTx/>
              <a:buChar char="-"/>
            </a:pP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hematogén</a:t>
            </a: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szórás (hólyag </a:t>
            </a:r>
            <a:r>
              <a:rPr lang="hu-HU" altLang="hu-HU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katéter, </a:t>
            </a:r>
            <a:r>
              <a:rPr lang="hu-HU" altLang="hu-HU" b="1" dirty="0" err="1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stb</a:t>
            </a:r>
            <a:r>
              <a:rPr lang="hu-HU" altLang="hu-HU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)</a:t>
            </a:r>
          </a:p>
          <a:p>
            <a:pPr marL="1028700" lvl="3" defTabSz="409575" hangingPunct="0">
              <a:buSzPct val="125000"/>
            </a:pPr>
            <a:endParaRPr lang="hu-HU" altLang="hu-HU" sz="2400" b="1" dirty="0" smtClean="0">
              <a:solidFill>
                <a:srgbClr val="FFFF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marL="1028700" lvl="3" defTabSz="409575" hangingPunct="0">
              <a:buSzPct val="125000"/>
            </a:pPr>
            <a:r>
              <a:rPr lang="hu-HU" altLang="hu-HU" sz="2400" b="1" dirty="0" smtClean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Késői infekció</a:t>
            </a:r>
            <a:endParaRPr lang="hu-HU" altLang="hu-HU" sz="2400" b="1" dirty="0">
              <a:solidFill>
                <a:srgbClr val="FFFF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defTabSz="409575" hangingPunct="0"/>
            <a:endParaRPr lang="hu-HU" altLang="hu-HU" sz="800" b="1" dirty="0">
              <a:solidFill>
                <a:srgbClr val="FFFF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defTabSz="409575" hangingPunct="0"/>
            <a:r>
              <a:rPr lang="hu-HU" altLang="hu-HU" sz="2400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low</a:t>
            </a:r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hu-HU" altLang="hu-HU" sz="2400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grade</a:t>
            </a:r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infekció</a:t>
            </a:r>
          </a:p>
          <a:p>
            <a:pPr defTabSz="409575" hangingPunct="0">
              <a:buSzPct val="125000"/>
              <a:buFontTx/>
              <a:buChar char="•"/>
            </a:pPr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3-24 hónap</a:t>
            </a:r>
          </a:p>
          <a:p>
            <a:pPr marL="1028700" lvl="3" defTabSz="409575" hangingPunct="0">
              <a:buSzPct val="125000"/>
              <a:buFontTx/>
              <a:buChar char="-"/>
            </a:pP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intraoperatív</a:t>
            </a: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fertőzés</a:t>
            </a:r>
          </a:p>
          <a:p>
            <a:pPr defTabSz="409575" hangingPunct="0"/>
            <a:endParaRPr lang="hu-HU" altLang="hu-HU" sz="800" b="1" dirty="0">
              <a:solidFill>
                <a:srgbClr val="FFFF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defTabSz="409575" hangingPunct="0"/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késői (</a:t>
            </a:r>
            <a:r>
              <a:rPr lang="hu-HU" altLang="hu-HU" sz="2400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hematogén</a:t>
            </a:r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) infekció </a:t>
            </a:r>
          </a:p>
          <a:p>
            <a:pPr defTabSz="409575" hangingPunct="0">
              <a:buSzPct val="125000"/>
              <a:buFontTx/>
              <a:buChar char="•"/>
            </a:pPr>
            <a:r>
              <a:rPr lang="hu-HU" altLang="hu-HU" sz="2400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&gt; 24 hónap</a:t>
            </a:r>
          </a:p>
          <a:p>
            <a:pPr marL="1028700" lvl="3" defTabSz="409575" hangingPunct="0">
              <a:buSzPct val="125000"/>
              <a:buFontTx/>
              <a:buChar char="-"/>
            </a:pP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hu-HU" altLang="hu-HU" b="1" dirty="0" err="1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hematogén</a:t>
            </a:r>
            <a:r>
              <a:rPr lang="hu-HU" altLang="hu-HU" b="1" dirty="0">
                <a:solidFill>
                  <a:srgbClr val="FFFF00"/>
                </a:solidFill>
                <a:latin typeface="Palatino"/>
                <a:ea typeface="Palatino"/>
                <a:cs typeface="Palatino"/>
                <a:sym typeface="Palatino"/>
              </a:rPr>
              <a:t> szórás (bőr-, tüdő-, fogászati-, húgyúti fertőzésből</a:t>
            </a:r>
            <a:endParaRPr lang="hu-HU" sz="2000" b="1" dirty="0">
              <a:solidFill>
                <a:srgbClr val="FFFF00"/>
              </a:solidFill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858148" y="5429264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>
                <a:solidFill>
                  <a:srgbClr val="FFFF00"/>
                </a:solidFill>
              </a:rPr>
              <a:t>A </a:t>
            </a:r>
            <a:r>
              <a:rPr lang="hu-HU" sz="3600" dirty="0" err="1" smtClean="0">
                <a:solidFill>
                  <a:srgbClr val="FFFF00"/>
                </a:solidFill>
              </a:rPr>
              <a:t>periproteticus</a:t>
            </a:r>
            <a:r>
              <a:rPr lang="hu-HU" sz="3600" dirty="0" smtClean="0">
                <a:solidFill>
                  <a:srgbClr val="FFFF00"/>
                </a:solidFill>
              </a:rPr>
              <a:t> </a:t>
            </a:r>
            <a:r>
              <a:rPr lang="hu-HU" sz="3600" dirty="0" err="1" smtClean="0">
                <a:solidFill>
                  <a:srgbClr val="FFFF00"/>
                </a:solidFill>
              </a:rPr>
              <a:t>infectiok</a:t>
            </a:r>
            <a:r>
              <a:rPr lang="hu-HU" sz="3600" dirty="0" smtClean="0">
                <a:solidFill>
                  <a:srgbClr val="FFFF00"/>
                </a:solidFill>
              </a:rPr>
              <a:t> kialakulását elősegítő tényezők</a:t>
            </a:r>
            <a:endParaRPr lang="hu-HU" sz="3600" dirty="0">
              <a:solidFill>
                <a:srgbClr val="FFFF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smtClean="0">
                <a:solidFill>
                  <a:srgbClr val="FFFF00"/>
                </a:solidFill>
              </a:rPr>
              <a:t>Maga a műtéti beavatkozás</a:t>
            </a:r>
          </a:p>
          <a:p>
            <a:r>
              <a:rPr lang="hu-HU" sz="2800" dirty="0" smtClean="0">
                <a:solidFill>
                  <a:srgbClr val="FFFF00"/>
                </a:solidFill>
              </a:rPr>
              <a:t>Fém implantátumok, protézisek beültetése</a:t>
            </a:r>
          </a:p>
          <a:p>
            <a:r>
              <a:rPr lang="hu-HU" sz="2800" dirty="0" smtClean="0">
                <a:solidFill>
                  <a:srgbClr val="FFFF00"/>
                </a:solidFill>
              </a:rPr>
              <a:t>Műtéti </a:t>
            </a:r>
            <a:r>
              <a:rPr lang="hu-HU" sz="2800" dirty="0" err="1" smtClean="0">
                <a:solidFill>
                  <a:srgbClr val="FFFF00"/>
                </a:solidFill>
              </a:rPr>
              <a:t>haematoma</a:t>
            </a:r>
            <a:endParaRPr lang="hu-HU" sz="2800" dirty="0" smtClean="0">
              <a:solidFill>
                <a:srgbClr val="FFFF00"/>
              </a:solidFill>
            </a:endParaRPr>
          </a:p>
          <a:p>
            <a:r>
              <a:rPr lang="hu-HU" sz="2800" dirty="0" smtClean="0">
                <a:solidFill>
                  <a:srgbClr val="FFFF00"/>
                </a:solidFill>
              </a:rPr>
              <a:t>Homológ csontszövet</a:t>
            </a:r>
          </a:p>
          <a:p>
            <a:r>
              <a:rPr lang="hu-HU" sz="2800" dirty="0" smtClean="0">
                <a:solidFill>
                  <a:srgbClr val="FFFF00"/>
                </a:solidFill>
              </a:rPr>
              <a:t>Rossz vérellátású szövetek (hegszövet, előző műtétek)</a:t>
            </a:r>
          </a:p>
          <a:p>
            <a:r>
              <a:rPr lang="hu-HU" sz="2800" dirty="0" smtClean="0">
                <a:solidFill>
                  <a:srgbClr val="FFFF00"/>
                </a:solidFill>
              </a:rPr>
              <a:t>Sebészi technika</a:t>
            </a:r>
          </a:p>
          <a:p>
            <a:r>
              <a:rPr lang="hu-HU" sz="2800" dirty="0" smtClean="0">
                <a:solidFill>
                  <a:srgbClr val="FFFF00"/>
                </a:solidFill>
              </a:rPr>
              <a:t>Nem megfelelő műtői környezet</a:t>
            </a:r>
          </a:p>
          <a:p>
            <a:r>
              <a:rPr lang="hu-HU" sz="2800" dirty="0" smtClean="0">
                <a:solidFill>
                  <a:srgbClr val="FFFF00"/>
                </a:solidFill>
              </a:rPr>
              <a:t>Egyidejű kemoterápia, </a:t>
            </a:r>
            <a:r>
              <a:rPr lang="hu-HU" sz="2800" dirty="0" err="1" smtClean="0">
                <a:solidFill>
                  <a:srgbClr val="FFFF00"/>
                </a:solidFill>
              </a:rPr>
              <a:t>immunszuppresszió</a:t>
            </a:r>
            <a:endParaRPr lang="hu-HU" sz="2800" dirty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8072462" y="60722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err="1" smtClean="0">
                <a:solidFill>
                  <a:srgbClr val="FFFF00"/>
                </a:solidFill>
              </a:rPr>
              <a:t>Periproteticus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fertőzés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leggyakoribb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kórokozói</a:t>
            </a:r>
            <a:r>
              <a:rPr lang="hu-HU" sz="3200" dirty="0" smtClean="0">
                <a:solidFill>
                  <a:srgbClr val="FFFF00"/>
                </a:solidFill>
              </a:rPr>
              <a:t> (</a:t>
            </a:r>
            <a:r>
              <a:rPr lang="hu-HU" sz="3200" dirty="0" err="1" smtClean="0">
                <a:solidFill>
                  <a:srgbClr val="FFFF00"/>
                </a:solidFill>
              </a:rPr>
              <a:t>Endo</a:t>
            </a:r>
            <a:r>
              <a:rPr lang="hu-HU" sz="3200" dirty="0" smtClean="0">
                <a:solidFill>
                  <a:srgbClr val="FFFF00"/>
                </a:solidFill>
              </a:rPr>
              <a:t> Klinika, Hamburg</a:t>
            </a:r>
            <a:br>
              <a:rPr lang="hu-HU" sz="3200" dirty="0" smtClean="0">
                <a:solidFill>
                  <a:srgbClr val="FFFF00"/>
                </a:solidFill>
              </a:rPr>
            </a:br>
            <a:r>
              <a:rPr lang="hu-HU" sz="3200" dirty="0" smtClean="0">
                <a:solidFill>
                  <a:srgbClr val="FFFF00"/>
                </a:solidFill>
              </a:rPr>
              <a:t>n:898)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  <a:p>
            <a:pPr lvl="3" eaLnBrk="1" hangingPunct="1"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Coagulase</a:t>
            </a:r>
            <a:r>
              <a:rPr lang="en-US" sz="2400" b="1" dirty="0" smtClean="0">
                <a:solidFill>
                  <a:srgbClr val="FFFF00"/>
                </a:solidFill>
              </a:rPr>
              <a:t> negative staphylococcus </a:t>
            </a:r>
            <a:r>
              <a:rPr lang="hu-HU" sz="2400" b="1" dirty="0" smtClean="0">
                <a:solidFill>
                  <a:srgbClr val="FFFF00"/>
                </a:solidFill>
              </a:rPr>
              <a:t> (39%)</a:t>
            </a:r>
          </a:p>
          <a:p>
            <a:pPr lvl="3"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(S. </a:t>
            </a:r>
            <a:r>
              <a:rPr lang="en-US" sz="2400" b="1" dirty="0" err="1" smtClean="0">
                <a:solidFill>
                  <a:srgbClr val="FFFF00"/>
                </a:solidFill>
              </a:rPr>
              <a:t>Epidermidis</a:t>
            </a:r>
            <a:r>
              <a:rPr lang="en-US" sz="2400" b="1" dirty="0" smtClean="0">
                <a:solidFill>
                  <a:srgbClr val="FFFF00"/>
                </a:solidFill>
              </a:rPr>
              <a:t>, S. </a:t>
            </a:r>
            <a:r>
              <a:rPr lang="en-US" sz="2400" b="1" dirty="0" err="1" smtClean="0">
                <a:solidFill>
                  <a:srgbClr val="FFFF00"/>
                </a:solidFill>
              </a:rPr>
              <a:t>capitis</a:t>
            </a:r>
            <a:r>
              <a:rPr lang="en-US" sz="2400" b="1" dirty="0" smtClean="0">
                <a:solidFill>
                  <a:srgbClr val="FFFF00"/>
                </a:solidFill>
              </a:rPr>
              <a:t>, MRSE, S. </a:t>
            </a:r>
            <a:r>
              <a:rPr lang="en-US" sz="2400" b="1" dirty="0" err="1" smtClean="0">
                <a:solidFill>
                  <a:srgbClr val="FFFF00"/>
                </a:solidFill>
              </a:rPr>
              <a:t>haemolyticus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stb</a:t>
            </a:r>
            <a:r>
              <a:rPr lang="en-US" sz="2400" b="1" dirty="0" smtClean="0">
                <a:solidFill>
                  <a:srgbClr val="FFFF00"/>
                </a:solidFill>
              </a:rPr>
              <a:t>.)</a:t>
            </a:r>
          </a:p>
          <a:p>
            <a:pPr lvl="3" eaLnBrk="1" hangingPunct="1"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S. </a:t>
            </a:r>
            <a:r>
              <a:rPr lang="en-US" sz="2400" b="1" dirty="0" err="1" smtClean="0">
                <a:solidFill>
                  <a:srgbClr val="FFFF00"/>
                </a:solidFill>
              </a:rPr>
              <a:t>Aureus</a:t>
            </a:r>
            <a:r>
              <a:rPr lang="en-US" sz="2400" b="1" dirty="0" smtClean="0">
                <a:solidFill>
                  <a:srgbClr val="FFFF00"/>
                </a:solidFill>
              </a:rPr>
              <a:t> (MSSA, MRSA)</a:t>
            </a:r>
            <a:r>
              <a:rPr lang="hu-HU" sz="2400" b="1" dirty="0" smtClean="0">
                <a:solidFill>
                  <a:srgbClr val="FFFF00"/>
                </a:solidFill>
              </a:rPr>
              <a:t>  (13%)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3" eaLnBrk="1" hangingPunct="1">
              <a:defRPr/>
            </a:pPr>
            <a:r>
              <a:rPr lang="en-US" sz="2400" b="1" dirty="0" err="1" smtClean="0">
                <a:solidFill>
                  <a:srgbClr val="FFFF00"/>
                </a:solidFill>
              </a:rPr>
              <a:t>Enterococcus</a:t>
            </a:r>
            <a:r>
              <a:rPr lang="hu-HU" sz="2400" b="1" dirty="0" smtClean="0">
                <a:solidFill>
                  <a:srgbClr val="FFFF00"/>
                </a:solidFill>
              </a:rPr>
              <a:t>                       (7%)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3" eaLnBrk="1" hangingPunct="1"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Streptococcus</a:t>
            </a:r>
            <a:r>
              <a:rPr lang="hu-HU" sz="2400" b="1" dirty="0" smtClean="0">
                <a:solidFill>
                  <a:srgbClr val="FFFF00"/>
                </a:solidFill>
              </a:rPr>
              <a:t>                       (6,5%)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3" eaLnBrk="1" hangingPunct="1"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Escherichia Coli</a:t>
            </a:r>
            <a:r>
              <a:rPr lang="hu-HU" sz="2400" b="1" dirty="0" smtClean="0">
                <a:solidFill>
                  <a:srgbClr val="FFFF00"/>
                </a:solidFill>
              </a:rPr>
              <a:t>              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3" eaLnBrk="1" hangingPunct="1"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Pseudomonas sp.</a:t>
            </a:r>
            <a:endParaRPr lang="hu-HU" sz="2400" b="1" dirty="0" smtClean="0">
              <a:solidFill>
                <a:srgbClr val="FFFF00"/>
              </a:solidFill>
            </a:endParaRPr>
          </a:p>
          <a:p>
            <a:pPr lvl="3" eaLnBrk="1" hangingPunct="1">
              <a:defRPr/>
            </a:pPr>
            <a:r>
              <a:rPr lang="hu-HU" sz="2400" b="1" dirty="0" smtClean="0">
                <a:solidFill>
                  <a:srgbClr val="FFFF00"/>
                </a:solidFill>
              </a:rPr>
              <a:t>Gombák                                (0,3%)</a:t>
            </a:r>
          </a:p>
          <a:p>
            <a:pPr lvl="3" eaLnBrk="1" hangingPunct="1">
              <a:defRPr/>
            </a:pPr>
            <a:r>
              <a:rPr lang="hu-HU" sz="2400" b="1" dirty="0" smtClean="0">
                <a:solidFill>
                  <a:srgbClr val="FFFF00"/>
                </a:solidFill>
              </a:rPr>
              <a:t>Negatív tenyésztés               (16%)</a:t>
            </a:r>
            <a:endParaRPr lang="en-US" sz="2400" b="1" dirty="0" smtClean="0">
              <a:solidFill>
                <a:srgbClr val="FFFF00"/>
              </a:solidFill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858148" y="592933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404813"/>
            <a:ext cx="609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800" smtClean="0">
                <a:solidFill>
                  <a:srgbClr val="FFFF00"/>
                </a:solidFill>
                <a:latin typeface="Verdana" pitchFamily="34" charset="0"/>
              </a:rPr>
              <a:t>Kimutatott kórokozók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225" y="1677988"/>
            <a:ext cx="8235950" cy="4343400"/>
          </a:xfrm>
        </p:spPr>
        <p:txBody>
          <a:bodyPr lIns="92075" tIns="46038" rIns="92075" bIns="46038"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Coagulase-negatív staphylococcus aur.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		- főleg Staphylococcus epidermidis  28 %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		- </a:t>
            </a:r>
            <a:r>
              <a:rPr lang="hu-HU" sz="2400" b="1" smtClean="0">
                <a:solidFill>
                  <a:srgbClr val="FFFF00"/>
                </a:solidFill>
                <a:latin typeface="Verdana" pitchFamily="34" charset="0"/>
              </a:rPr>
              <a:t>MRSE </a:t>
            </a: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					  7 %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Staphylococcus aureus				25 %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		- </a:t>
            </a:r>
            <a:r>
              <a:rPr lang="hu-HU" sz="2400" b="1" smtClean="0">
                <a:solidFill>
                  <a:srgbClr val="FFFF00"/>
                </a:solidFill>
                <a:latin typeface="Verdana" pitchFamily="34" charset="0"/>
              </a:rPr>
              <a:t>MRSA</a:t>
            </a: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					&lt;1 %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Pseudomonas aeruginosa			  8 %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Enterococcus faecalis				  7 %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Peptostreptococcus				  5 %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Escherichia coli					  5 %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Streptococcus					  4 %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Egyéb						18 %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4786314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4000" dirty="0" smtClean="0">
                <a:solidFill>
                  <a:srgbClr val="FFFF00"/>
                </a:solidFill>
                <a:latin typeface="Arial" pitchFamily="34" charset="0"/>
              </a:rPr>
              <a:t>Kezelés</a:t>
            </a:r>
          </a:p>
        </p:txBody>
      </p:sp>
      <p:sp>
        <p:nvSpPr>
          <p:cNvPr id="54275" name="Szövegdoboz 2"/>
          <p:cNvSpPr txBox="1">
            <a:spLocks noChangeArrowheads="1"/>
          </p:cNvSpPr>
          <p:nvPr/>
        </p:nvSpPr>
        <p:spPr bwMode="auto">
          <a:xfrm>
            <a:off x="571500" y="1714500"/>
            <a:ext cx="69532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>
                <a:solidFill>
                  <a:srgbClr val="FFFF00"/>
                </a:solidFill>
              </a:rPr>
              <a:t>0-3 hétig: debridement, feltárás, sebtisztítás, </a:t>
            </a:r>
          </a:p>
          <a:p>
            <a:r>
              <a:rPr lang="hu-HU" sz="2800" b="1">
                <a:solidFill>
                  <a:srgbClr val="FFFF00"/>
                </a:solidFill>
              </a:rPr>
              <a:t>jet-lavage,  egyes komponensek cseréje</a:t>
            </a:r>
          </a:p>
          <a:p>
            <a:endParaRPr lang="hu-HU" sz="2800" b="1">
              <a:solidFill>
                <a:srgbClr val="FFFF00"/>
              </a:solidFill>
            </a:endParaRPr>
          </a:p>
          <a:p>
            <a:r>
              <a:rPr lang="hu-HU" sz="2800" b="1">
                <a:solidFill>
                  <a:srgbClr val="FFFF00"/>
                </a:solidFill>
              </a:rPr>
              <a:t>Ezután: egyűléses revízió</a:t>
            </a:r>
          </a:p>
          <a:p>
            <a:endParaRPr lang="hu-HU" sz="2800" b="1">
              <a:solidFill>
                <a:srgbClr val="FFFF00"/>
              </a:solidFill>
            </a:endParaRPr>
          </a:p>
          <a:p>
            <a:r>
              <a:rPr lang="hu-HU" sz="2800" b="1">
                <a:solidFill>
                  <a:srgbClr val="FFFF00"/>
                </a:solidFill>
              </a:rPr>
              <a:t>             kétűléses revízió</a:t>
            </a: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786710" y="600076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hu-HU" smtClean="0"/>
          </a:p>
        </p:txBody>
      </p:sp>
      <p:pic>
        <p:nvPicPr>
          <p:cNvPr id="55299" name="Picture 3" descr="Lánchid-Vár es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19200"/>
            <a:ext cx="7848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17525" y="269875"/>
            <a:ext cx="8016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hu-HU" sz="4000">
                <a:solidFill>
                  <a:srgbClr val="FFFF00"/>
                </a:solidFill>
                <a:latin typeface="Times New Roman" pitchFamily="18" charset="0"/>
              </a:rPr>
              <a:t>Köszönöm a figyelmet!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-473075" y="5603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hu-HU" sz="2400">
              <a:latin typeface="Times New Roman" pitchFamily="18" charset="0"/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 idx="4294967295"/>
          </p:nvPr>
        </p:nvSpPr>
        <p:spPr>
          <a:xfrm>
            <a:off x="457200" y="2571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Osteomyelitis és implantátum assziciált csontfertőzések antibiotikus kezelése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1846263"/>
          <a:ext cx="6840538" cy="4943475"/>
        </p:xfrm>
        <a:graphic>
          <a:graphicData uri="http://schemas.openxmlformats.org/drawingml/2006/table">
            <a:tbl>
              <a:tblPr/>
              <a:tblGrid>
                <a:gridCol w="3421063"/>
                <a:gridCol w="34194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Kórokozó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Antibiotikum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S. aureus, vagy meticillin érzékeny staphylococcus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Oxacillin (Oxacillin)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Amoxicillin/clavulánsav (Augmentin)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Ciprofloxacin (Cifran)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moxifloxacin (Avelox)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Meticillin rezisztens staphylococcus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Vancomycin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Vancocin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Teicoplanin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Targocid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Lin</a:t>
                      </a:r>
                      <a:r>
                        <a:rPr kumimoji="0" lang="hu-H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zolid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Zyvox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Streptococcus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Amocillin (Amoxicillin)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Levofloxacin (Levox)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Clindamycin (Dalacin)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Enterobacter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Ci</a:t>
                      </a:r>
                      <a:r>
                        <a:rPr kumimoji="0" 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pr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ofloxacin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Cifran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Ceftriaxon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Rocefin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P. aeruginosa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Ciprofloxacin (Cifran)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itchFamily="18" charset="0"/>
                        </a:rPr>
                        <a:t>Piperacillin/Tazobactam (Tazocin)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8218" name="TextBox 7"/>
          <p:cNvSpPr txBox="1">
            <a:spLocks noChangeArrowheads="1"/>
          </p:cNvSpPr>
          <p:nvPr/>
        </p:nvSpPr>
        <p:spPr bwMode="auto">
          <a:xfrm>
            <a:off x="6840538" y="3013075"/>
            <a:ext cx="23034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>
                <a:latin typeface="Calibri" pitchFamily="34" charset="0"/>
                <a:ea typeface="ＭＳ Ｐゴシック" pitchFamily="34" charset="-128"/>
              </a:rPr>
              <a:t>+ rifampycin (Rifamed)</a:t>
            </a:r>
          </a:p>
          <a:p>
            <a:pPr defTabSz="457200"/>
            <a:r>
              <a:rPr lang="en-US">
                <a:latin typeface="Calibri" pitchFamily="34" charset="0"/>
                <a:ea typeface="ＭＳ Ｐゴシック" pitchFamily="34" charset="-128"/>
              </a:rPr>
              <a:t>Implantátum assziciált fertőézések esetén!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8001024" y="635795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4000" smtClean="0">
                <a:solidFill>
                  <a:srgbClr val="FFFF00"/>
                </a:solidFill>
              </a:rPr>
              <a:t>Baktérium a fém implantátum felszínén</a:t>
            </a:r>
          </a:p>
        </p:txBody>
      </p:sp>
      <p:pic>
        <p:nvPicPr>
          <p:cNvPr id="9219" name="Picture 4" descr="staphylococcus_epidermid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412875"/>
            <a:ext cx="3878263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5"/>
          <a:stretch>
            <a:fillRect/>
          </a:stretch>
        </p:blipFill>
        <p:spPr>
          <a:xfrm>
            <a:off x="8143900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19250" y="260350"/>
            <a:ext cx="6096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800" smtClean="0">
                <a:solidFill>
                  <a:srgbClr val="FFFF00"/>
                </a:solidFill>
                <a:latin typeface="Verdana" pitchFamily="34" charset="0"/>
              </a:rPr>
              <a:t>„Problémás” kórokozók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3983038"/>
            <a:ext cx="8235950" cy="2830512"/>
          </a:xfrm>
        </p:spPr>
        <p:txBody>
          <a:bodyPr lIns="92075" tIns="46038" rIns="92075" bIns="46038"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u-HU" sz="2400" u="sng" smtClean="0">
                <a:solidFill>
                  <a:srgbClr val="FFFF00"/>
                </a:solidFill>
                <a:latin typeface="Verdana" pitchFamily="34" charset="0"/>
              </a:rPr>
              <a:t>Staphylococcus epidermidis</a:t>
            </a: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 – low grade infectio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u="sng" smtClean="0">
                <a:solidFill>
                  <a:srgbClr val="FFFF00"/>
                </a:solidFill>
                <a:latin typeface="Verdana" pitchFamily="34" charset="0"/>
              </a:rPr>
              <a:t>MRSE</a:t>
            </a: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 – low grade infectio + költséges kezelés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u="sng" smtClean="0">
                <a:solidFill>
                  <a:srgbClr val="FFFF00"/>
                </a:solidFill>
                <a:latin typeface="Verdana" pitchFamily="34" charset="0"/>
              </a:rPr>
              <a:t>MRSA</a:t>
            </a: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 – költséges kezelés + elkülönítés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u="sng" smtClean="0">
                <a:solidFill>
                  <a:srgbClr val="FFFF00"/>
                </a:solidFill>
                <a:latin typeface="Verdana" pitchFamily="34" charset="0"/>
              </a:rPr>
              <a:t>Pseudomonas aeruginosa</a:t>
            </a: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 – fulmináns szepszis + költséges kezelés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400" u="sng" smtClean="0">
                <a:solidFill>
                  <a:srgbClr val="FFFF00"/>
                </a:solidFill>
                <a:latin typeface="Verdana" pitchFamily="34" charset="0"/>
              </a:rPr>
              <a:t>ESBL-termelő Escherichia coli</a:t>
            </a:r>
            <a:r>
              <a:rPr lang="hu-HU" sz="2400" smtClean="0">
                <a:solidFill>
                  <a:srgbClr val="FFFF00"/>
                </a:solidFill>
                <a:latin typeface="Verdana" pitchFamily="34" charset="0"/>
              </a:rPr>
              <a:t> – költséges kezelés</a:t>
            </a:r>
          </a:p>
        </p:txBody>
      </p:sp>
      <p:pic>
        <p:nvPicPr>
          <p:cNvPr id="10244" name="Picture 4" descr="Mon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439863"/>
            <a:ext cx="34559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4"/>
          <a:stretch>
            <a:fillRect/>
          </a:stretch>
        </p:blipFill>
        <p:spPr>
          <a:xfrm>
            <a:off x="642910" y="300037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44613" y="274638"/>
            <a:ext cx="6454775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800" smtClean="0">
                <a:solidFill>
                  <a:srgbClr val="FFFF00"/>
                </a:solidFill>
                <a:latin typeface="Verdana" pitchFamily="34" charset="0"/>
              </a:rPr>
              <a:t>Csontizotóp vizsgálat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5025" y="1846263"/>
            <a:ext cx="7546975" cy="4117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sz="2400" b="1" dirty="0" smtClean="0">
                <a:solidFill>
                  <a:srgbClr val="FFFF00"/>
                </a:solidFill>
                <a:latin typeface="Verdana" pitchFamily="34" charset="0"/>
              </a:rPr>
              <a:t>3 fázisú </a:t>
            </a:r>
            <a:r>
              <a:rPr lang="hu-HU" sz="2400" b="1" dirty="0" err="1" smtClean="0">
                <a:solidFill>
                  <a:srgbClr val="FFFF00"/>
                </a:solidFill>
                <a:latin typeface="Verdana" pitchFamily="34" charset="0"/>
              </a:rPr>
              <a:t>csontscan</a:t>
            </a:r>
            <a:r>
              <a:rPr lang="hu-HU" sz="2400" b="1" dirty="0" smtClean="0">
                <a:solidFill>
                  <a:srgbClr val="FFFF00"/>
                </a:solidFill>
                <a:latin typeface="Verdana" pitchFamily="34" charset="0"/>
              </a:rPr>
              <a:t> (</a:t>
            </a: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Technécium)</a:t>
            </a:r>
            <a:b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- szenzitív, de nem specifikus</a:t>
            </a:r>
            <a:b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- sok az </a:t>
            </a:r>
            <a:r>
              <a:rPr lang="hu-HU" sz="2400" dirty="0" err="1" smtClean="0">
                <a:solidFill>
                  <a:srgbClr val="FFFF00"/>
                </a:solidFill>
                <a:latin typeface="Verdana" pitchFamily="34" charset="0"/>
              </a:rPr>
              <a:t>álpozitív</a:t>
            </a: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 eset</a:t>
            </a:r>
            <a:b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</a:br>
            <a:endParaRPr lang="hu-HU" sz="2400" dirty="0" smtClean="0">
              <a:solidFill>
                <a:srgbClr val="FFFF00"/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b="1" dirty="0" smtClean="0">
                <a:solidFill>
                  <a:srgbClr val="FFFF00"/>
                </a:solidFill>
                <a:latin typeface="Verdana" pitchFamily="34" charset="0"/>
              </a:rPr>
              <a:t>Jelzett leukocita  </a:t>
            </a:r>
            <a:r>
              <a:rPr lang="hu-HU" sz="2400" b="1" dirty="0" err="1" smtClean="0">
                <a:solidFill>
                  <a:srgbClr val="FFFF00"/>
                </a:solidFill>
                <a:latin typeface="Verdana" pitchFamily="34" charset="0"/>
              </a:rPr>
              <a:t>scan</a:t>
            </a:r>
            <a:r>
              <a:rPr lang="hu-HU" sz="2400" b="1" dirty="0" smtClean="0">
                <a:solidFill>
                  <a:srgbClr val="FFFF00"/>
                </a:solidFill>
                <a:latin typeface="Verdana" pitchFamily="34" charset="0"/>
              </a:rPr>
              <a:t> (</a:t>
            </a: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Gallium)</a:t>
            </a:r>
            <a:b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- specifikus </a:t>
            </a:r>
            <a:r>
              <a:rPr lang="hu-HU" sz="2400" dirty="0" err="1" smtClean="0">
                <a:solidFill>
                  <a:srgbClr val="FFFF00"/>
                </a:solidFill>
                <a:latin typeface="Verdana" pitchFamily="34" charset="0"/>
              </a:rPr>
              <a:t>leukocyta</a:t>
            </a: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  <a:latin typeface="Verdana" pitchFamily="34" charset="0"/>
              </a:rPr>
              <a:t>gyülemre</a:t>
            </a: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/>
            </a:r>
            <a:b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- megerősíti a klinikai gyanút</a:t>
            </a:r>
            <a:b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  <a:t>- pozitivitás esetén punkció</a:t>
            </a:r>
            <a:br>
              <a:rPr lang="hu-HU" sz="2400" dirty="0" smtClean="0">
                <a:solidFill>
                  <a:srgbClr val="FFFF00"/>
                </a:solidFill>
                <a:latin typeface="Verdana" pitchFamily="34" charset="0"/>
              </a:rPr>
            </a:br>
            <a:endParaRPr lang="hu-HU" sz="2400" dirty="0" smtClean="0">
              <a:solidFill>
                <a:srgbClr val="FFFF00"/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2400" b="1" dirty="0" smtClean="0">
                <a:solidFill>
                  <a:srgbClr val="FFFF00"/>
                </a:solidFill>
                <a:latin typeface="Verdana" pitchFamily="34" charset="0"/>
              </a:rPr>
              <a:t>Indiummal jelzett </a:t>
            </a:r>
            <a:r>
              <a:rPr lang="hu-HU" sz="2400" b="1" dirty="0" err="1" smtClean="0">
                <a:solidFill>
                  <a:srgbClr val="FFFF00"/>
                </a:solidFill>
                <a:latin typeface="Verdana" pitchFamily="34" charset="0"/>
              </a:rPr>
              <a:t>mono-</a:t>
            </a:r>
            <a:r>
              <a:rPr lang="hu-HU" sz="2400" b="1" dirty="0" smtClean="0">
                <a:solidFill>
                  <a:srgbClr val="FFFF00"/>
                </a:solidFill>
                <a:latin typeface="Verdana" pitchFamily="34" charset="0"/>
              </a:rPr>
              <a:t>, </a:t>
            </a:r>
            <a:r>
              <a:rPr lang="hu-HU" sz="2400" b="1" dirty="0" err="1" smtClean="0">
                <a:solidFill>
                  <a:srgbClr val="FFFF00"/>
                </a:solidFill>
                <a:latin typeface="Verdana" pitchFamily="34" charset="0"/>
              </a:rPr>
              <a:t>poliklonális</a:t>
            </a:r>
            <a:r>
              <a:rPr lang="hu-HU" sz="2400" b="1" dirty="0" smtClean="0">
                <a:solidFill>
                  <a:srgbClr val="FFFF00"/>
                </a:solidFill>
                <a:latin typeface="Verdana" pitchFamily="34" charset="0"/>
              </a:rPr>
              <a:t> antitest immun </a:t>
            </a:r>
            <a:r>
              <a:rPr lang="hu-HU" sz="2400" b="1" dirty="0" err="1" smtClean="0">
                <a:solidFill>
                  <a:srgbClr val="FFFF00"/>
                </a:solidFill>
                <a:latin typeface="Verdana" pitchFamily="34" charset="0"/>
              </a:rPr>
              <a:t>scan</a:t>
            </a:r>
            <a:endParaRPr lang="hu-HU" sz="2400" b="1" dirty="0" smtClean="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Rot="1" noChangeAspect="1"/>
          </p:cNvPicPr>
          <p:nvPr>
            <a:wavAudioFile r:embed="rId1" name="Rögzített hang"/>
          </p:nvPr>
        </p:nvPicPr>
        <p:blipFill>
          <a:blip r:embed="rId3"/>
          <a:stretch>
            <a:fillRect/>
          </a:stretch>
        </p:blipFill>
        <p:spPr>
          <a:xfrm>
            <a:off x="785786" y="585789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tak">
  <a:themeElements>
    <a:clrScheme name="Patak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atak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838</TotalTime>
  <Words>667</Words>
  <Application>Microsoft Office PowerPoint</Application>
  <PresentationFormat>Diavetítés a képernyőre (4:3 oldalarány)</PresentationFormat>
  <Paragraphs>151</Paragraphs>
  <Slides>51</Slides>
  <Notes>2</Notes>
  <HiddenSlides>0</HiddenSlides>
  <MMClips>51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2" baseType="lpstr">
      <vt:lpstr>Patak</vt:lpstr>
      <vt:lpstr>    Gyulladások a musculoskeletalis rendszerben</vt:lpstr>
      <vt:lpstr>2. dia</vt:lpstr>
      <vt:lpstr>3. dia</vt:lpstr>
      <vt:lpstr>Mikrobiológiai vizsgálat</vt:lpstr>
      <vt:lpstr>Kimutatott kórokozók</vt:lpstr>
      <vt:lpstr>Osteomyelitis és implantátum assziciált csontfertőzések antibiotikus kezelése</vt:lpstr>
      <vt:lpstr>Baktérium a fém implantátum felszínén</vt:lpstr>
      <vt:lpstr>„Problémás” kórokozók</vt:lpstr>
      <vt:lpstr>Csontizotóp vizsgálat</vt:lpstr>
      <vt:lpstr>3 fázisú csontscintigraphia Tc99m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  </vt:lpstr>
      <vt:lpstr>45. dia</vt:lpstr>
      <vt:lpstr>Diagnosztikus módszerek</vt:lpstr>
      <vt:lpstr>47. dia</vt:lpstr>
      <vt:lpstr>A periproteticus infectiok kialakulását elősegítő tényezők</vt:lpstr>
      <vt:lpstr>Periproteticus fertőzés leggyakoribb kórokozói (Endo Klinika, Hamburg n:898)</vt:lpstr>
      <vt:lpstr>Kezelés</vt:lpstr>
      <vt:lpstr>51.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supambul</dc:creator>
  <cp:lastModifiedBy>Szendrői Miklós</cp:lastModifiedBy>
  <cp:revision>27</cp:revision>
  <dcterms:created xsi:type="dcterms:W3CDTF">2007-08-29T12:19:36Z</dcterms:created>
  <dcterms:modified xsi:type="dcterms:W3CDTF">2020-03-21T18:16:53Z</dcterms:modified>
</cp:coreProperties>
</file>