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9" r:id="rId1"/>
    <p:sldMasterId id="2147484147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84" r:id="rId9"/>
    <p:sldId id="262" r:id="rId10"/>
    <p:sldId id="285" r:id="rId11"/>
    <p:sldId id="286" r:id="rId12"/>
    <p:sldId id="287" r:id="rId13"/>
    <p:sldId id="264" r:id="rId14"/>
    <p:sldId id="271" r:id="rId15"/>
    <p:sldId id="270" r:id="rId16"/>
    <p:sldId id="272" r:id="rId17"/>
    <p:sldId id="273" r:id="rId18"/>
    <p:sldId id="266" r:id="rId19"/>
    <p:sldId id="288" r:id="rId20"/>
    <p:sldId id="267" r:id="rId21"/>
    <p:sldId id="268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9" r:id="rId32"/>
    <p:sldId id="290" r:id="rId33"/>
    <p:sldId id="291" r:id="rId3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9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85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-1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93104-1C69-7C43-8BFC-43ACFAE4473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9FC9-144D-0148-BC1D-0CE2987FCE9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603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19FC9-144D-0148-BC1D-0CE2987FCE96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942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6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939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0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847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430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4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2596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7969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9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6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4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4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4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72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5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5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5" y="482721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5" y="482721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4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4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0292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7323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6" y="430219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0675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 flipV="1">
            <a:off x="0" y="6265870"/>
            <a:ext cx="12192000" cy="592137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1" name="Szövegdoboz 8"/>
          <p:cNvSpPr txBox="1">
            <a:spLocks noChangeArrowheads="1"/>
          </p:cNvSpPr>
          <p:nvPr userDrawn="1"/>
        </p:nvSpPr>
        <p:spPr bwMode="auto">
          <a:xfrm>
            <a:off x="3312587" y="6308732"/>
            <a:ext cx="240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buFontTx/>
              <a:buNone/>
            </a:pPr>
            <a:r>
              <a:rPr lang="hu-HU" sz="12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 Dr. Minta Miklós”</a:t>
            </a:r>
          </a:p>
        </p:txBody>
      </p:sp>
      <p:sp>
        <p:nvSpPr>
          <p:cNvPr id="12" name="Szövegdoboz 8"/>
          <p:cNvSpPr txBox="1">
            <a:spLocks noChangeArrowheads="1"/>
          </p:cNvSpPr>
          <p:nvPr userDrawn="1"/>
        </p:nvSpPr>
        <p:spPr bwMode="auto">
          <a:xfrm>
            <a:off x="130872" y="6290156"/>
            <a:ext cx="3050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40" dirty="0">
                <a:solidFill>
                  <a:prstClr val="white"/>
                </a:solidFill>
                <a:latin typeface="Calibri Light" panose="020F0302020204030204" pitchFamily="34" charset="0"/>
              </a:rPr>
              <a:t>SEMMELWEIS EGYETEM</a:t>
            </a:r>
            <a:endParaRPr lang="hu-HU" sz="1050" spc="40" baseline="300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100" dirty="0">
                <a:solidFill>
                  <a:prstClr val="white"/>
                </a:solidFill>
                <a:latin typeface="Calibri Light" panose="020F0302020204030204" pitchFamily="34" charset="0"/>
              </a:rPr>
              <a:t>ORTOPÉDIAI KLINIKA</a:t>
            </a:r>
          </a:p>
        </p:txBody>
      </p:sp>
      <p:sp>
        <p:nvSpPr>
          <p:cNvPr id="5" name="Szövegdoboz 7"/>
          <p:cNvSpPr txBox="1">
            <a:spLocks noChangeArrowheads="1"/>
          </p:cNvSpPr>
          <p:nvPr userDrawn="1"/>
        </p:nvSpPr>
        <p:spPr bwMode="auto">
          <a:xfrm>
            <a:off x="5520267" y="6308732"/>
            <a:ext cx="6527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dirty="0">
                <a:solidFill>
                  <a:prstClr val="white"/>
                </a:solidFill>
                <a:latin typeface="Calibri" pitchFamily="34" charset="0"/>
              </a:rPr>
              <a:t>„Előadás főcíme”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 flipV="1">
            <a:off x="0" y="6265870"/>
            <a:ext cx="12192000" cy="592137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1" name="Szövegdoboz 8"/>
          <p:cNvSpPr txBox="1">
            <a:spLocks noChangeArrowheads="1"/>
          </p:cNvSpPr>
          <p:nvPr userDrawn="1"/>
        </p:nvSpPr>
        <p:spPr bwMode="auto">
          <a:xfrm>
            <a:off x="3312587" y="6308732"/>
            <a:ext cx="240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buFontTx/>
              <a:buNone/>
            </a:pPr>
            <a:r>
              <a:rPr lang="hu-HU" sz="12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 Dr. Minta Miklós”</a:t>
            </a:r>
          </a:p>
        </p:txBody>
      </p:sp>
      <p:sp>
        <p:nvSpPr>
          <p:cNvPr id="12" name="Szövegdoboz 8"/>
          <p:cNvSpPr txBox="1">
            <a:spLocks noChangeArrowheads="1"/>
          </p:cNvSpPr>
          <p:nvPr userDrawn="1"/>
        </p:nvSpPr>
        <p:spPr bwMode="auto">
          <a:xfrm>
            <a:off x="130872" y="6290156"/>
            <a:ext cx="3050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40" dirty="0">
                <a:solidFill>
                  <a:prstClr val="white"/>
                </a:solidFill>
                <a:latin typeface="Calibri Light" panose="020F0302020204030204" pitchFamily="34" charset="0"/>
              </a:rPr>
              <a:t>SEMMELWEIS EGYETEM</a:t>
            </a:r>
            <a:endParaRPr lang="hu-HU" sz="1050" spc="40" baseline="300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100" dirty="0">
                <a:solidFill>
                  <a:prstClr val="white"/>
                </a:solidFill>
                <a:latin typeface="Calibri Light" panose="020F0302020204030204" pitchFamily="34" charset="0"/>
              </a:rPr>
              <a:t>ORTOPÉDIAI KLINIKA</a:t>
            </a:r>
          </a:p>
        </p:txBody>
      </p:sp>
      <p:sp>
        <p:nvSpPr>
          <p:cNvPr id="5" name="Szövegdoboz 7"/>
          <p:cNvSpPr txBox="1">
            <a:spLocks noChangeArrowheads="1"/>
          </p:cNvSpPr>
          <p:nvPr userDrawn="1"/>
        </p:nvSpPr>
        <p:spPr bwMode="auto">
          <a:xfrm>
            <a:off x="5520267" y="6308732"/>
            <a:ext cx="6527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dirty="0">
                <a:solidFill>
                  <a:prstClr val="white"/>
                </a:solidFill>
                <a:latin typeface="Calibri" pitchFamily="34" charset="0"/>
              </a:rPr>
              <a:t>„Előadás főcíme”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170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 flipV="1">
            <a:off x="0" y="6265870"/>
            <a:ext cx="12192000" cy="592137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1" name="Szövegdoboz 8"/>
          <p:cNvSpPr txBox="1">
            <a:spLocks noChangeArrowheads="1"/>
          </p:cNvSpPr>
          <p:nvPr userDrawn="1"/>
        </p:nvSpPr>
        <p:spPr bwMode="auto">
          <a:xfrm>
            <a:off x="3312587" y="6308732"/>
            <a:ext cx="240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buFontTx/>
              <a:buNone/>
            </a:pPr>
            <a:r>
              <a:rPr lang="hu-HU" sz="12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 Dr. Minta Miklós”</a:t>
            </a:r>
          </a:p>
        </p:txBody>
      </p:sp>
      <p:sp>
        <p:nvSpPr>
          <p:cNvPr id="12" name="Szövegdoboz 8"/>
          <p:cNvSpPr txBox="1">
            <a:spLocks noChangeArrowheads="1"/>
          </p:cNvSpPr>
          <p:nvPr userDrawn="1"/>
        </p:nvSpPr>
        <p:spPr bwMode="auto">
          <a:xfrm>
            <a:off x="130872" y="6290156"/>
            <a:ext cx="3050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40" dirty="0">
                <a:solidFill>
                  <a:prstClr val="white"/>
                </a:solidFill>
                <a:latin typeface="Calibri Light" panose="020F0302020204030204" pitchFamily="34" charset="0"/>
              </a:rPr>
              <a:t>SEMMELWEIS EGYETEM</a:t>
            </a:r>
            <a:endParaRPr lang="hu-HU" sz="1050" spc="40" baseline="300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100" dirty="0">
                <a:solidFill>
                  <a:prstClr val="white"/>
                </a:solidFill>
                <a:latin typeface="Calibri Light" panose="020F0302020204030204" pitchFamily="34" charset="0"/>
              </a:rPr>
              <a:t>ORTOPÉDIAI KLINIKA</a:t>
            </a:r>
          </a:p>
        </p:txBody>
      </p:sp>
      <p:sp>
        <p:nvSpPr>
          <p:cNvPr id="5" name="Szövegdoboz 7"/>
          <p:cNvSpPr txBox="1">
            <a:spLocks noChangeArrowheads="1"/>
          </p:cNvSpPr>
          <p:nvPr userDrawn="1"/>
        </p:nvSpPr>
        <p:spPr bwMode="auto">
          <a:xfrm>
            <a:off x="5520267" y="6308732"/>
            <a:ext cx="6527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dirty="0">
                <a:solidFill>
                  <a:prstClr val="white"/>
                </a:solidFill>
                <a:latin typeface="Calibri" pitchFamily="34" charset="0"/>
              </a:rPr>
              <a:t>„Előadás főcíme” 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 flipV="1">
            <a:off x="0" y="6265870"/>
            <a:ext cx="12192000" cy="592137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1" name="Szövegdoboz 8"/>
          <p:cNvSpPr txBox="1">
            <a:spLocks noChangeArrowheads="1"/>
          </p:cNvSpPr>
          <p:nvPr userDrawn="1"/>
        </p:nvSpPr>
        <p:spPr bwMode="auto">
          <a:xfrm>
            <a:off x="3312587" y="6308732"/>
            <a:ext cx="240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buFontTx/>
              <a:buNone/>
            </a:pPr>
            <a:r>
              <a:rPr lang="hu-HU" sz="12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 Dr. Minta Miklós”</a:t>
            </a:r>
          </a:p>
        </p:txBody>
      </p:sp>
      <p:sp>
        <p:nvSpPr>
          <p:cNvPr id="12" name="Szövegdoboz 8"/>
          <p:cNvSpPr txBox="1">
            <a:spLocks noChangeArrowheads="1"/>
          </p:cNvSpPr>
          <p:nvPr userDrawn="1"/>
        </p:nvSpPr>
        <p:spPr bwMode="auto">
          <a:xfrm>
            <a:off x="130872" y="6290156"/>
            <a:ext cx="3050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40" dirty="0">
                <a:solidFill>
                  <a:prstClr val="white"/>
                </a:solidFill>
                <a:latin typeface="Calibri Light" panose="020F0302020204030204" pitchFamily="34" charset="0"/>
              </a:rPr>
              <a:t>SEMMELWEIS EGYETEM</a:t>
            </a:r>
            <a:endParaRPr lang="hu-HU" sz="1050" spc="40" baseline="300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100" dirty="0">
                <a:solidFill>
                  <a:prstClr val="white"/>
                </a:solidFill>
                <a:latin typeface="Calibri Light" panose="020F0302020204030204" pitchFamily="34" charset="0"/>
              </a:rPr>
              <a:t>ORTOPÉDIAI KLINIKA</a:t>
            </a:r>
          </a:p>
        </p:txBody>
      </p:sp>
      <p:sp>
        <p:nvSpPr>
          <p:cNvPr id="5" name="Szövegdoboz 7"/>
          <p:cNvSpPr txBox="1">
            <a:spLocks noChangeArrowheads="1"/>
          </p:cNvSpPr>
          <p:nvPr userDrawn="1"/>
        </p:nvSpPr>
        <p:spPr bwMode="auto">
          <a:xfrm>
            <a:off x="5520267" y="6308732"/>
            <a:ext cx="6527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dirty="0">
                <a:solidFill>
                  <a:prstClr val="white"/>
                </a:solidFill>
                <a:latin typeface="Calibri" pitchFamily="34" charset="0"/>
              </a:rPr>
              <a:t>„Előadás főcíme”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 userDrawn="1"/>
        </p:nvSpPr>
        <p:spPr>
          <a:xfrm>
            <a:off x="0" y="5445132"/>
            <a:ext cx="12192000" cy="1412875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prstClr val="white"/>
              </a:solidFill>
            </a:endParaRPr>
          </a:p>
        </p:txBody>
      </p:sp>
      <p:pic>
        <p:nvPicPr>
          <p:cNvPr id="16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81500" r="87799" b="2751"/>
          <a:stretch>
            <a:fillRect/>
          </a:stretch>
        </p:blipFill>
        <p:spPr bwMode="auto">
          <a:xfrm>
            <a:off x="239185" y="5589588"/>
            <a:ext cx="134408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6"/>
          <p:cNvSpPr txBox="1">
            <a:spLocks noChangeArrowheads="1"/>
          </p:cNvSpPr>
          <p:nvPr userDrawn="1"/>
        </p:nvSpPr>
        <p:spPr bwMode="auto">
          <a:xfrm>
            <a:off x="1631951" y="5573713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u-HU" sz="2400" spc="150" dirty="0">
                <a:solidFill>
                  <a:prstClr val="white"/>
                </a:solidFill>
                <a:latin typeface="Calibri" panose="020F0502020204030204" pitchFamily="34" charset="0"/>
              </a:rPr>
              <a:t>SEMMELWEIS EGYETEM</a:t>
            </a:r>
          </a:p>
        </p:txBody>
      </p:sp>
      <p:sp>
        <p:nvSpPr>
          <p:cNvPr id="9" name="Szövegdoboz 6"/>
          <p:cNvSpPr txBox="1">
            <a:spLocks noChangeArrowheads="1"/>
          </p:cNvSpPr>
          <p:nvPr userDrawn="1"/>
        </p:nvSpPr>
        <p:spPr bwMode="auto">
          <a:xfrm>
            <a:off x="1583267" y="6029325"/>
            <a:ext cx="89386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prstClr val="white"/>
                </a:solidFill>
                <a:latin typeface="Calibri" pitchFamily="34" charset="0"/>
              </a:rPr>
              <a:t>Ortopédiai Klinika</a:t>
            </a:r>
          </a:p>
        </p:txBody>
      </p:sp>
      <p:sp>
        <p:nvSpPr>
          <p:cNvPr id="10" name="Téglalap 9"/>
          <p:cNvSpPr/>
          <p:nvPr userDrawn="1"/>
        </p:nvSpPr>
        <p:spPr>
          <a:xfrm>
            <a:off x="1598084" y="6348413"/>
            <a:ext cx="52324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1200" spc="100" dirty="0">
                <a:solidFill>
                  <a:prstClr val="white"/>
                </a:solidFill>
                <a:latin typeface="Calibri Light" panose="020F0302020204030204" pitchFamily="34" charset="0"/>
              </a:rPr>
              <a:t>http://semmelweis.hu/ortopedklinika/</a:t>
            </a:r>
          </a:p>
        </p:txBody>
      </p:sp>
      <p:pic>
        <p:nvPicPr>
          <p:cNvPr id="12" name="Kép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3" y="6007107"/>
            <a:ext cx="6957484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0" y="2861736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937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 flipV="1">
            <a:off x="0" y="6265870"/>
            <a:ext cx="12192000" cy="592137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1" name="Szövegdoboz 8"/>
          <p:cNvSpPr txBox="1">
            <a:spLocks noChangeArrowheads="1"/>
          </p:cNvSpPr>
          <p:nvPr userDrawn="1"/>
        </p:nvSpPr>
        <p:spPr bwMode="auto">
          <a:xfrm>
            <a:off x="3312587" y="6308732"/>
            <a:ext cx="2400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buFontTx/>
              <a:buNone/>
            </a:pPr>
            <a:r>
              <a:rPr lang="hu-HU" sz="12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 Dr. Minta Miklós”</a:t>
            </a:r>
          </a:p>
        </p:txBody>
      </p:sp>
      <p:sp>
        <p:nvSpPr>
          <p:cNvPr id="12" name="Szövegdoboz 8"/>
          <p:cNvSpPr txBox="1">
            <a:spLocks noChangeArrowheads="1"/>
          </p:cNvSpPr>
          <p:nvPr userDrawn="1"/>
        </p:nvSpPr>
        <p:spPr bwMode="auto">
          <a:xfrm>
            <a:off x="130872" y="6290156"/>
            <a:ext cx="3050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40" dirty="0">
                <a:solidFill>
                  <a:prstClr val="white"/>
                </a:solidFill>
                <a:latin typeface="Calibri Light" panose="020F0302020204030204" pitchFamily="34" charset="0"/>
              </a:rPr>
              <a:t>SEMMELWEIS EGYETEM</a:t>
            </a:r>
            <a:endParaRPr lang="hu-HU" sz="1050" spc="40" baseline="300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hu-HU" sz="1400" spc="100" dirty="0">
                <a:solidFill>
                  <a:prstClr val="white"/>
                </a:solidFill>
                <a:latin typeface="Calibri Light" panose="020F0302020204030204" pitchFamily="34" charset="0"/>
              </a:rPr>
              <a:t>ORTOPÉDIAI KLINIKA</a:t>
            </a:r>
          </a:p>
        </p:txBody>
      </p:sp>
      <p:sp>
        <p:nvSpPr>
          <p:cNvPr id="5" name="Szövegdoboz 7"/>
          <p:cNvSpPr txBox="1">
            <a:spLocks noChangeArrowheads="1"/>
          </p:cNvSpPr>
          <p:nvPr userDrawn="1"/>
        </p:nvSpPr>
        <p:spPr bwMode="auto">
          <a:xfrm>
            <a:off x="5520267" y="6308732"/>
            <a:ext cx="6527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dirty="0">
                <a:solidFill>
                  <a:prstClr val="white"/>
                </a:solidFill>
                <a:latin typeface="Calibri" pitchFamily="34" charset="0"/>
              </a:rPr>
              <a:t>„Előadás főcíme”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058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671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737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363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129286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71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559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3" y="2669691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3" y="2892353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6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81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4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3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7" y="3225303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5" y="295735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4641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43" r:id="rId18"/>
    <p:sldLayoutId id="2147484144" r:id="rId19"/>
    <p:sldLayoutId id="2147484145" r:id="rId20"/>
    <p:sldLayoutId id="2147484146" r:id="rId21"/>
    <p:sldLayoutId id="2147484129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765F4-2F53-094F-9BA5-C2FA6247E84F}" type="datetimeFigureOut">
              <a:rPr lang="hu-HU" smtClean="0"/>
              <a:pPr/>
              <a:t>2020. 03. 21.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7C94F-873F-1E41-B368-451C1AF905C5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1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png"/><Relationship Id="rId5" Type="http://schemas.openxmlformats.org/officeDocument/2006/relationships/image" Target="../media/image25.jpeg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8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8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jpe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8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8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8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C00566-B4D1-7B4F-B484-E1A1DBCEC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Veleszületett csípőficam és </a:t>
            </a:r>
            <a:r>
              <a:rPr lang="hu-HU" dirty="0" err="1"/>
              <a:t>dysplasia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615423D-F544-8248-9C2D-88FCBDB1CB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3311" y="3429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38E684-69F5-1A4D-8196-897C8F11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Klinikai tünetek – </a:t>
            </a:r>
            <a:r>
              <a:rPr lang="hu-HU" dirty="0" err="1"/>
              <a:t>Ortolani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6AC1C9-9BC3-104B-9ABF-074943FD53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sz="2800" dirty="0" err="1"/>
              <a:t>Ortolani-tünet</a:t>
            </a:r>
            <a:r>
              <a:rPr lang="hu-HU" sz="2800" dirty="0"/>
              <a:t>: </a:t>
            </a:r>
            <a:r>
              <a:rPr lang="hu-HU" sz="2800" dirty="0" err="1"/>
              <a:t>luxatiós-repositios</a:t>
            </a:r>
            <a:r>
              <a:rPr lang="hu-HU" sz="2800" dirty="0"/>
              <a:t> jel</a:t>
            </a:r>
          </a:p>
          <a:p>
            <a:endParaRPr lang="hu-HU" dirty="0"/>
          </a:p>
        </p:txBody>
      </p:sp>
      <p:pic>
        <p:nvPicPr>
          <p:cNvPr id="5" name="Kép 4" descr="20.-34.áb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217" y="2060577"/>
            <a:ext cx="5739597" cy="3186672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13" y="35015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Klinikai tünetek – </a:t>
            </a:r>
            <a:r>
              <a:rPr lang="hu-HU" dirty="0" err="1"/>
              <a:t>Barlow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3" y="2060577"/>
            <a:ext cx="4853539" cy="4195763"/>
          </a:xfrm>
        </p:spPr>
        <p:txBody>
          <a:bodyPr/>
          <a:lstStyle/>
          <a:p>
            <a:r>
              <a:rPr lang="hu-HU" sz="2800" dirty="0"/>
              <a:t>Instabil csípőízület: </a:t>
            </a:r>
            <a:r>
              <a:rPr lang="hu-HU" sz="2800" dirty="0" err="1"/>
              <a:t>Barlow-tünet</a:t>
            </a:r>
            <a:r>
              <a:rPr lang="hu-HU" sz="2800" dirty="0"/>
              <a:t>: a combfej az </a:t>
            </a:r>
            <a:r>
              <a:rPr lang="hu-HU" sz="2800" dirty="0" err="1"/>
              <a:t>acetabulumból</a:t>
            </a:r>
            <a:r>
              <a:rPr lang="hu-HU" sz="2800" dirty="0"/>
              <a:t> </a:t>
            </a:r>
            <a:r>
              <a:rPr lang="hu-HU" sz="2800" dirty="0" err="1"/>
              <a:t>luxálható</a:t>
            </a:r>
            <a:endParaRPr lang="hu-HU" sz="2800" dirty="0"/>
          </a:p>
          <a:p>
            <a:endParaRPr lang="hu-HU" dirty="0"/>
          </a:p>
        </p:txBody>
      </p:sp>
      <p:pic>
        <p:nvPicPr>
          <p:cNvPr id="5" name="Tartalom helye 4" descr="20.-33.ábr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61711" y="2060576"/>
            <a:ext cx="6197134" cy="3411755"/>
          </a:xfr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13" y="276195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ABB3FF-B3EC-E64B-8B8C-6B4BA569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Késői tünetek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B03E31-403C-D041-8C4E-B2371C1E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24"/>
            <a:ext cx="4776982" cy="4195481"/>
          </a:xfrm>
        </p:spPr>
        <p:txBody>
          <a:bodyPr/>
          <a:lstStyle/>
          <a:p>
            <a:r>
              <a:rPr lang="hu-HU" dirty="0" err="1"/>
              <a:t>Trendelenburg-tünet</a:t>
            </a:r>
            <a:r>
              <a:rPr lang="hu-HU" dirty="0"/>
              <a:t>: (</a:t>
            </a:r>
            <a:r>
              <a:rPr lang="hu-HU" dirty="0" err="1"/>
              <a:t>gluteus</a:t>
            </a:r>
            <a:r>
              <a:rPr lang="hu-HU" dirty="0"/>
              <a:t> </a:t>
            </a:r>
            <a:r>
              <a:rPr lang="hu-HU" dirty="0" err="1"/>
              <a:t>medius-minimus</a:t>
            </a:r>
            <a:r>
              <a:rPr lang="hu-HU" dirty="0"/>
              <a:t> </a:t>
            </a:r>
            <a:r>
              <a:rPr lang="hu-HU" dirty="0" err="1"/>
              <a:t>insufficiencia</a:t>
            </a:r>
            <a:r>
              <a:rPr lang="hu-HU" dirty="0"/>
              <a:t>) egylábon állás közben medence a gyengült izmokkal ellentétes oldalra dől.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0FE1861-3A1C-8E4D-A96A-DEF6D6756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295" y="2711490"/>
            <a:ext cx="2977663" cy="3263976"/>
          </a:xfrm>
          <a:prstGeom prst="rect">
            <a:avLst/>
          </a:prstGeom>
        </p:spPr>
      </p:pic>
      <p:pic>
        <p:nvPicPr>
          <p:cNvPr id="5" name="Kép 4" descr="20.-35.ábr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352" y="2052924"/>
            <a:ext cx="2438886" cy="3922542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13" y="27114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5248" y="404665"/>
            <a:ext cx="6141425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</a:t>
            </a:r>
            <a:r>
              <a:rPr lang="hu-HU" sz="3600" dirty="0"/>
              <a:t>z UH</a:t>
            </a:r>
            <a:r>
              <a:rPr lang="en-US" sz="3600" dirty="0"/>
              <a:t> </a:t>
            </a:r>
            <a:r>
              <a:rPr lang="hu-HU" sz="3600" dirty="0"/>
              <a:t>vizsgálat kivitelezése</a:t>
            </a:r>
          </a:p>
        </p:txBody>
      </p:sp>
      <p:pic>
        <p:nvPicPr>
          <p:cNvPr id="4" name="Picture 3" descr="Képernyőfotó 2018-11-04 - 15.08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37" y="6261100"/>
            <a:ext cx="4859867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437" y="1484784"/>
            <a:ext cx="6432715" cy="5238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r>
              <a:rPr lang="hu-HU" sz="2400" dirty="0"/>
              <a:t>LINEÁRIS </a:t>
            </a:r>
            <a:r>
              <a:rPr lang="hu-HU" sz="2400" dirty="0" err="1"/>
              <a:t>transducer</a:t>
            </a:r>
            <a:endParaRPr lang="hu-HU" sz="2400" dirty="0"/>
          </a:p>
          <a:p>
            <a:pPr marL="1371600" lvl="2" indent="-457200">
              <a:lnSpc>
                <a:spcPct val="140000"/>
              </a:lnSpc>
              <a:buFont typeface="Arial"/>
              <a:buChar char="•"/>
            </a:pPr>
            <a:r>
              <a:rPr lang="hu-HU" sz="2400" dirty="0"/>
              <a:t>konvex fej torzíthat, TILOS</a:t>
            </a:r>
          </a:p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r>
              <a:rPr lang="hu-HU" sz="2400" dirty="0"/>
              <a:t>7,5 MHz +, nagyítás 1,7:1</a:t>
            </a:r>
          </a:p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r>
              <a:rPr lang="hu-HU" sz="2400" dirty="0"/>
              <a:t>oldalfekvés</a:t>
            </a:r>
          </a:p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r>
              <a:rPr lang="hu-HU" sz="2400" dirty="0"/>
              <a:t>a végtag enyhe </a:t>
            </a:r>
            <a:r>
              <a:rPr lang="hu-HU" sz="2400" dirty="0" err="1"/>
              <a:t>berotációja</a:t>
            </a:r>
            <a:r>
              <a:rPr lang="hu-HU" sz="2400" dirty="0"/>
              <a:t>, ilyenkor egy síkba kerül a</a:t>
            </a:r>
          </a:p>
          <a:p>
            <a:pPr marL="1257300" lvl="2" indent="-342900">
              <a:lnSpc>
                <a:spcPct val="140000"/>
              </a:lnSpc>
              <a:buFontTx/>
              <a:buChar char="-"/>
            </a:pPr>
            <a:r>
              <a:rPr lang="hu-HU" sz="2400" dirty="0" err="1"/>
              <a:t>trochanter</a:t>
            </a:r>
            <a:r>
              <a:rPr lang="hu-HU" sz="2400" dirty="0"/>
              <a:t> maior</a:t>
            </a:r>
          </a:p>
          <a:p>
            <a:pPr marL="1257300" lvl="2" indent="-342900">
              <a:lnSpc>
                <a:spcPct val="140000"/>
              </a:lnSpc>
              <a:buFontTx/>
              <a:buChar char="-"/>
            </a:pPr>
            <a:r>
              <a:rPr lang="hu-HU" sz="2400" dirty="0" err="1"/>
              <a:t>femurnyak</a:t>
            </a:r>
            <a:endParaRPr lang="hu-HU" sz="2400" dirty="0"/>
          </a:p>
          <a:p>
            <a:pPr marL="1257300" lvl="2" indent="-342900">
              <a:lnSpc>
                <a:spcPct val="140000"/>
              </a:lnSpc>
              <a:buFontTx/>
              <a:buChar char="-"/>
            </a:pPr>
            <a:r>
              <a:rPr lang="hu-HU" sz="2400" dirty="0" err="1"/>
              <a:t>femurfej</a:t>
            </a:r>
            <a:endParaRPr lang="hu-HU" sz="2400" dirty="0"/>
          </a:p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endParaRPr lang="en-US" sz="2400" dirty="0"/>
          </a:p>
        </p:txBody>
      </p:sp>
      <p:pic>
        <p:nvPicPr>
          <p:cNvPr id="2" name="Picture 1" descr="Képernyőfotó 2019-01-13 - 1.43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2" y="1665235"/>
            <a:ext cx="3996101" cy="4501537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637" y="229303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0489" y="404665"/>
            <a:ext cx="7168950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Standard </a:t>
            </a:r>
            <a:r>
              <a:rPr lang="en-US" sz="3600" dirty="0" err="1"/>
              <a:t>kép</a:t>
            </a:r>
            <a:r>
              <a:rPr lang="en-US" sz="3600" dirty="0"/>
              <a:t> - </a:t>
            </a:r>
            <a:r>
              <a:rPr lang="en-US" sz="3600" dirty="0" err="1"/>
              <a:t>használhatóság</a:t>
            </a:r>
            <a:endParaRPr lang="en-US" sz="3600" dirty="0"/>
          </a:p>
        </p:txBody>
      </p:sp>
      <p:pic>
        <p:nvPicPr>
          <p:cNvPr id="4" name="Picture 3" descr="Képernyőfotó 2018-11-04 - 15.08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37" y="6261100"/>
            <a:ext cx="4859867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392" y="1700812"/>
            <a:ext cx="5952661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40000"/>
              </a:lnSpc>
            </a:pPr>
            <a:r>
              <a:rPr lang="en-US" sz="2400" dirty="0"/>
              <a:t>Standard </a:t>
            </a:r>
            <a:r>
              <a:rPr lang="en-US" sz="2400" dirty="0" err="1"/>
              <a:t>sík</a:t>
            </a:r>
            <a:endParaRPr lang="en-US" sz="2400" dirty="0"/>
          </a:p>
          <a:p>
            <a:pPr marL="1371600" lvl="2" indent="-457200">
              <a:lnSpc>
                <a:spcPct val="140000"/>
              </a:lnSpc>
              <a:buFont typeface="+mj-lt"/>
              <a:buAutoNum type="arabicPeriod"/>
            </a:pPr>
            <a:r>
              <a:rPr lang="en-US" sz="2400" dirty="0" err="1"/>
              <a:t>egyenes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ilium</a:t>
            </a:r>
          </a:p>
          <a:p>
            <a:pPr marL="1371600" lvl="2" indent="-457200">
              <a:lnSpc>
                <a:spcPct val="140000"/>
              </a:lnSpc>
              <a:buFont typeface="+mj-lt"/>
              <a:buAutoNum type="arabicPeriod"/>
            </a:pPr>
            <a:r>
              <a:rPr lang="hu-HU" sz="2400" dirty="0"/>
              <a:t>vápatető </a:t>
            </a:r>
            <a:r>
              <a:rPr lang="en-US" sz="2400" dirty="0" err="1"/>
              <a:t>alsó</a:t>
            </a:r>
            <a:r>
              <a:rPr lang="en-US" sz="2400" dirty="0"/>
              <a:t> </a:t>
            </a:r>
            <a:r>
              <a:rPr lang="en-US" sz="2400" dirty="0" err="1"/>
              <a:t>széle</a:t>
            </a:r>
            <a:endParaRPr lang="en-US" sz="2400" dirty="0"/>
          </a:p>
          <a:p>
            <a:pPr marL="1371600" lvl="2" indent="-457200">
              <a:lnSpc>
                <a:spcPct val="140000"/>
              </a:lnSpc>
              <a:buFont typeface="+mj-lt"/>
              <a:buAutoNum type="arabicPeriod"/>
            </a:pPr>
            <a:r>
              <a:rPr lang="en-US" sz="2400" dirty="0"/>
              <a:t>labrum</a:t>
            </a:r>
          </a:p>
          <a:p>
            <a:pPr lvl="1">
              <a:lnSpc>
                <a:spcPct val="140000"/>
              </a:lnSpc>
            </a:pPr>
            <a:endParaRPr lang="en-US" sz="1400" dirty="0"/>
          </a:p>
          <a:p>
            <a:pPr lvl="1">
              <a:lnSpc>
                <a:spcPct val="140000"/>
              </a:lnSpc>
            </a:pPr>
            <a:r>
              <a:rPr lang="en-US" sz="2400" dirty="0" err="1"/>
              <a:t>Használható</a:t>
            </a:r>
            <a:r>
              <a:rPr lang="en-US" sz="2400" dirty="0"/>
              <a:t> </a:t>
            </a:r>
            <a:r>
              <a:rPr lang="en-US" sz="2400" dirty="0" err="1"/>
              <a:t>kép</a:t>
            </a:r>
            <a:endParaRPr lang="en-US" sz="2400" dirty="0"/>
          </a:p>
          <a:p>
            <a:pPr marL="1257300" lvl="2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 CSAK </a:t>
            </a:r>
            <a:r>
              <a:rPr lang="en-US" sz="2400" dirty="0" err="1"/>
              <a:t>mindhárom</a:t>
            </a:r>
            <a:r>
              <a:rPr lang="en-US" sz="2400" dirty="0"/>
              <a:t> </a:t>
            </a:r>
            <a:r>
              <a:rPr lang="en-US" sz="2400" dirty="0" err="1"/>
              <a:t>képlet</a:t>
            </a:r>
            <a:r>
              <a:rPr lang="en-US" sz="2400" dirty="0"/>
              <a:t> </a:t>
            </a:r>
            <a:r>
              <a:rPr lang="en-US" sz="2400" dirty="0" err="1"/>
              <a:t>ábrázolása</a:t>
            </a:r>
            <a:r>
              <a:rPr lang="en-US" sz="2400" dirty="0"/>
              <a:t> </a:t>
            </a:r>
            <a:r>
              <a:rPr lang="en-US" sz="2400" dirty="0" err="1"/>
              <a:t>esetén</a:t>
            </a:r>
            <a:r>
              <a:rPr lang="en-US" sz="2400" dirty="0"/>
              <a:t>! 	</a:t>
            </a:r>
          </a:p>
        </p:txBody>
      </p:sp>
      <p:pic>
        <p:nvPicPr>
          <p:cNvPr id="5" name="Picture 4" descr="Képernyőfotó 2019-01-12 - 12.50.4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r="48034" b="10295"/>
          <a:stretch/>
        </p:blipFill>
        <p:spPr>
          <a:xfrm>
            <a:off x="6576053" y="1420837"/>
            <a:ext cx="4631096" cy="4634314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8976320" y="1772816"/>
            <a:ext cx="0" cy="108012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 rot="13860000">
            <a:off x="8334194" y="2923226"/>
            <a:ext cx="140527" cy="40508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Oval 10"/>
          <p:cNvSpPr/>
          <p:nvPr/>
        </p:nvSpPr>
        <p:spPr>
          <a:xfrm rot="19140000">
            <a:off x="9664996" y="2984500"/>
            <a:ext cx="192021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16480" y="24928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29957" y="22675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40416" y="18355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8" name="Straight Arrow Connector 17"/>
          <p:cNvCxnSpPr>
            <a:stCxn id="27" idx="1"/>
          </p:cNvCxnSpPr>
          <p:nvPr/>
        </p:nvCxnSpPr>
        <p:spPr>
          <a:xfrm rot="10800000" flipV="1">
            <a:off x="9072334" y="2020198"/>
            <a:ext cx="768082" cy="3193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1" idx="6"/>
          </p:cNvCxnSpPr>
          <p:nvPr/>
        </p:nvCxnSpPr>
        <p:spPr>
          <a:xfrm flipH="1">
            <a:off x="9833467" y="2708929"/>
            <a:ext cx="679024" cy="3723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632172" y="2492896"/>
            <a:ext cx="768085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592" y="24845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0456" y="404665"/>
            <a:ext cx="3271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/>
              <a:t>Értékelés</a:t>
            </a:r>
            <a:r>
              <a:rPr lang="en-US" sz="3600" dirty="0"/>
              <a:t>, </a:t>
            </a:r>
            <a:r>
              <a:rPr lang="en-US" sz="3600" dirty="0" err="1"/>
              <a:t>mérés</a:t>
            </a:r>
            <a:endParaRPr lang="en-US" sz="3600" dirty="0"/>
          </a:p>
        </p:txBody>
      </p:sp>
      <p:pic>
        <p:nvPicPr>
          <p:cNvPr id="4" name="Picture 3" descr="Képernyőfotó 2018-11-04 - 15.08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37" y="6261100"/>
            <a:ext cx="4859867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425" y="1268761"/>
            <a:ext cx="1046516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r>
              <a:rPr lang="en-US" sz="2400" dirty="0" err="1"/>
              <a:t>Alapvonal</a:t>
            </a:r>
            <a:r>
              <a:rPr lang="hu-HU" sz="2400" dirty="0"/>
              <a:t> (az </a:t>
            </a:r>
            <a:r>
              <a:rPr lang="hu-HU" sz="2400" dirty="0" err="1"/>
              <a:t>os</a:t>
            </a:r>
            <a:r>
              <a:rPr lang="hu-HU" sz="2400" dirty="0"/>
              <a:t> </a:t>
            </a:r>
            <a:r>
              <a:rPr lang="hu-HU" sz="2400" dirty="0" err="1"/>
              <a:t>ileum</a:t>
            </a:r>
            <a:r>
              <a:rPr lang="hu-HU" sz="2400" dirty="0"/>
              <a:t> vonala)</a:t>
            </a:r>
            <a:endParaRPr lang="en-US" sz="2400" dirty="0"/>
          </a:p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r>
              <a:rPr lang="en-US" sz="2400" dirty="0" err="1"/>
              <a:t>Csontos</a:t>
            </a:r>
            <a:r>
              <a:rPr lang="en-US" sz="2400" dirty="0"/>
              <a:t> </a:t>
            </a:r>
            <a:r>
              <a:rPr lang="en-US" sz="2400" dirty="0" err="1"/>
              <a:t>vápatető</a:t>
            </a:r>
            <a:r>
              <a:rPr lang="en-US" sz="2400" dirty="0"/>
              <a:t> </a:t>
            </a:r>
            <a:r>
              <a:rPr lang="en-US" sz="2400" dirty="0" err="1"/>
              <a:t>meredeksége</a:t>
            </a:r>
            <a:r>
              <a:rPr lang="en-US" sz="2400" dirty="0"/>
              <a:t>: </a:t>
            </a:r>
            <a:r>
              <a:rPr lang="en-US" sz="2400" b="1" dirty="0" err="1"/>
              <a:t>alfa</a:t>
            </a:r>
            <a:r>
              <a:rPr lang="en-US" sz="2400" b="1" dirty="0"/>
              <a:t> </a:t>
            </a:r>
            <a:r>
              <a:rPr lang="en-US" sz="2400" b="1" dirty="0" err="1"/>
              <a:t>szög</a:t>
            </a:r>
            <a:endParaRPr lang="en-US" sz="2400" b="1" dirty="0"/>
          </a:p>
          <a:p>
            <a:pPr marL="914400" lvl="1" indent="-457200">
              <a:lnSpc>
                <a:spcPct val="140000"/>
              </a:lnSpc>
              <a:buFont typeface="Arial"/>
              <a:buChar char="•"/>
            </a:pPr>
            <a:r>
              <a:rPr lang="en-US" sz="2400" dirty="0" err="1"/>
              <a:t>Porcos</a:t>
            </a:r>
            <a:r>
              <a:rPr lang="en-US" sz="2400" dirty="0"/>
              <a:t> </a:t>
            </a:r>
            <a:r>
              <a:rPr lang="en-US" sz="2400" dirty="0" err="1"/>
              <a:t>vápatető</a:t>
            </a:r>
            <a:r>
              <a:rPr lang="en-US" sz="2400" dirty="0"/>
              <a:t> </a:t>
            </a:r>
            <a:r>
              <a:rPr lang="en-US" sz="2400" dirty="0" err="1"/>
              <a:t>meredeksége</a:t>
            </a:r>
            <a:r>
              <a:rPr lang="en-US" sz="2400" dirty="0"/>
              <a:t>: </a:t>
            </a:r>
            <a:r>
              <a:rPr lang="en-US" sz="2400" b="1" dirty="0" err="1"/>
              <a:t>béta</a:t>
            </a:r>
            <a:r>
              <a:rPr lang="en-US" sz="2400" b="1" dirty="0"/>
              <a:t> </a:t>
            </a:r>
            <a:r>
              <a:rPr lang="en-US" sz="2400" b="1" dirty="0" err="1"/>
              <a:t>szög</a:t>
            </a:r>
            <a:endParaRPr lang="en-US" sz="2400" b="1" dirty="0"/>
          </a:p>
        </p:txBody>
      </p:sp>
      <p:pic>
        <p:nvPicPr>
          <p:cNvPr id="5" name="Picture 4" descr="Képernyőfotó 2019-01-12 - 12.50.4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r="52136" b="10295"/>
          <a:stretch/>
        </p:blipFill>
        <p:spPr>
          <a:xfrm>
            <a:off x="7152119" y="2996955"/>
            <a:ext cx="3642157" cy="3244737"/>
          </a:xfrm>
          <a:prstGeom prst="rect">
            <a:avLst/>
          </a:prstGeom>
        </p:spPr>
      </p:pic>
      <p:pic>
        <p:nvPicPr>
          <p:cNvPr id="2" name="Picture 1" descr="Képernyőfotó 2019-01-13 - 2.25.2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45" y="2996952"/>
            <a:ext cx="3184355" cy="32403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9264352" y="2996952"/>
            <a:ext cx="0" cy="144016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976320" y="3861048"/>
            <a:ext cx="1344149" cy="504056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400256" y="3933056"/>
            <a:ext cx="1344149" cy="36004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03712" y="3501008"/>
            <a:ext cx="1440160" cy="576064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15680" y="3429000"/>
            <a:ext cx="1152128" cy="72008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83765" y="2996952"/>
            <a:ext cx="0" cy="128369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415951" y="4173984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α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55066" y="422108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4186965" y="3933056"/>
            <a:ext cx="4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α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57506" y="403042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β</a:t>
            </a:r>
          </a:p>
        </p:txBody>
      </p:sp>
      <p:sp>
        <p:nvSpPr>
          <p:cNvPr id="27" name="Arc 26"/>
          <p:cNvSpPr/>
          <p:nvPr/>
        </p:nvSpPr>
        <p:spPr>
          <a:xfrm rot="9452981">
            <a:off x="3599724" y="3501008"/>
            <a:ext cx="672075" cy="576064"/>
          </a:xfrm>
          <a:prstGeom prst="arc">
            <a:avLst>
              <a:gd name="adj1" fmla="val 17241977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9452981">
            <a:off x="8892488" y="3744343"/>
            <a:ext cx="672075" cy="576064"/>
          </a:xfrm>
          <a:prstGeom prst="arc">
            <a:avLst>
              <a:gd name="adj1" fmla="val 17241977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 rot="5400000">
            <a:off x="3748339" y="3378743"/>
            <a:ext cx="504056" cy="768085"/>
          </a:xfrm>
          <a:prstGeom prst="arc">
            <a:avLst>
              <a:gd name="adj1" fmla="val 17241977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 rot="5400000">
            <a:off x="9012324" y="3619671"/>
            <a:ext cx="504056" cy="768085"/>
          </a:xfrm>
          <a:prstGeom prst="arc">
            <a:avLst>
              <a:gd name="adj1" fmla="val 1729731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225" y="31962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1554" y="404665"/>
            <a:ext cx="2469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Graf </a:t>
            </a:r>
            <a:r>
              <a:rPr lang="en-US" sz="3600" dirty="0" err="1"/>
              <a:t>típusok</a:t>
            </a:r>
            <a:endParaRPr lang="en-US" sz="3600" dirty="0"/>
          </a:p>
        </p:txBody>
      </p:sp>
      <p:pic>
        <p:nvPicPr>
          <p:cNvPr id="4" name="Picture 3" descr="Képernyőfotó 2018-11-04 - 15.08.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36" y="6261100"/>
            <a:ext cx="4859867" cy="609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557126"/>
              </p:ext>
            </p:extLst>
          </p:nvPr>
        </p:nvGraphicFramePr>
        <p:xfrm>
          <a:off x="815413" y="1499200"/>
          <a:ext cx="1084920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9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0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Graf </a:t>
                      </a:r>
                      <a:r>
                        <a:rPr lang="en-US" dirty="0" err="1"/>
                        <a:t>típus</a:t>
                      </a:r>
                      <a:endParaRPr lang="en-US" dirty="0"/>
                    </a:p>
                  </a:txBody>
                  <a:tcPr marL="121920" marR="121920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Életkor</a:t>
                      </a:r>
                      <a:endParaRPr lang="en-US" dirty="0"/>
                    </a:p>
                  </a:txBody>
                  <a:tcPr marL="121920" marR="12192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Alfa </a:t>
                      </a:r>
                      <a:r>
                        <a:rPr lang="en-US" dirty="0" err="1"/>
                        <a:t>szög</a:t>
                      </a:r>
                      <a:endParaRPr lang="en-US" dirty="0"/>
                    </a:p>
                  </a:txBody>
                  <a:tcPr marL="121920" marR="12192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Béta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szög</a:t>
                      </a:r>
                      <a:endParaRPr lang="en-US" dirty="0"/>
                    </a:p>
                  </a:txBody>
                  <a:tcPr marL="121920" marR="12192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 </a:t>
                      </a:r>
                      <a:r>
                        <a:rPr lang="en-US" dirty="0" err="1"/>
                        <a:t>fok</a:t>
                      </a:r>
                      <a:r>
                        <a:rPr lang="en-US" dirty="0"/>
                        <a:t>≤</a:t>
                      </a:r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</a:t>
                      </a:r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IIa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 12. </a:t>
                      </a:r>
                      <a:r>
                        <a:rPr lang="en-US" dirty="0" err="1"/>
                        <a:t>hét</a:t>
                      </a:r>
                      <a:endParaRPr lang="en-US" sz="1400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50-59 </a:t>
                      </a:r>
                      <a:r>
                        <a:rPr lang="en-US" dirty="0" err="1"/>
                        <a:t>fok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 77 </a:t>
                      </a:r>
                      <a:r>
                        <a:rPr lang="en-US" dirty="0" err="1"/>
                        <a:t>fok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IIa</a:t>
                      </a:r>
                      <a:r>
                        <a:rPr lang="en-US" dirty="0"/>
                        <a:t>+</a:t>
                      </a:r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6-12. </a:t>
                      </a:r>
                      <a:r>
                        <a:rPr lang="en-US" dirty="0" err="1"/>
                        <a:t>hét</a:t>
                      </a:r>
                      <a:endParaRPr lang="en-US" dirty="0"/>
                    </a:p>
                  </a:txBody>
                  <a:tcPr marL="121920" marR="12192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IIa</a:t>
                      </a:r>
                      <a:r>
                        <a:rPr lang="en-US" dirty="0"/>
                        <a:t>-</a:t>
                      </a:r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késedelmes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fejlődés</a:t>
                      </a:r>
                      <a:endParaRPr lang="en-US" dirty="0"/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IIb</a:t>
                      </a:r>
                      <a:endParaRPr lang="en-US" dirty="0"/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12. </a:t>
                      </a:r>
                      <a:r>
                        <a:rPr lang="en-US" dirty="0" err="1"/>
                        <a:t>hét</a:t>
                      </a:r>
                      <a:r>
                        <a:rPr lang="en-US" dirty="0"/>
                        <a:t> &lt;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IIc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stabil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instabil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43-49 </a:t>
                      </a:r>
                      <a:r>
                        <a:rPr lang="en-US" dirty="0" err="1"/>
                        <a:t>fok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 77 </a:t>
                      </a:r>
                      <a:r>
                        <a:rPr lang="en-US" dirty="0" err="1"/>
                        <a:t>fok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decentralizált</a:t>
                      </a:r>
                      <a:endParaRPr lang="en-US" dirty="0"/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 </a:t>
                      </a:r>
                      <a:r>
                        <a:rPr lang="en-US" dirty="0" err="1"/>
                        <a:t>fok</a:t>
                      </a:r>
                      <a:r>
                        <a:rPr lang="en-US" dirty="0"/>
                        <a:t> &lt;</a:t>
                      </a:r>
                    </a:p>
                  </a:txBody>
                  <a:tcPr marL="121920" marR="12192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</a:t>
                      </a:r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43 </a:t>
                      </a:r>
                      <a:r>
                        <a:rPr lang="en-US" dirty="0" err="1"/>
                        <a:t>fok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IV</a:t>
                      </a:r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caudalis</a:t>
                      </a:r>
                      <a:r>
                        <a:rPr lang="en-US" dirty="0"/>
                        <a:t> labrum</a:t>
                      </a:r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 43 </a:t>
                      </a:r>
                      <a:r>
                        <a:rPr lang="en-US" dirty="0" err="1"/>
                        <a:t>fok</a:t>
                      </a:r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121920" marR="12192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3340" y="5301208"/>
            <a:ext cx="119053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EZT HASZNÁLJUK</a:t>
            </a:r>
          </a:p>
          <a:p>
            <a:pPr algn="ctr"/>
            <a:r>
              <a:rPr lang="en-US" sz="2400" dirty="0" err="1"/>
              <a:t>Simán</a:t>
            </a:r>
            <a:r>
              <a:rPr lang="en-US" sz="2400" dirty="0"/>
              <a:t> </a:t>
            </a:r>
            <a:r>
              <a:rPr lang="en-US" sz="2400" dirty="0" err="1"/>
              <a:t>megjegyezhető</a:t>
            </a:r>
            <a:r>
              <a:rPr lang="en-US" sz="2400" dirty="0"/>
              <a:t> </a:t>
            </a:r>
            <a:r>
              <a:rPr lang="en-US" sz="2400" dirty="0" err="1"/>
              <a:t>néhány</a:t>
            </a:r>
            <a:r>
              <a:rPr lang="en-US" sz="2400" dirty="0"/>
              <a:t> </a:t>
            </a:r>
            <a:r>
              <a:rPr lang="en-US" sz="2400" dirty="0" err="1"/>
              <a:t>száz</a:t>
            </a:r>
            <a:r>
              <a:rPr lang="en-US" sz="2400" dirty="0"/>
              <a:t> </a:t>
            </a:r>
            <a:r>
              <a:rPr lang="en-US" sz="2400" dirty="0" err="1"/>
              <a:t>vizsgálat</a:t>
            </a:r>
            <a:r>
              <a:rPr lang="en-US" sz="2400" dirty="0"/>
              <a:t> </a:t>
            </a:r>
            <a:r>
              <a:rPr lang="en-US" sz="2400" dirty="0" err="1"/>
              <a:t>után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</a:t>
            </a:r>
            <a:endParaRPr lang="en-US" sz="2400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740" y="28252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04474B-6B2A-7646-BEE8-D6EF7F69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Röntgen tünetek 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AF6216-4DF8-C646-94A1-CA7E5845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24"/>
            <a:ext cx="4129870" cy="4195481"/>
          </a:xfrm>
        </p:spPr>
        <p:txBody>
          <a:bodyPr>
            <a:normAutofit/>
          </a:bodyPr>
          <a:lstStyle/>
          <a:p>
            <a:r>
              <a:rPr lang="hu-HU" sz="2400" dirty="0"/>
              <a:t>4 hónapos kor után</a:t>
            </a:r>
          </a:p>
          <a:p>
            <a:r>
              <a:rPr lang="hu-HU" sz="2400" dirty="0" err="1"/>
              <a:t>Vápatetőszög</a:t>
            </a:r>
            <a:r>
              <a:rPr lang="hu-HU" sz="2400" dirty="0"/>
              <a:t> (VSZ): </a:t>
            </a:r>
          </a:p>
          <a:p>
            <a:pPr lvl="1"/>
            <a:r>
              <a:rPr lang="hu-HU" sz="2200" dirty="0"/>
              <a:t>Y porcokat összekötő vonal és vápatető vonal által bezárt szög</a:t>
            </a:r>
          </a:p>
          <a:p>
            <a:pPr lvl="1"/>
            <a:r>
              <a:rPr lang="hu-HU" sz="2200" dirty="0"/>
              <a:t>normális esetben 30 foknál kisebb</a:t>
            </a:r>
          </a:p>
        </p:txBody>
      </p:sp>
      <p:pic>
        <p:nvPicPr>
          <p:cNvPr id="5" name="Kép 4" descr="vápatetőszö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635" y="2052924"/>
            <a:ext cx="5336344" cy="4002258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3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Röntgen tünetek II.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07963" y="2060577"/>
            <a:ext cx="5091689" cy="4195763"/>
          </a:xfrm>
        </p:spPr>
        <p:txBody>
          <a:bodyPr/>
          <a:lstStyle/>
          <a:p>
            <a:r>
              <a:rPr lang="hu-HU" sz="2400" dirty="0" err="1"/>
              <a:t>Kopits-négyszög</a:t>
            </a:r>
            <a:r>
              <a:rPr lang="hu-HU" sz="2400" dirty="0"/>
              <a:t> (K): </a:t>
            </a:r>
          </a:p>
          <a:p>
            <a:pPr lvl="1"/>
            <a:r>
              <a:rPr lang="hu-HU" sz="2000" dirty="0"/>
              <a:t>vápatető két végpontját valamint </a:t>
            </a:r>
            <a:r>
              <a:rPr lang="hu-HU" sz="2000" dirty="0" err="1"/>
              <a:t>combnyak-metaphysis</a:t>
            </a:r>
            <a:r>
              <a:rPr lang="hu-HU" sz="2000" dirty="0"/>
              <a:t> két végpontja közötti egyenes által határolt vonalak egy szabályos négyszöget alkotnak</a:t>
            </a:r>
          </a:p>
          <a:p>
            <a:pPr lvl="1"/>
            <a:r>
              <a:rPr lang="hu-HU" sz="2000" dirty="0"/>
              <a:t>normális esetben a csontmag </a:t>
            </a:r>
            <a:r>
              <a:rPr lang="hu-HU" sz="2000" dirty="0" err="1"/>
              <a:t>centralis</a:t>
            </a:r>
            <a:endParaRPr lang="hu-HU" sz="2000" dirty="0"/>
          </a:p>
          <a:p>
            <a:pPr lvl="1"/>
            <a:r>
              <a:rPr lang="hu-HU" sz="2000" dirty="0" err="1"/>
              <a:t>dysplasia</a:t>
            </a:r>
            <a:r>
              <a:rPr lang="hu-HU" sz="2000" dirty="0"/>
              <a:t> esetében </a:t>
            </a:r>
            <a:r>
              <a:rPr lang="hu-HU" sz="2000" dirty="0" err="1"/>
              <a:t>lateral</a:t>
            </a:r>
            <a:r>
              <a:rPr lang="hu-HU" sz="2000" dirty="0"/>
              <a:t> felé nyílik és excentrikusan helyezkedik el a csontmag</a:t>
            </a:r>
          </a:p>
          <a:p>
            <a:endParaRPr lang="hu-HU" dirty="0"/>
          </a:p>
        </p:txBody>
      </p:sp>
      <p:pic>
        <p:nvPicPr>
          <p:cNvPr id="5" name="Tartalom helye 4" descr="Kopits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39938" y="2515616"/>
            <a:ext cx="4987632" cy="3740724"/>
          </a:xfr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13" y="385923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98FBB4-1CD5-C544-A7CB-758D8FAB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Röntgen tünetek III.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9852D7-617B-5946-B614-2D4153519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24"/>
            <a:ext cx="5614010" cy="4195481"/>
          </a:xfrm>
        </p:spPr>
        <p:txBody>
          <a:bodyPr>
            <a:normAutofit/>
          </a:bodyPr>
          <a:lstStyle/>
          <a:p>
            <a:r>
              <a:rPr lang="hu-HU" sz="2800" dirty="0" err="1"/>
              <a:t>Menard-Shanton-vonal</a:t>
            </a:r>
            <a:r>
              <a:rPr lang="hu-HU" sz="2800" dirty="0"/>
              <a:t> (MS): </a:t>
            </a:r>
          </a:p>
          <a:p>
            <a:pPr lvl="1"/>
            <a:r>
              <a:rPr lang="hu-HU" sz="2400" dirty="0" err="1"/>
              <a:t>Foramen</a:t>
            </a:r>
            <a:r>
              <a:rPr lang="hu-HU" sz="2400" dirty="0"/>
              <a:t> </a:t>
            </a:r>
            <a:r>
              <a:rPr lang="hu-HU" sz="2400" dirty="0" err="1"/>
              <a:t>obturatorium</a:t>
            </a:r>
            <a:r>
              <a:rPr lang="hu-HU" sz="2400" dirty="0"/>
              <a:t> </a:t>
            </a:r>
            <a:r>
              <a:rPr lang="hu-HU" sz="2400" dirty="0" err="1"/>
              <a:t>cranialis</a:t>
            </a:r>
            <a:r>
              <a:rPr lang="hu-HU" sz="2400" dirty="0"/>
              <a:t> íve valamint a combnyak alsó íve egymásba folytatódik, </a:t>
            </a:r>
            <a:r>
              <a:rPr lang="hu-HU" sz="2400" dirty="0" err="1"/>
              <a:t>luxatio</a:t>
            </a:r>
            <a:r>
              <a:rPr lang="hu-HU" sz="2400" dirty="0"/>
              <a:t> </a:t>
            </a:r>
            <a:r>
              <a:rPr lang="hu-HU" sz="2400" dirty="0" err="1"/>
              <a:t>subluxatio</a:t>
            </a:r>
            <a:r>
              <a:rPr lang="hu-HU" sz="2400" dirty="0"/>
              <a:t> esetén a vonal megszakad</a:t>
            </a:r>
          </a:p>
        </p:txBody>
      </p:sp>
      <p:pic>
        <p:nvPicPr>
          <p:cNvPr id="5" name="Kép 4" descr="Kopi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91" y="2052924"/>
            <a:ext cx="4904936" cy="3678702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13" y="39436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1D2168-17AE-6048-BB8B-F5579877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585D2A-7551-314D-A374-B39575D7D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acetabulum</a:t>
            </a:r>
            <a:r>
              <a:rPr lang="hu-HU" dirty="0"/>
              <a:t> veleszületett </a:t>
            </a:r>
            <a:r>
              <a:rPr lang="hu-HU" dirty="0" err="1"/>
              <a:t>dysplasiája</a:t>
            </a:r>
            <a:r>
              <a:rPr lang="hu-HU" dirty="0"/>
              <a:t> mely következményes combfej </a:t>
            </a:r>
            <a:r>
              <a:rPr lang="hu-HU" dirty="0" err="1"/>
              <a:t>luxatiohoz</a:t>
            </a:r>
            <a:r>
              <a:rPr lang="hu-HU" dirty="0"/>
              <a:t> vezet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DA29530-D71E-354A-9F0D-853E29B26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439" y="2959105"/>
            <a:ext cx="7620000" cy="3289300"/>
          </a:xfrm>
          <a:prstGeom prst="rect">
            <a:avLst/>
          </a:prstGeom>
        </p:spPr>
      </p:pic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3" y="3429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E43D5B-3B3A-3C45-A967-73F89CD1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Csípőízületi szűrővizsgálat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29863E-6F62-294A-BEF6-4FB3D33E1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I. 3-4 napos korban</a:t>
            </a:r>
          </a:p>
          <a:p>
            <a:r>
              <a:rPr lang="hu-HU" sz="2400" dirty="0"/>
              <a:t>II. 3-4 hetes korban</a:t>
            </a:r>
          </a:p>
          <a:p>
            <a:r>
              <a:rPr lang="hu-HU" sz="2400" dirty="0"/>
              <a:t>III. 3-4 hónapos korban</a:t>
            </a:r>
          </a:p>
        </p:txBody>
      </p:sp>
      <p:pic>
        <p:nvPicPr>
          <p:cNvPr id="6" name="Kép 5" descr="20.-28.áb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051" y="1994767"/>
            <a:ext cx="6176186" cy="4253638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13" y="423906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9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5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Konzervatív kezelés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kezelés megkezdésének időpontja (életkor)</a:t>
            </a:r>
          </a:p>
          <a:p>
            <a:pPr lvl="1"/>
            <a:r>
              <a:rPr lang="hu-HU" dirty="0"/>
              <a:t>meghatározza a kezelési lehetőséget, eszközt</a:t>
            </a:r>
          </a:p>
          <a:p>
            <a:pPr lvl="2"/>
            <a:r>
              <a:rPr lang="hu-HU" dirty="0"/>
              <a:t>pl. Pavlik-kengyel kb. 6 hónapos korig indítható</a:t>
            </a:r>
          </a:p>
          <a:p>
            <a:r>
              <a:rPr lang="hu-HU" dirty="0"/>
              <a:t>A diagnózis </a:t>
            </a:r>
          </a:p>
          <a:p>
            <a:pPr lvl="1"/>
            <a:r>
              <a:rPr lang="hu-HU" dirty="0" err="1"/>
              <a:t>luxált</a:t>
            </a:r>
            <a:r>
              <a:rPr lang="hu-HU" dirty="0"/>
              <a:t> csípő (</a:t>
            </a:r>
            <a:r>
              <a:rPr lang="hu-HU" dirty="0" err="1"/>
              <a:t>Ortolani</a:t>
            </a:r>
            <a:r>
              <a:rPr lang="hu-HU" dirty="0"/>
              <a:t> pozitív)</a:t>
            </a:r>
          </a:p>
          <a:p>
            <a:pPr lvl="1"/>
            <a:r>
              <a:rPr lang="hu-HU" dirty="0"/>
              <a:t>instabil csípő (</a:t>
            </a:r>
            <a:r>
              <a:rPr lang="hu-HU" dirty="0" err="1"/>
              <a:t>Barlow</a:t>
            </a:r>
            <a:r>
              <a:rPr lang="hu-HU" dirty="0"/>
              <a:t> pozitív)</a:t>
            </a:r>
          </a:p>
          <a:p>
            <a:pPr lvl="1"/>
            <a:r>
              <a:rPr lang="hu-HU" dirty="0" err="1"/>
              <a:t>dysplasia</a:t>
            </a:r>
            <a:r>
              <a:rPr lang="hu-HU" dirty="0"/>
              <a:t> (UH, </a:t>
            </a:r>
            <a:r>
              <a:rPr lang="hu-HU" dirty="0" err="1"/>
              <a:t>rtg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aszimmetrikus csípő (</a:t>
            </a:r>
            <a:r>
              <a:rPr lang="hu-HU" dirty="0" err="1"/>
              <a:t>abductiós-adductiós</a:t>
            </a:r>
            <a:r>
              <a:rPr lang="hu-HU" dirty="0"/>
              <a:t> kontraktúra)</a:t>
            </a:r>
          </a:p>
          <a:p>
            <a:pPr lvl="1"/>
            <a:endParaRPr lang="en-GB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23392" y="404665"/>
            <a:ext cx="10972800" cy="1083717"/>
          </a:xfrm>
        </p:spPr>
        <p:txBody>
          <a:bodyPr/>
          <a:lstStyle/>
          <a:p>
            <a:pPr algn="ctr"/>
            <a:r>
              <a:rPr lang="hu-HU" sz="4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Konzervatív kezelés</a:t>
            </a:r>
            <a:endParaRPr lang="hu-HU" dirty="0">
              <a:solidFill>
                <a:schemeClr val="folHlink"/>
              </a:solidFill>
            </a:endParaRPr>
          </a:p>
        </p:txBody>
      </p:sp>
      <p:sp>
        <p:nvSpPr>
          <p:cNvPr id="209924" name="Rectangle 4"/>
          <p:cNvSpPr>
            <a:spLocks noGrp="1" noChangeArrowheads="1"/>
          </p:cNvSpPr>
          <p:nvPr>
            <p:ph idx="1"/>
          </p:nvPr>
        </p:nvSpPr>
        <p:spPr>
          <a:xfrm>
            <a:off x="431371" y="1209822"/>
            <a:ext cx="10972800" cy="453377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hu-HU" sz="6600" dirty="0"/>
              <a:t>Pavlik kengyel</a:t>
            </a:r>
          </a:p>
        </p:txBody>
      </p:sp>
      <p:sp>
        <p:nvSpPr>
          <p:cNvPr id="209925" name="Rectangle 5" descr="DSCN4200"/>
          <p:cNvSpPr>
            <a:spLocks noGrp="1" noChangeAspect="1" noChangeArrowheads="1"/>
          </p:cNvSpPr>
          <p:nvPr isPhoto="1"/>
        </p:nvSpPr>
        <p:spPr bwMode="auto">
          <a:xfrm>
            <a:off x="5807969" y="2419643"/>
            <a:ext cx="5712883" cy="3621241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77"/>
            </a:stretch>
          </a:blipFill>
          <a:ln w="1270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209928" name="Rectangle 8" descr="DSCN4234"/>
          <p:cNvSpPr>
            <a:spLocks noGrp="1" noChangeAspect="1" noChangeArrowheads="1"/>
          </p:cNvSpPr>
          <p:nvPr isPhoto="1"/>
        </p:nvSpPr>
        <p:spPr bwMode="auto">
          <a:xfrm>
            <a:off x="623394" y="2419643"/>
            <a:ext cx="3839633" cy="3562954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870"/>
            </a:stretch>
          </a:blip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31371" y="6021291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F6FC6">
                    <a:lumMod val="75000"/>
                  </a:srgbClr>
                </a:solidFill>
              </a:rPr>
              <a:t>Dr. Arnold Pavlik, 1946</a:t>
            </a:r>
            <a:endParaRPr lang="en-GB" sz="2400" b="1" dirty="0">
              <a:solidFill>
                <a:srgbClr val="0F6FC6">
                  <a:lumMod val="75000"/>
                </a:srgbClr>
              </a:solidFill>
            </a:endParaRPr>
          </a:p>
        </p:txBody>
      </p:sp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594" y="177721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hu-HU" sz="53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Luxált</a:t>
            </a:r>
            <a:r>
              <a:rPr lang="hu-HU" sz="53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csípő (</a:t>
            </a:r>
            <a:r>
              <a:rPr lang="hu-HU" sz="53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Ortolani</a:t>
            </a:r>
            <a:r>
              <a:rPr lang="hu-HU" sz="53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pozitív)</a:t>
            </a:r>
            <a:br>
              <a:rPr lang="hu-HU" sz="53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</a:b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124120"/>
            <a:ext cx="10972800" cy="4192274"/>
          </a:xfrm>
        </p:spPr>
        <p:txBody>
          <a:bodyPr>
            <a:normAutofit/>
          </a:bodyPr>
          <a:lstStyle/>
          <a:p>
            <a:r>
              <a:rPr lang="hu-HU" dirty="0"/>
              <a:t>korai diagnózis!</a:t>
            </a:r>
          </a:p>
          <a:p>
            <a:r>
              <a:rPr lang="hu-HU" dirty="0"/>
              <a:t>korai kezelés</a:t>
            </a:r>
          </a:p>
          <a:p>
            <a:pPr lvl="1"/>
            <a:r>
              <a:rPr lang="hu-HU" dirty="0"/>
              <a:t>1-2. héten</a:t>
            </a:r>
          </a:p>
          <a:p>
            <a:r>
              <a:rPr lang="hu-HU" dirty="0"/>
              <a:t>Pavlik-kengyel</a:t>
            </a:r>
          </a:p>
          <a:p>
            <a:r>
              <a:rPr lang="hu-HU" dirty="0"/>
              <a:t>von </a:t>
            </a:r>
            <a:r>
              <a:rPr lang="hu-HU" dirty="0" err="1"/>
              <a:t>Rosen-sín</a:t>
            </a:r>
            <a:endParaRPr lang="hu-HU" dirty="0"/>
          </a:p>
          <a:p>
            <a:r>
              <a:rPr lang="hu-HU" dirty="0"/>
              <a:t>szoros kontroll</a:t>
            </a:r>
          </a:p>
          <a:p>
            <a:pPr lvl="1"/>
            <a:r>
              <a:rPr lang="hu-HU" dirty="0"/>
              <a:t>osztályos felvétel</a:t>
            </a:r>
          </a:p>
          <a:p>
            <a:pPr lvl="1"/>
            <a:r>
              <a:rPr lang="hu-HU" dirty="0"/>
              <a:t>1-2 naponta ellenőrizni az 1. héten</a:t>
            </a:r>
          </a:p>
          <a:p>
            <a:pPr lvl="1"/>
            <a:r>
              <a:rPr lang="hu-HU" dirty="0"/>
              <a:t>UH kontroll</a:t>
            </a:r>
          </a:p>
          <a:p>
            <a:r>
              <a:rPr lang="hu-HU" dirty="0"/>
              <a:t>repositio	    </a:t>
            </a:r>
            <a:r>
              <a:rPr lang="hu-HU" dirty="0" err="1"/>
              <a:t>retentio</a:t>
            </a:r>
            <a:endParaRPr lang="hu-HU" dirty="0"/>
          </a:p>
        </p:txBody>
      </p:sp>
      <p:pic>
        <p:nvPicPr>
          <p:cNvPr id="5" name="Tartalom helye 3" descr="Graf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1852" y="1589649"/>
            <a:ext cx="4224469" cy="3418449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2190345" y="5982108"/>
            <a:ext cx="384043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Tartalom helye 3" descr="Pavl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2279" y="2869809"/>
            <a:ext cx="3244852" cy="3655535"/>
          </a:xfrm>
          <a:prstGeom prst="rect">
            <a:avLst/>
          </a:prstGeom>
        </p:spPr>
      </p:pic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3581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/>
          <a:lstStyle/>
          <a:p>
            <a:pPr algn="ctr"/>
            <a:r>
              <a:rPr lang="hu-HU" dirty="0" err="1"/>
              <a:t>Rosen-sín</a:t>
            </a:r>
            <a:endParaRPr lang="en-GB" dirty="0"/>
          </a:p>
        </p:txBody>
      </p:sp>
      <p:pic>
        <p:nvPicPr>
          <p:cNvPr id="4" name="Tartalom helye 3" descr="WP_20151005_10_16_41_Pro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62256" y="1690053"/>
            <a:ext cx="3425880" cy="4781085"/>
          </a:xfrm>
        </p:spPr>
      </p:pic>
      <p:pic>
        <p:nvPicPr>
          <p:cNvPr id="7" name="Tartalom helye 6" descr="WP_20151005_10_16_25_Pro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887757" y="1690053"/>
            <a:ext cx="3794401" cy="4781085"/>
          </a:xfrm>
        </p:spPr>
      </p:pic>
      <p:pic>
        <p:nvPicPr>
          <p:cNvPr id="8" name="Tartalom helye 5" descr="WP_20151005_10_15_49_P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24194" y="1690053"/>
            <a:ext cx="3665039" cy="4781085"/>
          </a:xfrm>
          <a:prstGeom prst="rect">
            <a:avLst/>
          </a:prstGeom>
        </p:spPr>
      </p:pic>
      <p:sp>
        <p:nvSpPr>
          <p:cNvPr id="9" name="Tartalom helye 6"/>
          <p:cNvSpPr txBox="1">
            <a:spLocks/>
          </p:cNvSpPr>
          <p:nvPr/>
        </p:nvSpPr>
        <p:spPr>
          <a:xfrm>
            <a:off x="362256" y="829210"/>
            <a:ext cx="10670976" cy="86084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hu-HU" sz="2600" dirty="0">
                <a:solidFill>
                  <a:prstClr val="white"/>
                </a:solidFill>
              </a:rPr>
              <a:t>1-3 napra, osztályon alkalmazva, folyamatos kontroll mellett, utána Pavlik-kengyel</a:t>
            </a:r>
            <a:endParaRPr lang="en-GB" sz="2600" dirty="0">
              <a:solidFill>
                <a:prstClr val="white"/>
              </a:solidFill>
            </a:endParaRPr>
          </a:p>
        </p:txBody>
      </p:sp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392" y="39389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9728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hu-HU" sz="49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Instabil csípő (</a:t>
            </a:r>
            <a:r>
              <a:rPr lang="hu-HU" sz="49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Barlow</a:t>
            </a:r>
            <a:r>
              <a:rPr lang="hu-HU" sz="49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pozitív)</a:t>
            </a:r>
            <a:br>
              <a:rPr lang="hu-HU" dirty="0"/>
            </a:br>
            <a:endParaRPr lang="en-GB" dirty="0"/>
          </a:p>
        </p:txBody>
      </p:sp>
      <p:pic>
        <p:nvPicPr>
          <p:cNvPr id="8" name="Tartalom helye 7" descr="Graf 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443003" y="2235425"/>
            <a:ext cx="5488329" cy="4116247"/>
          </a:xfrm>
        </p:spPr>
      </p:pic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719404" y="2235425"/>
            <a:ext cx="5428177" cy="3850922"/>
          </a:xfrm>
        </p:spPr>
        <p:txBody>
          <a:bodyPr/>
          <a:lstStyle/>
          <a:p>
            <a:r>
              <a:rPr lang="hu-HU" sz="2400" dirty="0"/>
              <a:t>korai kezelés, de újszülötteknél gyakori az extrém ízületi lazaság, így az instabilitás kb. 1-2 hétig (UH negatív)</a:t>
            </a:r>
          </a:p>
          <a:p>
            <a:r>
              <a:rPr lang="hu-HU" sz="2400" dirty="0"/>
              <a:t>kezelés megkezdése a 3. hét körül</a:t>
            </a:r>
          </a:p>
          <a:p>
            <a:r>
              <a:rPr lang="hu-HU" sz="2400" dirty="0"/>
              <a:t>könnyű a </a:t>
            </a:r>
            <a:r>
              <a:rPr lang="hu-HU" sz="2400" dirty="0" err="1"/>
              <a:t>retentio</a:t>
            </a:r>
            <a:r>
              <a:rPr lang="hu-HU" sz="2400" dirty="0"/>
              <a:t> elérése</a:t>
            </a:r>
          </a:p>
          <a:p>
            <a:r>
              <a:rPr lang="hu-HU" sz="2400" dirty="0"/>
              <a:t>UH kontroll</a:t>
            </a:r>
          </a:p>
          <a:p>
            <a:endParaRPr lang="en-GB" dirty="0"/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604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46114" y="452718"/>
            <a:ext cx="6514341" cy="785239"/>
          </a:xfrm>
        </p:spPr>
        <p:txBody>
          <a:bodyPr/>
          <a:lstStyle/>
          <a:p>
            <a:pPr algn="ctr"/>
            <a:r>
              <a:rPr lang="hu-HU" dirty="0" err="1"/>
              <a:t>Dysplasiás</a:t>
            </a:r>
            <a:r>
              <a:rPr lang="hu-HU" dirty="0"/>
              <a:t> csípő</a:t>
            </a:r>
            <a:endParaRPr lang="en-GB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609601" y="1935480"/>
            <a:ext cx="5678657" cy="3016348"/>
          </a:xfrm>
        </p:spPr>
        <p:txBody>
          <a:bodyPr>
            <a:normAutofit/>
          </a:bodyPr>
          <a:lstStyle/>
          <a:p>
            <a:r>
              <a:rPr lang="hu-HU" sz="2400" dirty="0"/>
              <a:t>diagnózis UH vagy </a:t>
            </a:r>
            <a:r>
              <a:rPr lang="hu-HU" sz="2400" dirty="0" err="1"/>
              <a:t>rtg</a:t>
            </a:r>
            <a:r>
              <a:rPr lang="hu-HU" sz="2400" dirty="0"/>
              <a:t> alapján</a:t>
            </a:r>
          </a:p>
          <a:p>
            <a:r>
              <a:rPr lang="hu-HU" sz="2400" dirty="0"/>
              <a:t>Pavlik-kengyel</a:t>
            </a:r>
          </a:p>
          <a:p>
            <a:r>
              <a:rPr lang="hu-HU" sz="2400" dirty="0"/>
              <a:t>korai kezelés (6. hét)</a:t>
            </a:r>
          </a:p>
          <a:p>
            <a:r>
              <a:rPr lang="hu-HU" sz="2400" dirty="0"/>
              <a:t>UH kontroll</a:t>
            </a:r>
            <a:endParaRPr lang="en-GB" sz="2400" dirty="0"/>
          </a:p>
        </p:txBody>
      </p:sp>
      <p:pic>
        <p:nvPicPr>
          <p:cNvPr id="9" name="Tartalom helye 8" descr="tb2.jpg"/>
          <p:cNvPicPr>
            <a:picLocks noChangeAspect="1"/>
          </p:cNvPicPr>
          <p:nvPr/>
        </p:nvPicPr>
        <p:blipFill>
          <a:blip r:embed="rId4" cstate="print"/>
          <a:srcRect b="51484"/>
          <a:stretch>
            <a:fillRect/>
          </a:stretch>
        </p:blipFill>
        <p:spPr>
          <a:xfrm>
            <a:off x="6778042" y="711344"/>
            <a:ext cx="4790567" cy="2847782"/>
          </a:xfrm>
          <a:prstGeom prst="rect">
            <a:avLst/>
          </a:prstGeom>
        </p:spPr>
      </p:pic>
      <p:pic>
        <p:nvPicPr>
          <p:cNvPr id="10" name="Picture 2" descr="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8715" y="3559126"/>
            <a:ext cx="5088565" cy="309323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4228" y="47994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Aszimmetrikus csípő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ferde tartás</a:t>
            </a:r>
          </a:p>
          <a:p>
            <a:r>
              <a:rPr lang="hu-HU" sz="2400" dirty="0"/>
              <a:t>egyik oldalon </a:t>
            </a:r>
            <a:r>
              <a:rPr lang="hu-HU" sz="2400" dirty="0" err="1"/>
              <a:t>adductiós</a:t>
            </a:r>
            <a:r>
              <a:rPr lang="hu-HU" sz="2400" dirty="0"/>
              <a:t>, másik oldalon </a:t>
            </a:r>
            <a:r>
              <a:rPr lang="hu-HU" sz="2400" dirty="0" err="1"/>
              <a:t>abductiós</a:t>
            </a:r>
            <a:r>
              <a:rPr lang="hu-HU" sz="2400" dirty="0"/>
              <a:t> kontraktúra</a:t>
            </a:r>
          </a:p>
          <a:p>
            <a:r>
              <a:rPr lang="hu-HU" sz="2400" dirty="0"/>
              <a:t>látszólagos rövidülés az </a:t>
            </a:r>
            <a:r>
              <a:rPr lang="hu-HU" sz="2400" dirty="0" err="1"/>
              <a:t>adductiós</a:t>
            </a:r>
            <a:r>
              <a:rPr lang="hu-HU" sz="2400" dirty="0"/>
              <a:t> oldalon</a:t>
            </a:r>
          </a:p>
          <a:p>
            <a:r>
              <a:rPr lang="hu-HU" sz="2400" dirty="0"/>
              <a:t>negatív UH			aszimmetrikus tornáztatás</a:t>
            </a:r>
          </a:p>
          <a:p>
            <a:r>
              <a:rPr lang="hu-HU" sz="2400" dirty="0"/>
              <a:t>pozitív UH (</a:t>
            </a:r>
            <a:r>
              <a:rPr lang="hu-HU" sz="2400" dirty="0" err="1"/>
              <a:t>dysplasia</a:t>
            </a:r>
            <a:r>
              <a:rPr lang="hu-HU" sz="2400" dirty="0"/>
              <a:t>)	      	Pavlik-kengyel</a:t>
            </a:r>
            <a:endParaRPr lang="en-GB" dirty="0"/>
          </a:p>
        </p:txBody>
      </p:sp>
      <p:sp>
        <p:nvSpPr>
          <p:cNvPr id="4" name="Jobbra nyíl 3"/>
          <p:cNvSpPr/>
          <p:nvPr/>
        </p:nvSpPr>
        <p:spPr>
          <a:xfrm>
            <a:off x="3407701" y="4077072"/>
            <a:ext cx="672075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Jobbra nyíl 5"/>
          <p:cNvSpPr/>
          <p:nvPr/>
        </p:nvSpPr>
        <p:spPr>
          <a:xfrm>
            <a:off x="4901832" y="4653136"/>
            <a:ext cx="672075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12" y="554267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7381" y="476672"/>
            <a:ext cx="10972800" cy="1143000"/>
          </a:xfrm>
        </p:spPr>
        <p:txBody>
          <a:bodyPr/>
          <a:lstStyle/>
          <a:p>
            <a:r>
              <a:rPr lang="hu-HU" dirty="0"/>
              <a:t>Szövődmények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u-HU" sz="2400" dirty="0" err="1"/>
              <a:t>femur</a:t>
            </a:r>
            <a:r>
              <a:rPr lang="hu-HU" sz="2400" dirty="0"/>
              <a:t> fej </a:t>
            </a:r>
            <a:r>
              <a:rPr lang="hu-HU" sz="2400" dirty="0" err="1"/>
              <a:t>osteochondritis</a:t>
            </a:r>
            <a:endParaRPr lang="en-GB" sz="2400" dirty="0"/>
          </a:p>
        </p:txBody>
      </p:sp>
      <p:pic>
        <p:nvPicPr>
          <p:cNvPr id="11" name="Tartalom helye 4" descr="DSC_474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536160" y="836714"/>
            <a:ext cx="4404184" cy="2194227"/>
          </a:xfrm>
        </p:spPr>
      </p:pic>
      <p:sp>
        <p:nvSpPr>
          <p:cNvPr id="5" name="Rectangle 5" descr="DSCN4139"/>
          <p:cNvSpPr>
            <a:spLocks noGrp="1" noChangeAspect="1" noChangeArrowheads="1"/>
          </p:cNvSpPr>
          <p:nvPr isPhoto="1"/>
        </p:nvSpPr>
        <p:spPr bwMode="auto">
          <a:xfrm flipH="1">
            <a:off x="911424" y="2924944"/>
            <a:ext cx="2525184" cy="2662238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3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295467" y="5661251"/>
            <a:ext cx="1215910" cy="307777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rgbClr val="000000"/>
                </a:solidFill>
              </a:rPr>
              <a:t>Tönnis</a:t>
            </a:r>
            <a:r>
              <a:rPr lang="hu-HU" sz="1400" dirty="0">
                <a:solidFill>
                  <a:srgbClr val="000000"/>
                </a:solidFill>
              </a:rPr>
              <a:t> AVN 1</a:t>
            </a:r>
          </a:p>
        </p:txBody>
      </p:sp>
      <p:sp>
        <p:nvSpPr>
          <p:cNvPr id="7" name="Rectangle 6" descr="DSCN4137"/>
          <p:cNvSpPr>
            <a:spLocks noGrp="1" noChangeAspect="1" noChangeArrowheads="1"/>
          </p:cNvSpPr>
          <p:nvPr isPhoto="1"/>
        </p:nvSpPr>
        <p:spPr bwMode="auto">
          <a:xfrm>
            <a:off x="3791745" y="3429000"/>
            <a:ext cx="3553883" cy="2109788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r="-1358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47863" y="5661251"/>
            <a:ext cx="1246367" cy="307777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rgbClr val="000000"/>
                </a:solidFill>
              </a:rPr>
              <a:t>Tönnis</a:t>
            </a:r>
            <a:r>
              <a:rPr lang="hu-HU" sz="1400" dirty="0">
                <a:solidFill>
                  <a:srgbClr val="000000"/>
                </a:solidFill>
              </a:rPr>
              <a:t> AVN 2</a:t>
            </a:r>
          </a:p>
        </p:txBody>
      </p:sp>
      <p:sp>
        <p:nvSpPr>
          <p:cNvPr id="9" name="Rectangle 7" descr="DSCN4138"/>
          <p:cNvSpPr>
            <a:spLocks noGrp="1" noChangeAspect="1" noChangeArrowheads="1"/>
          </p:cNvSpPr>
          <p:nvPr isPhoto="1"/>
        </p:nvSpPr>
        <p:spPr bwMode="auto">
          <a:xfrm>
            <a:off x="7728183" y="3429003"/>
            <a:ext cx="4207933" cy="2016125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 b="-1740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880309" y="5661251"/>
            <a:ext cx="1241558" cy="307777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rgbClr val="000000"/>
                </a:solidFill>
              </a:rPr>
              <a:t>Tönnis</a:t>
            </a:r>
            <a:r>
              <a:rPr lang="hu-HU" sz="1400" dirty="0">
                <a:solidFill>
                  <a:srgbClr val="000000"/>
                </a:solidFill>
              </a:rPr>
              <a:t> AVN 3</a:t>
            </a:r>
          </a:p>
        </p:txBody>
      </p:sp>
      <p:sp>
        <p:nvSpPr>
          <p:cNvPr id="14" name="Felfelé nyíl 13"/>
          <p:cNvSpPr/>
          <p:nvPr/>
        </p:nvSpPr>
        <p:spPr>
          <a:xfrm>
            <a:off x="9648395" y="3068960"/>
            <a:ext cx="288032" cy="288032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981" y="206057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10" descr="Tract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4245" y="3933059"/>
            <a:ext cx="3552395" cy="267574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/>
          <a:lstStyle/>
          <a:p>
            <a:pPr algn="ctr"/>
            <a:r>
              <a:rPr lang="hu-HU" dirty="0"/>
              <a:t>Csípőficam – késői diagnózis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39349" y="1988840"/>
            <a:ext cx="5384800" cy="3960440"/>
          </a:xfrm>
        </p:spPr>
        <p:txBody>
          <a:bodyPr>
            <a:noAutofit/>
          </a:bodyPr>
          <a:lstStyle/>
          <a:p>
            <a:r>
              <a:rPr lang="hu-HU" sz="2800" dirty="0" err="1"/>
              <a:t>Overhead</a:t>
            </a:r>
            <a:r>
              <a:rPr lang="hu-HU" sz="2800" dirty="0"/>
              <a:t> </a:t>
            </a:r>
            <a:r>
              <a:rPr lang="hu-HU" sz="2800" dirty="0" err="1"/>
              <a:t>extenzió</a:t>
            </a:r>
            <a:endParaRPr lang="hu-HU" sz="2800" dirty="0"/>
          </a:p>
          <a:p>
            <a:pPr lvl="1"/>
            <a:r>
              <a:rPr lang="hu-HU" sz="2800" dirty="0"/>
              <a:t>majd a csípő rögzítése</a:t>
            </a:r>
          </a:p>
          <a:p>
            <a:pPr lvl="2"/>
            <a:r>
              <a:rPr lang="hu-HU" sz="2400" dirty="0"/>
              <a:t>Pavlik-kengyel</a:t>
            </a:r>
          </a:p>
          <a:p>
            <a:pPr lvl="2"/>
            <a:r>
              <a:rPr lang="hu-HU" sz="2400" dirty="0"/>
              <a:t>medencegipsz</a:t>
            </a:r>
          </a:p>
          <a:p>
            <a:pPr lvl="2"/>
            <a:r>
              <a:rPr lang="hu-HU" sz="2400" dirty="0" err="1"/>
              <a:t>abductiós</a:t>
            </a:r>
            <a:r>
              <a:rPr lang="hu-HU" sz="2400" dirty="0"/>
              <a:t> készülék</a:t>
            </a:r>
          </a:p>
          <a:p>
            <a:r>
              <a:rPr lang="hu-HU" sz="3000" dirty="0"/>
              <a:t>(Műtéti kezelés)</a:t>
            </a:r>
            <a:endParaRPr lang="en-GB" sz="3000" dirty="0"/>
          </a:p>
        </p:txBody>
      </p:sp>
      <p:pic>
        <p:nvPicPr>
          <p:cNvPr id="5" name="Tartalom helye 4" descr="traction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231905" y="1772816"/>
            <a:ext cx="3183395" cy="3510338"/>
          </a:xfrm>
        </p:spPr>
      </p:pic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392" y="56444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29C490-7ECA-9347-82AD-604A649F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Megjelenési formái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270685-D840-5841-9CB2-64E802E43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24"/>
            <a:ext cx="7395396" cy="4195481"/>
          </a:xfrm>
        </p:spPr>
        <p:txBody>
          <a:bodyPr>
            <a:normAutofit/>
          </a:bodyPr>
          <a:lstStyle/>
          <a:p>
            <a:r>
              <a:rPr lang="hu-HU" sz="2400" dirty="0"/>
              <a:t>Csípőízületi </a:t>
            </a:r>
            <a:r>
              <a:rPr lang="hu-HU" sz="2400" dirty="0" err="1"/>
              <a:t>dysplasia</a:t>
            </a:r>
            <a:r>
              <a:rPr lang="hu-HU" sz="2400" dirty="0"/>
              <a:t>: </a:t>
            </a:r>
          </a:p>
          <a:p>
            <a:pPr lvl="1"/>
            <a:r>
              <a:rPr lang="hu-HU" sz="2000" dirty="0" err="1"/>
              <a:t>acetabulum</a:t>
            </a:r>
            <a:r>
              <a:rPr lang="hu-HU" sz="2000" dirty="0"/>
              <a:t> lapos, vápatető meredek, a </a:t>
            </a:r>
            <a:r>
              <a:rPr lang="hu-HU" sz="2000" dirty="0" err="1"/>
              <a:t>femurfej</a:t>
            </a:r>
            <a:r>
              <a:rPr lang="hu-HU" sz="2000" dirty="0"/>
              <a:t> kisebb, de a vápában  helyezkedik el.</a:t>
            </a:r>
          </a:p>
          <a:p>
            <a:r>
              <a:rPr lang="hu-HU" sz="2400" dirty="0" err="1"/>
              <a:t>Subluxatio</a:t>
            </a:r>
            <a:r>
              <a:rPr lang="hu-HU" sz="2400" dirty="0"/>
              <a:t>: </a:t>
            </a:r>
          </a:p>
          <a:p>
            <a:pPr lvl="1"/>
            <a:r>
              <a:rPr lang="hu-HU" sz="2000" dirty="0"/>
              <a:t>a combfej fokozatosan elhagyja az ízületi üreget: combfej </a:t>
            </a:r>
            <a:r>
              <a:rPr lang="hu-HU" sz="2000" dirty="0" err="1"/>
              <a:t>cranial</a:t>
            </a:r>
            <a:r>
              <a:rPr lang="hu-HU" sz="2000" dirty="0"/>
              <a:t> felé részlegesen elmozdul</a:t>
            </a:r>
          </a:p>
          <a:p>
            <a:r>
              <a:rPr lang="hu-HU" sz="2400" dirty="0" err="1"/>
              <a:t>Luxatio</a:t>
            </a:r>
            <a:r>
              <a:rPr lang="hu-HU" sz="2400" dirty="0"/>
              <a:t>: </a:t>
            </a:r>
          </a:p>
          <a:p>
            <a:pPr lvl="1"/>
            <a:r>
              <a:rPr lang="hu-HU" sz="2000" dirty="0"/>
              <a:t>a fej teljesen elhagyja a vápaüreget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AD37D5D-A65E-AD40-8B6B-5C92A920F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450" b="2317"/>
          <a:stretch/>
        </p:blipFill>
        <p:spPr>
          <a:xfrm>
            <a:off x="8498708" y="3246876"/>
            <a:ext cx="3693293" cy="3549578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13" y="20529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Csípőficam – késői diagnózis</a:t>
            </a:r>
            <a:br>
              <a:rPr lang="hu-HU" dirty="0"/>
            </a:br>
            <a:r>
              <a:rPr lang="hu-HU" dirty="0"/>
              <a:t>Műtéti kezelés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5410029" cy="4195763"/>
          </a:xfrm>
        </p:spPr>
        <p:txBody>
          <a:bodyPr>
            <a:noAutofit/>
          </a:bodyPr>
          <a:lstStyle/>
          <a:p>
            <a:r>
              <a:rPr lang="hu-HU" sz="2000" dirty="0"/>
              <a:t>Nyílt műtéti </a:t>
            </a:r>
            <a:r>
              <a:rPr lang="hu-HU" sz="2000" dirty="0" err="1"/>
              <a:t>repositio</a:t>
            </a:r>
            <a:endParaRPr lang="hu-HU" sz="2000" dirty="0"/>
          </a:p>
          <a:p>
            <a:pPr lvl="1"/>
            <a:r>
              <a:rPr lang="hu-HU" sz="1800" dirty="0"/>
              <a:t>Watson-Jones feltárás</a:t>
            </a:r>
          </a:p>
          <a:p>
            <a:pPr lvl="1"/>
            <a:r>
              <a:rPr lang="hu-HU" sz="1800" dirty="0"/>
              <a:t>Tok megnyitása</a:t>
            </a:r>
          </a:p>
          <a:p>
            <a:pPr lvl="1"/>
            <a:r>
              <a:rPr lang="hu-HU" sz="1800" dirty="0" err="1"/>
              <a:t>Iliopsoas-ín</a:t>
            </a:r>
            <a:r>
              <a:rPr lang="hu-HU" sz="1800" dirty="0"/>
              <a:t> leválasztás</a:t>
            </a:r>
          </a:p>
          <a:p>
            <a:pPr lvl="1"/>
            <a:r>
              <a:rPr lang="hu-HU" sz="1800" dirty="0"/>
              <a:t>Lágyrész </a:t>
            </a:r>
            <a:r>
              <a:rPr lang="hu-HU" sz="1800" dirty="0" err="1"/>
              <a:t>exstirpatio</a:t>
            </a:r>
            <a:r>
              <a:rPr lang="hu-HU" sz="1800" dirty="0"/>
              <a:t> a vápából</a:t>
            </a:r>
          </a:p>
          <a:p>
            <a:pPr lvl="1"/>
            <a:r>
              <a:rPr lang="hu-HU" sz="1800" dirty="0" err="1"/>
              <a:t>Varisaló-derotatiós</a:t>
            </a:r>
            <a:r>
              <a:rPr lang="hu-HU" sz="1800" dirty="0"/>
              <a:t> rövidítéses </a:t>
            </a:r>
            <a:r>
              <a:rPr lang="hu-HU" sz="1800" dirty="0" err="1"/>
              <a:t>femurosteotomia</a:t>
            </a:r>
            <a:endParaRPr lang="hu-HU" sz="1800" dirty="0"/>
          </a:p>
          <a:p>
            <a:pPr lvl="1"/>
            <a:r>
              <a:rPr lang="hu-HU" sz="1800" dirty="0" err="1"/>
              <a:t>Repositio</a:t>
            </a:r>
            <a:endParaRPr lang="hu-HU" sz="1800" dirty="0"/>
          </a:p>
          <a:p>
            <a:pPr lvl="1"/>
            <a:r>
              <a:rPr lang="hu-HU" sz="1800" dirty="0" err="1"/>
              <a:t>Osteosynthesis</a:t>
            </a:r>
            <a:r>
              <a:rPr lang="hu-HU" sz="1800" dirty="0"/>
              <a:t> lemezzel</a:t>
            </a:r>
          </a:p>
          <a:p>
            <a:pPr lvl="1"/>
            <a:r>
              <a:rPr lang="hu-HU" sz="1800" dirty="0"/>
              <a:t>Ízületi tok zárása, </a:t>
            </a:r>
            <a:r>
              <a:rPr lang="hu-HU" sz="1800" dirty="0" err="1"/>
              <a:t>iliopsoas-ín</a:t>
            </a:r>
            <a:r>
              <a:rPr lang="hu-HU" sz="1800" dirty="0"/>
              <a:t> rögzítése</a:t>
            </a:r>
          </a:p>
          <a:p>
            <a:pPr lvl="1"/>
            <a:r>
              <a:rPr lang="hu-HU" sz="1800" dirty="0"/>
              <a:t>Medencegipsz </a:t>
            </a:r>
          </a:p>
        </p:txBody>
      </p:sp>
      <p:pic>
        <p:nvPicPr>
          <p:cNvPr id="5" name="Tartalom helye 4" descr="20.-44.a.ábr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09752" y="1139483"/>
            <a:ext cx="4395788" cy="3215471"/>
          </a:xfrm>
        </p:spPr>
      </p:pic>
      <p:pic>
        <p:nvPicPr>
          <p:cNvPr id="6" name="Kép 5" descr="20.-44.b.ábr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752" y="3727938"/>
            <a:ext cx="4395788" cy="2879830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113" y="35755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Dysplasiás</a:t>
            </a:r>
            <a:r>
              <a:rPr lang="hu-HU" dirty="0"/>
              <a:t> vápa kezelése</a:t>
            </a:r>
            <a:br>
              <a:rPr lang="hu-HU" dirty="0"/>
            </a:br>
            <a:r>
              <a:rPr lang="hu-HU" dirty="0" err="1"/>
              <a:t>Medence-osteotomiák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9925758" cy="4195763"/>
          </a:xfrm>
        </p:spPr>
        <p:txBody>
          <a:bodyPr/>
          <a:lstStyle/>
          <a:p>
            <a:r>
              <a:rPr lang="hu-HU" sz="2400" dirty="0"/>
              <a:t>2-3 éves kor után is jelentkező </a:t>
            </a:r>
            <a:r>
              <a:rPr lang="hu-HU" sz="2400" dirty="0" err="1"/>
              <a:t>vápa-dysplasia</a:t>
            </a:r>
            <a:endParaRPr lang="hu-HU" sz="2400" dirty="0"/>
          </a:p>
          <a:p>
            <a:r>
              <a:rPr lang="hu-HU" sz="2400" dirty="0"/>
              <a:t>Meredek vápatető</a:t>
            </a:r>
          </a:p>
          <a:p>
            <a:r>
              <a:rPr lang="hu-HU" sz="2400" dirty="0" err="1"/>
              <a:t>Subluxatio</a:t>
            </a:r>
            <a:endParaRPr lang="hu-HU" sz="2400" dirty="0"/>
          </a:p>
          <a:p>
            <a:pPr>
              <a:buNone/>
            </a:pPr>
            <a:endParaRPr lang="hu-HU" dirty="0"/>
          </a:p>
          <a:p>
            <a:pPr>
              <a:buNone/>
            </a:pPr>
            <a:r>
              <a:rPr lang="hu-HU" sz="2000" dirty="0"/>
              <a:t>Típusok:</a:t>
            </a:r>
          </a:p>
          <a:p>
            <a:pPr>
              <a:buFont typeface="+mj-lt"/>
              <a:buAutoNum type="arabicPeriod"/>
            </a:pPr>
            <a:r>
              <a:rPr lang="hu-HU" sz="2000" dirty="0" err="1"/>
              <a:t>Salter</a:t>
            </a:r>
            <a:endParaRPr lang="hu-HU" sz="2000" dirty="0"/>
          </a:p>
          <a:p>
            <a:pPr>
              <a:buFont typeface="+mj-lt"/>
              <a:buAutoNum type="arabicPeriod"/>
            </a:pPr>
            <a:r>
              <a:rPr lang="hu-HU" sz="2000" dirty="0" err="1"/>
              <a:t>Pemberton</a:t>
            </a:r>
            <a:endParaRPr lang="hu-HU" sz="2000" dirty="0"/>
          </a:p>
          <a:p>
            <a:pPr>
              <a:buFont typeface="+mj-lt"/>
              <a:buAutoNum type="arabicPeriod"/>
            </a:pPr>
            <a:r>
              <a:rPr lang="hu-HU" sz="2000" dirty="0" err="1"/>
              <a:t>Chiari</a:t>
            </a:r>
            <a:endParaRPr lang="hu-HU" sz="2000" dirty="0"/>
          </a:p>
          <a:p>
            <a:pPr>
              <a:buFont typeface="+mj-lt"/>
              <a:buAutoNum type="arabicPeriod"/>
            </a:pPr>
            <a:r>
              <a:rPr lang="hu-HU" sz="2000" dirty="0" err="1"/>
              <a:t>Triple</a:t>
            </a:r>
            <a:r>
              <a:rPr lang="hu-HU" sz="2000" dirty="0"/>
              <a:t> </a:t>
            </a:r>
          </a:p>
        </p:txBody>
      </p:sp>
      <p:pic>
        <p:nvPicPr>
          <p:cNvPr id="5" name="Tartalom helye 4" descr="20.-46.ábr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158024" y="3352777"/>
            <a:ext cx="8791949" cy="3212784"/>
          </a:xfr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3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9A23BD-D6DC-0C49-A1A2-E9A37C42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Előfordulás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A857A2-36FB-0245-8391-E527312F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24"/>
            <a:ext cx="7323236" cy="4195481"/>
          </a:xfrm>
        </p:spPr>
        <p:txBody>
          <a:bodyPr/>
          <a:lstStyle/>
          <a:p>
            <a:r>
              <a:rPr lang="hu-HU" sz="2800" dirty="0"/>
              <a:t>0,5 - 1%</a:t>
            </a:r>
          </a:p>
          <a:p>
            <a:pPr lvl="1"/>
            <a:r>
              <a:rPr lang="hu-HU" sz="2400" dirty="0"/>
              <a:t>Földrajzilag nagyon eltérő gyakoriság : 								Lappföld: 3-5%</a:t>
            </a:r>
          </a:p>
          <a:p>
            <a:pPr lvl="2">
              <a:buNone/>
            </a:pPr>
            <a:r>
              <a:rPr lang="hu-HU" sz="2000" dirty="0"/>
              <a:t>							</a:t>
            </a:r>
            <a:r>
              <a:rPr lang="hu-HU" sz="2400" dirty="0"/>
              <a:t>Fekete Afrika: 0%</a:t>
            </a:r>
          </a:p>
          <a:p>
            <a:r>
              <a:rPr lang="hu-HU" sz="2400" dirty="0"/>
              <a:t>Lányoknál 6x gyakoribb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Picture 2" descr="24 Erithrea">
            <a:extLst>
              <a:ext uri="{FF2B5EF4-FFF2-40B4-BE49-F238E27FC236}">
                <a16:creationId xmlns:a16="http://schemas.microsoft.com/office/drawing/2014/main" id="{DCC44A53-847D-40D7-A7A9-8A22B8D2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9" t="5524" r="17616" b="8769"/>
          <a:stretch>
            <a:fillRect/>
          </a:stretch>
        </p:blipFill>
        <p:spPr bwMode="auto">
          <a:xfrm>
            <a:off x="9464651" y="1853248"/>
            <a:ext cx="1944687" cy="3959225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113" y="402804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17C0D7-DB2A-3540-BE2E-EF7A5D8B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Etiopatológia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E4274D-5D3F-0640-85E3-0319C8C17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24"/>
            <a:ext cx="6014940" cy="4195481"/>
          </a:xfrm>
        </p:spPr>
        <p:txBody>
          <a:bodyPr>
            <a:normAutofit/>
          </a:bodyPr>
          <a:lstStyle/>
          <a:p>
            <a:r>
              <a:rPr lang="hu-HU" sz="2400" dirty="0"/>
              <a:t>Genetikai tényezők: </a:t>
            </a:r>
          </a:p>
          <a:p>
            <a:pPr lvl="1"/>
            <a:r>
              <a:rPr lang="hu-HU" sz="2000" dirty="0" err="1"/>
              <a:t>polygen</a:t>
            </a:r>
            <a:r>
              <a:rPr lang="hu-HU" sz="2000" dirty="0"/>
              <a:t> öröklődés, </a:t>
            </a:r>
            <a:r>
              <a:rPr lang="hu-HU" sz="2000" dirty="0" err="1"/>
              <a:t>acetabulum</a:t>
            </a:r>
            <a:r>
              <a:rPr lang="hu-HU" sz="2000" dirty="0"/>
              <a:t> </a:t>
            </a:r>
            <a:r>
              <a:rPr lang="hu-HU" sz="2000" dirty="0" err="1"/>
              <a:t>hypoplasiája</a:t>
            </a:r>
            <a:r>
              <a:rPr lang="hu-HU" sz="2000" dirty="0"/>
              <a:t>, hajlam</a:t>
            </a:r>
          </a:p>
          <a:p>
            <a:r>
              <a:rPr lang="hu-HU" sz="2400" dirty="0"/>
              <a:t>Környezeti tényezők:</a:t>
            </a:r>
          </a:p>
          <a:p>
            <a:pPr lvl="1"/>
            <a:r>
              <a:rPr lang="hu-HU" sz="2000" dirty="0"/>
              <a:t> </a:t>
            </a:r>
            <a:r>
              <a:rPr lang="hu-HU" sz="2000" dirty="0" err="1"/>
              <a:t>intrauterin</a:t>
            </a:r>
            <a:r>
              <a:rPr lang="hu-HU" sz="2000" dirty="0"/>
              <a:t> mechanikai rendellenesség, farfekvés, átmeneti hormonális lazaság, </a:t>
            </a:r>
          </a:p>
          <a:p>
            <a:pPr lvl="1"/>
            <a:r>
              <a:rPr lang="hu-HU" sz="2000" dirty="0"/>
              <a:t>extrauterin : pólyázási-, pelenkázási szokások</a:t>
            </a:r>
          </a:p>
        </p:txBody>
      </p:sp>
      <p:pic>
        <p:nvPicPr>
          <p:cNvPr id="4" name="Picture 2" descr="015">
            <a:extLst>
              <a:ext uri="{FF2B5EF4-FFF2-40B4-BE49-F238E27FC236}">
                <a16:creationId xmlns:a16="http://schemas.microsoft.com/office/drawing/2014/main" id="{F811EDC6-164E-48CA-B254-783FFEDFB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7" y="2052924"/>
            <a:ext cx="2303585" cy="3657522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7 Moldva">
            <a:extLst>
              <a:ext uri="{FF2B5EF4-FFF2-40B4-BE49-F238E27FC236}">
                <a16:creationId xmlns:a16="http://schemas.microsoft.com/office/drawing/2014/main" id="{10812DB9-751C-4CA7-934D-19AD96C4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853" y="2052924"/>
            <a:ext cx="2437070" cy="3653424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13" y="3581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958658-8D47-AD4E-BD25-7670F69E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Csípőízület patológiája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5EFB49-8457-A149-B478-7A6C7AB85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3" y="1853249"/>
            <a:ext cx="4853539" cy="1790284"/>
          </a:xfrm>
        </p:spPr>
        <p:txBody>
          <a:bodyPr>
            <a:normAutofit lnSpcReduction="10000"/>
          </a:bodyPr>
          <a:lstStyle/>
          <a:p>
            <a:r>
              <a:rPr lang="hu-HU" sz="2400" dirty="0" err="1"/>
              <a:t>Acetabulum-hypoplasia</a:t>
            </a:r>
            <a:r>
              <a:rPr lang="hu-HU" sz="2400" dirty="0"/>
              <a:t>,</a:t>
            </a:r>
          </a:p>
          <a:p>
            <a:r>
              <a:rPr lang="hu-HU" sz="2400" dirty="0" err="1"/>
              <a:t>Combfej-hypoplasia</a:t>
            </a:r>
            <a:r>
              <a:rPr lang="hu-HU" sz="2400" dirty="0"/>
              <a:t> ,</a:t>
            </a:r>
          </a:p>
          <a:p>
            <a:r>
              <a:rPr lang="hu-HU" sz="2400" dirty="0" err="1"/>
              <a:t>Femur</a:t>
            </a:r>
            <a:r>
              <a:rPr lang="hu-HU" sz="2400" dirty="0"/>
              <a:t> fokozott antetorsiója, </a:t>
            </a:r>
          </a:p>
          <a:p>
            <a:r>
              <a:rPr lang="hu-HU" sz="2400" dirty="0" err="1"/>
              <a:t>Coxa</a:t>
            </a:r>
            <a:r>
              <a:rPr lang="hu-HU" sz="2400" dirty="0"/>
              <a:t> </a:t>
            </a:r>
            <a:r>
              <a:rPr lang="hu-HU" sz="2400" dirty="0" err="1"/>
              <a:t>valga</a:t>
            </a:r>
            <a:endParaRPr lang="hu-HU" sz="2400" dirty="0"/>
          </a:p>
          <a:p>
            <a:endParaRPr lang="hu-HU" dirty="0"/>
          </a:p>
        </p:txBody>
      </p:sp>
      <p:pic>
        <p:nvPicPr>
          <p:cNvPr id="5" name="Tartalom helye 4" descr="20.-27.ábr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45916" y="2068164"/>
            <a:ext cx="4653157" cy="4511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61457F-B3A3-4C56-8169-74344896F1DF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646113" y="4065563"/>
            <a:ext cx="5486400" cy="25146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b="-17727"/>
            </a:stretch>
          </a:blip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Csípőízület patológiája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sz="2400" dirty="0" err="1"/>
              <a:t>Iliopsoas</a:t>
            </a:r>
            <a:r>
              <a:rPr lang="hu-HU" sz="2400" dirty="0"/>
              <a:t> és </a:t>
            </a:r>
            <a:r>
              <a:rPr lang="hu-HU" sz="2400" dirty="0" err="1"/>
              <a:t>adductor</a:t>
            </a:r>
            <a:r>
              <a:rPr lang="hu-HU" sz="2400" dirty="0"/>
              <a:t> izmok rövidülése, </a:t>
            </a:r>
          </a:p>
          <a:p>
            <a:r>
              <a:rPr lang="hu-HU" sz="2400" dirty="0" err="1"/>
              <a:t>acetabulum</a:t>
            </a:r>
            <a:r>
              <a:rPr lang="hu-HU" sz="2400" dirty="0"/>
              <a:t> fenekét kitöltő lágyrészek felszaporodása, </a:t>
            </a:r>
          </a:p>
          <a:p>
            <a:r>
              <a:rPr lang="hu-HU" sz="2400" dirty="0"/>
              <a:t>limbus befele fordulása, </a:t>
            </a:r>
          </a:p>
          <a:p>
            <a:r>
              <a:rPr lang="hu-HU" sz="2400" dirty="0"/>
              <a:t>ízületi tok tágulata</a:t>
            </a:r>
          </a:p>
          <a:p>
            <a:r>
              <a:rPr lang="hu-HU" sz="2400" dirty="0" err="1"/>
              <a:t>gluteus</a:t>
            </a:r>
            <a:r>
              <a:rPr lang="hu-HU" sz="2400" dirty="0"/>
              <a:t> </a:t>
            </a:r>
            <a:r>
              <a:rPr lang="hu-HU" sz="2400" dirty="0" err="1"/>
              <a:t>medius-</a:t>
            </a:r>
            <a:r>
              <a:rPr lang="hu-HU" sz="2400" dirty="0"/>
              <a:t>, </a:t>
            </a:r>
            <a:r>
              <a:rPr lang="hu-HU" sz="2400" dirty="0" err="1"/>
              <a:t>minimus</a:t>
            </a:r>
            <a:r>
              <a:rPr lang="hu-HU" sz="2400" dirty="0"/>
              <a:t> </a:t>
            </a:r>
            <a:r>
              <a:rPr lang="hu-HU" sz="2400" dirty="0" err="1"/>
              <a:t>insufficiencia</a:t>
            </a:r>
            <a:endParaRPr lang="hu-HU" sz="2400" dirty="0"/>
          </a:p>
          <a:p>
            <a:endParaRPr lang="hu-HU" dirty="0"/>
          </a:p>
        </p:txBody>
      </p:sp>
      <p:pic>
        <p:nvPicPr>
          <p:cNvPr id="5" name="Tartalom helye 4" descr="20.-30.ábr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13851" y="2060576"/>
            <a:ext cx="4151317" cy="4195763"/>
          </a:xfr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7D6ED3-491E-D945-8DEC-D8C0AF83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Klinikai tünetek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6EE504-4C16-4C4D-AEA3-BD6A67965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5" y="1533379"/>
            <a:ext cx="8946541" cy="4192172"/>
          </a:xfrm>
        </p:spPr>
        <p:txBody>
          <a:bodyPr>
            <a:normAutofit/>
          </a:bodyPr>
          <a:lstStyle/>
          <a:p>
            <a:r>
              <a:rPr lang="hu-HU" sz="2800" dirty="0"/>
              <a:t>Gyanújelek</a:t>
            </a:r>
            <a:r>
              <a:rPr lang="hu-HU" dirty="0"/>
              <a:t>: </a:t>
            </a:r>
          </a:p>
          <a:p>
            <a:pPr lvl="1"/>
            <a:r>
              <a:rPr lang="hu-HU" sz="2400" dirty="0"/>
              <a:t>4000g feletti születési súly, </a:t>
            </a:r>
          </a:p>
          <a:p>
            <a:pPr lvl="1"/>
            <a:r>
              <a:rPr lang="hu-HU" sz="2400" dirty="0"/>
              <a:t>+családi anamnézis, </a:t>
            </a:r>
          </a:p>
          <a:p>
            <a:pPr lvl="1"/>
            <a:r>
              <a:rPr lang="hu-HU" sz="2400" dirty="0"/>
              <a:t>farfekvés, </a:t>
            </a:r>
          </a:p>
          <a:p>
            <a:pPr lvl="1"/>
            <a:r>
              <a:rPr lang="hu-HU" sz="2400" dirty="0"/>
              <a:t>kóros terhesség</a:t>
            </a:r>
          </a:p>
          <a:p>
            <a:pPr lvl="1"/>
            <a:r>
              <a:rPr lang="hu-HU" sz="2400" dirty="0"/>
              <a:t>ferde testtartás</a:t>
            </a:r>
          </a:p>
          <a:p>
            <a:pPr lvl="1"/>
            <a:r>
              <a:rPr lang="hu-HU" sz="2400" dirty="0"/>
              <a:t>alsó végtagok aszimmetrikus tartása</a:t>
            </a:r>
            <a:endParaRPr lang="hu-HU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Klinikai tünetek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sz="2800" dirty="0"/>
              <a:t>Valószínűségi jelek: </a:t>
            </a:r>
          </a:p>
          <a:p>
            <a:pPr lvl="1"/>
            <a:r>
              <a:rPr lang="hu-HU" dirty="0"/>
              <a:t>redőaszimmetria, </a:t>
            </a:r>
          </a:p>
          <a:p>
            <a:pPr lvl="1"/>
            <a:r>
              <a:rPr lang="hu-HU" dirty="0" err="1"/>
              <a:t>abductios</a:t>
            </a:r>
            <a:r>
              <a:rPr lang="hu-HU" dirty="0"/>
              <a:t> mozgáskorlátozottság (LA: 70 alatt vagy aszimmetrikus),</a:t>
            </a:r>
          </a:p>
          <a:p>
            <a:pPr lvl="1"/>
            <a:r>
              <a:rPr lang="hu-HU" dirty="0"/>
              <a:t> tömegesebb </a:t>
            </a:r>
            <a:r>
              <a:rPr lang="hu-HU" dirty="0" err="1"/>
              <a:t>trochanter</a:t>
            </a:r>
            <a:r>
              <a:rPr lang="hu-HU" dirty="0"/>
              <a:t>, </a:t>
            </a:r>
          </a:p>
          <a:p>
            <a:pPr lvl="1"/>
            <a:r>
              <a:rPr lang="hu-HU" dirty="0" err="1"/>
              <a:t>végtag-kirotatio</a:t>
            </a:r>
            <a:r>
              <a:rPr lang="hu-HU" dirty="0"/>
              <a:t>, </a:t>
            </a:r>
          </a:p>
          <a:p>
            <a:pPr lvl="1"/>
            <a:r>
              <a:rPr lang="hu-HU" dirty="0"/>
              <a:t>végtaghossz különbség, </a:t>
            </a:r>
          </a:p>
          <a:p>
            <a:pPr lvl="1"/>
            <a:r>
              <a:rPr lang="hu-HU" dirty="0" err="1"/>
              <a:t>adductiós</a:t>
            </a:r>
            <a:r>
              <a:rPr lang="hu-HU" dirty="0"/>
              <a:t> </a:t>
            </a:r>
            <a:r>
              <a:rPr lang="hu-HU" dirty="0" err="1"/>
              <a:t>contractura</a:t>
            </a:r>
            <a:r>
              <a:rPr lang="hu-HU" dirty="0"/>
              <a:t>, </a:t>
            </a:r>
          </a:p>
          <a:p>
            <a:pPr lvl="1"/>
            <a:r>
              <a:rPr lang="hu-HU" dirty="0" err="1"/>
              <a:t>abductios</a:t>
            </a:r>
            <a:r>
              <a:rPr lang="hu-HU" dirty="0"/>
              <a:t> </a:t>
            </a:r>
            <a:r>
              <a:rPr lang="hu-HU" dirty="0" err="1"/>
              <a:t>contractura</a:t>
            </a:r>
            <a:r>
              <a:rPr lang="hu-HU" dirty="0"/>
              <a:t> az ép oldalon, </a:t>
            </a:r>
          </a:p>
          <a:p>
            <a:pPr lvl="1"/>
            <a:r>
              <a:rPr lang="hu-HU" dirty="0" err="1"/>
              <a:t>glutealis</a:t>
            </a:r>
            <a:r>
              <a:rPr lang="hu-HU" dirty="0"/>
              <a:t> izomzat behúzódása</a:t>
            </a:r>
          </a:p>
          <a:p>
            <a:endParaRPr lang="hu-HU" dirty="0"/>
          </a:p>
        </p:txBody>
      </p:sp>
      <p:pic>
        <p:nvPicPr>
          <p:cNvPr id="5" name="Tartalom helye 4" descr="20.-31.a.ábr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82627" y="1229995"/>
            <a:ext cx="2788920" cy="1950720"/>
          </a:xfrm>
        </p:spPr>
      </p:pic>
      <p:pic>
        <p:nvPicPr>
          <p:cNvPr id="6" name="Kép 5" descr="20.-31.b.ábr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029" y="1853248"/>
            <a:ext cx="2275613" cy="3062927"/>
          </a:xfrm>
          <a:prstGeom prst="rect">
            <a:avLst/>
          </a:prstGeom>
        </p:spPr>
      </p:pic>
      <p:pic>
        <p:nvPicPr>
          <p:cNvPr id="7" name="Kép 6" descr="20.-32.a.ábr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635" y="3429000"/>
            <a:ext cx="2724912" cy="2956560"/>
          </a:xfrm>
          <a:prstGeom prst="rect">
            <a:avLst/>
          </a:prstGeom>
        </p:spPr>
      </p:pic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713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{A2196270-2F78-1B49-BBCE-766530EDE449}tf10001062</Template>
  <TotalTime>3351</TotalTime>
  <Words>822</Words>
  <Application>Microsoft Office PowerPoint</Application>
  <PresentationFormat>Szélesvásznú</PresentationFormat>
  <Paragraphs>210</Paragraphs>
  <Slides>32</Slides>
  <Notes>1</Notes>
  <HiddenSlides>0</HiddenSlides>
  <MMClips>32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Wingdings</vt:lpstr>
      <vt:lpstr>Wingdings 2</vt:lpstr>
      <vt:lpstr>Wingdings 3</vt:lpstr>
      <vt:lpstr>Ion</vt:lpstr>
      <vt:lpstr>Office-téma</vt:lpstr>
      <vt:lpstr>Veleszületett csípőficam és dysplasia</vt:lpstr>
      <vt:lpstr>Bevezetés</vt:lpstr>
      <vt:lpstr>Megjelenési formái</vt:lpstr>
      <vt:lpstr>Előfordulás</vt:lpstr>
      <vt:lpstr>Etiopatológia</vt:lpstr>
      <vt:lpstr>Csípőízület patológiája</vt:lpstr>
      <vt:lpstr>Csípőízület patológiája</vt:lpstr>
      <vt:lpstr>Klinikai tünetek</vt:lpstr>
      <vt:lpstr>Klinikai tünetek</vt:lpstr>
      <vt:lpstr>Klinikai tünetek – Ortolani</vt:lpstr>
      <vt:lpstr>Klinikai tünetek – Barlow</vt:lpstr>
      <vt:lpstr>Késői tünetek</vt:lpstr>
      <vt:lpstr>PowerPoint-bemutató</vt:lpstr>
      <vt:lpstr>PowerPoint-bemutató</vt:lpstr>
      <vt:lpstr>PowerPoint-bemutató</vt:lpstr>
      <vt:lpstr>PowerPoint-bemutató</vt:lpstr>
      <vt:lpstr>Röntgen tünetek I.</vt:lpstr>
      <vt:lpstr>Röntgen tünetek II.</vt:lpstr>
      <vt:lpstr>Röntgen tünetek III.</vt:lpstr>
      <vt:lpstr>Csípőízületi szűrővizsgálat</vt:lpstr>
      <vt:lpstr>Konzervatív kezelés</vt:lpstr>
      <vt:lpstr>Konzervatív kezelés</vt:lpstr>
      <vt:lpstr>Luxált csípő (Ortolani pozitív) </vt:lpstr>
      <vt:lpstr>Rosen-sín</vt:lpstr>
      <vt:lpstr>Instabil csípő (Barlow pozitív) </vt:lpstr>
      <vt:lpstr>Dysplasiás csípő</vt:lpstr>
      <vt:lpstr>Aszimmetrikus csípő</vt:lpstr>
      <vt:lpstr>Szövődmények</vt:lpstr>
      <vt:lpstr>Csípőficam – késői diagnózis</vt:lpstr>
      <vt:lpstr>Csípőficam – késői diagnózis Műtéti kezelés</vt:lpstr>
      <vt:lpstr>Dysplasiás vápa kezelése Medence-osteotomiák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Veleszületett Csípő Ficam és Dysplasia</dc:title>
  <dc:creator>Microsoft Office-felhasználó</dc:creator>
  <cp:lastModifiedBy>Sandor Kiss</cp:lastModifiedBy>
  <cp:revision>32</cp:revision>
  <dcterms:created xsi:type="dcterms:W3CDTF">2019-05-19T07:34:57Z</dcterms:created>
  <dcterms:modified xsi:type="dcterms:W3CDTF">2020-03-21T06:17:10Z</dcterms:modified>
</cp:coreProperties>
</file>