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83" r:id="rId3"/>
    <p:sldId id="284" r:id="rId4"/>
    <p:sldId id="293" r:id="rId5"/>
    <p:sldId id="314" r:id="rId6"/>
    <p:sldId id="308" r:id="rId7"/>
    <p:sldId id="295" r:id="rId8"/>
    <p:sldId id="298" r:id="rId9"/>
    <p:sldId id="294" r:id="rId10"/>
    <p:sldId id="297" r:id="rId11"/>
    <p:sldId id="315" r:id="rId12"/>
    <p:sldId id="313" r:id="rId13"/>
    <p:sldId id="317" r:id="rId14"/>
    <p:sldId id="296" r:id="rId15"/>
    <p:sldId id="309" r:id="rId16"/>
    <p:sldId id="299" r:id="rId17"/>
    <p:sldId id="300" r:id="rId18"/>
    <p:sldId id="316" r:id="rId19"/>
    <p:sldId id="301" r:id="rId20"/>
    <p:sldId id="302" r:id="rId21"/>
    <p:sldId id="303" r:id="rId22"/>
    <p:sldId id="305" r:id="rId23"/>
    <p:sldId id="306" r:id="rId24"/>
    <p:sldId id="304" r:id="rId25"/>
    <p:sldId id="311" r:id="rId26"/>
    <p:sldId id="310" r:id="rId27"/>
    <p:sldId id="257" r:id="rId28"/>
    <p:sldId id="258" r:id="rId29"/>
    <p:sldId id="259" r:id="rId30"/>
    <p:sldId id="318" r:id="rId31"/>
    <p:sldId id="319" r:id="rId32"/>
    <p:sldId id="320" r:id="rId33"/>
  </p:sldIdLst>
  <p:sldSz cx="12192000" cy="6858000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9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BFC0132-91A8-4B32-8243-9FF1F2D98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F3E94-7D9A-4F98-8423-E0F028524D21}" type="datetimeFigureOut">
              <a:rPr lang="hu-HU"/>
              <a:pPr>
                <a:defRPr/>
              </a:pPr>
              <a:t>2020.03.23.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69714BD-723D-498F-86F7-6904885B6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36B2D56-CD68-42E3-93CF-C70E89996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CB7CD-CF0F-4F1E-A020-2D4F13B44CD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09105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037AC30-0821-4AA1-BE8C-1DF3AD6A2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A6CE6-B05D-4FA5-BFCD-940BF4E4BDB0}" type="datetimeFigureOut">
              <a:rPr lang="hu-HU"/>
              <a:pPr>
                <a:defRPr/>
              </a:pPr>
              <a:t>2020.03.23.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136E124-FD14-445B-AEF1-DFBF652BB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E1ED551-927B-47FD-9AF6-07E3FBC9E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C63A3-8962-4D55-BF4E-5FF1BBB5C7A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24640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C585D3C-6631-4C6C-A024-78754EBE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6FA3C-3E0D-411A-A2FD-2FB4AC15B20F}" type="datetimeFigureOut">
              <a:rPr lang="hu-HU"/>
              <a:pPr>
                <a:defRPr/>
              </a:pPr>
              <a:t>2020.03.23.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16DCB5A-D4E1-49EE-8CB2-000E38E26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FFA9EBC-B964-4CA3-8EDE-5C647804F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79433-4EB3-4EE4-A267-F62704DCB8F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16152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221AE69-54E7-42E3-9594-482C7A55F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97859-50DE-465E-B761-3B8D895A5F77}" type="datetimeFigureOut">
              <a:rPr lang="hu-HU"/>
              <a:pPr>
                <a:defRPr/>
              </a:pPr>
              <a:t>2020.03.23.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B773AE3-C693-4D1B-B793-EEA967BDD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B4C9276-51D9-4F2D-834C-716E82800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EE3FF-711C-4446-B210-BB4488A8136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43756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9E89BC7-5B8E-4357-AC6C-57FBFCE28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39A67-A2C3-4A00-B52B-3F67E00146C7}" type="datetimeFigureOut">
              <a:rPr lang="hu-HU"/>
              <a:pPr>
                <a:defRPr/>
              </a:pPr>
              <a:t>2020.03.23.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3F042D9-D3F5-480C-B81B-FD3C63449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AA2226D-63CE-47D8-B208-362D7BCAB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2028D-317C-44B3-BB69-F981BEA564B4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24333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3">
            <a:extLst>
              <a:ext uri="{FF2B5EF4-FFF2-40B4-BE49-F238E27FC236}">
                <a16:creationId xmlns:a16="http://schemas.microsoft.com/office/drawing/2014/main" id="{751EAF2F-29DB-43C1-A27A-7C903734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B8FDD-B56C-4CA6-ADAB-79860A10A307}" type="datetimeFigureOut">
              <a:rPr lang="hu-HU"/>
              <a:pPr>
                <a:defRPr/>
              </a:pPr>
              <a:t>2020.03.23.</a:t>
            </a:fld>
            <a:endParaRPr lang="hu-HU"/>
          </a:p>
        </p:txBody>
      </p:sp>
      <p:sp>
        <p:nvSpPr>
          <p:cNvPr id="6" name="Élőláb helye 4">
            <a:extLst>
              <a:ext uri="{FF2B5EF4-FFF2-40B4-BE49-F238E27FC236}">
                <a16:creationId xmlns:a16="http://schemas.microsoft.com/office/drawing/2014/main" id="{3CC1922B-FA61-4FCF-95FB-FB9F1C526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>
            <a:extLst>
              <a:ext uri="{FF2B5EF4-FFF2-40B4-BE49-F238E27FC236}">
                <a16:creationId xmlns:a16="http://schemas.microsoft.com/office/drawing/2014/main" id="{4457D504-E042-41F8-AD16-31CAF1AB2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8A428-1FB3-4718-842C-DF76D3B8396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03801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3">
            <a:extLst>
              <a:ext uri="{FF2B5EF4-FFF2-40B4-BE49-F238E27FC236}">
                <a16:creationId xmlns:a16="http://schemas.microsoft.com/office/drawing/2014/main" id="{DE817A63-B4D9-48CD-92B6-4B4480865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2EEBA-FB09-476D-B565-34F26905D630}" type="datetimeFigureOut">
              <a:rPr lang="hu-HU"/>
              <a:pPr>
                <a:defRPr/>
              </a:pPr>
              <a:t>2020.03.23.</a:t>
            </a:fld>
            <a:endParaRPr lang="hu-HU"/>
          </a:p>
        </p:txBody>
      </p:sp>
      <p:sp>
        <p:nvSpPr>
          <p:cNvPr id="8" name="Élőláb helye 4">
            <a:extLst>
              <a:ext uri="{FF2B5EF4-FFF2-40B4-BE49-F238E27FC236}">
                <a16:creationId xmlns:a16="http://schemas.microsoft.com/office/drawing/2014/main" id="{E581FCB6-3E62-4186-9B10-D9CABF4E3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>
            <a:extLst>
              <a:ext uri="{FF2B5EF4-FFF2-40B4-BE49-F238E27FC236}">
                <a16:creationId xmlns:a16="http://schemas.microsoft.com/office/drawing/2014/main" id="{2AE35B6D-7B0E-4023-AC6E-1EDB27E44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C14CB-6A20-4300-9607-3D515393035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210967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3">
            <a:extLst>
              <a:ext uri="{FF2B5EF4-FFF2-40B4-BE49-F238E27FC236}">
                <a16:creationId xmlns:a16="http://schemas.microsoft.com/office/drawing/2014/main" id="{6CCF9994-581D-46AD-9E2B-19D39D67A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69451-A1C0-4CB4-940D-B60CE1BD0AB8}" type="datetimeFigureOut">
              <a:rPr lang="hu-HU"/>
              <a:pPr>
                <a:defRPr/>
              </a:pPr>
              <a:t>2020.03.23.</a:t>
            </a:fld>
            <a:endParaRPr lang="hu-HU"/>
          </a:p>
        </p:txBody>
      </p:sp>
      <p:sp>
        <p:nvSpPr>
          <p:cNvPr id="4" name="Élőláb helye 4">
            <a:extLst>
              <a:ext uri="{FF2B5EF4-FFF2-40B4-BE49-F238E27FC236}">
                <a16:creationId xmlns:a16="http://schemas.microsoft.com/office/drawing/2014/main" id="{988BD06E-E6F1-4C28-A85F-6D6FE76B8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>
            <a:extLst>
              <a:ext uri="{FF2B5EF4-FFF2-40B4-BE49-F238E27FC236}">
                <a16:creationId xmlns:a16="http://schemas.microsoft.com/office/drawing/2014/main" id="{454075DE-E504-4EFD-852A-35235E6EE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9C255-306F-4ADA-AE68-BF485BCC8FE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039015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>
            <a:extLst>
              <a:ext uri="{FF2B5EF4-FFF2-40B4-BE49-F238E27FC236}">
                <a16:creationId xmlns:a16="http://schemas.microsoft.com/office/drawing/2014/main" id="{A14F82A9-0450-4BF4-B8EA-59C913FF6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98D92-24AB-40CD-A4F2-2B6740834055}" type="datetimeFigureOut">
              <a:rPr lang="hu-HU"/>
              <a:pPr>
                <a:defRPr/>
              </a:pPr>
              <a:t>2020.03.23.</a:t>
            </a:fld>
            <a:endParaRPr lang="hu-HU"/>
          </a:p>
        </p:txBody>
      </p:sp>
      <p:sp>
        <p:nvSpPr>
          <p:cNvPr id="3" name="Élőláb helye 4">
            <a:extLst>
              <a:ext uri="{FF2B5EF4-FFF2-40B4-BE49-F238E27FC236}">
                <a16:creationId xmlns:a16="http://schemas.microsoft.com/office/drawing/2014/main" id="{3F95BFDB-8C13-4E02-826C-CBD1A6B16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>
            <a:extLst>
              <a:ext uri="{FF2B5EF4-FFF2-40B4-BE49-F238E27FC236}">
                <a16:creationId xmlns:a16="http://schemas.microsoft.com/office/drawing/2014/main" id="{7AA775BA-725D-461C-ADFD-9E9487D5A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82DEE-5B76-4048-9925-524C798AA4A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05575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>
            <a:extLst>
              <a:ext uri="{FF2B5EF4-FFF2-40B4-BE49-F238E27FC236}">
                <a16:creationId xmlns:a16="http://schemas.microsoft.com/office/drawing/2014/main" id="{E9BD2226-C55F-4A00-B0B9-01404CE0B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3C177-FF34-46E6-B5C4-6C576F130066}" type="datetimeFigureOut">
              <a:rPr lang="hu-HU"/>
              <a:pPr>
                <a:defRPr/>
              </a:pPr>
              <a:t>2020.03.23.</a:t>
            </a:fld>
            <a:endParaRPr lang="hu-HU"/>
          </a:p>
        </p:txBody>
      </p:sp>
      <p:sp>
        <p:nvSpPr>
          <p:cNvPr id="6" name="Élőláb helye 4">
            <a:extLst>
              <a:ext uri="{FF2B5EF4-FFF2-40B4-BE49-F238E27FC236}">
                <a16:creationId xmlns:a16="http://schemas.microsoft.com/office/drawing/2014/main" id="{8196C472-C2EC-4ED5-B1E6-A4E0AA718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>
            <a:extLst>
              <a:ext uri="{FF2B5EF4-FFF2-40B4-BE49-F238E27FC236}">
                <a16:creationId xmlns:a16="http://schemas.microsoft.com/office/drawing/2014/main" id="{20C74F22-343D-4D7A-AECE-AE956D542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BAE66-8ACA-4829-9FDC-29153B6A823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415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>
            <a:extLst>
              <a:ext uri="{FF2B5EF4-FFF2-40B4-BE49-F238E27FC236}">
                <a16:creationId xmlns:a16="http://schemas.microsoft.com/office/drawing/2014/main" id="{4F520893-21A7-48F9-A3A1-FD31C28B6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43C75-D787-4685-8D7D-4CCBA888C9F3}" type="datetimeFigureOut">
              <a:rPr lang="hu-HU"/>
              <a:pPr>
                <a:defRPr/>
              </a:pPr>
              <a:t>2020.03.23.</a:t>
            </a:fld>
            <a:endParaRPr lang="hu-HU"/>
          </a:p>
        </p:txBody>
      </p:sp>
      <p:sp>
        <p:nvSpPr>
          <p:cNvPr id="6" name="Élőláb helye 4">
            <a:extLst>
              <a:ext uri="{FF2B5EF4-FFF2-40B4-BE49-F238E27FC236}">
                <a16:creationId xmlns:a16="http://schemas.microsoft.com/office/drawing/2014/main" id="{CC34560C-4961-463F-AF2B-4BA3A2966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>
            <a:extLst>
              <a:ext uri="{FF2B5EF4-FFF2-40B4-BE49-F238E27FC236}">
                <a16:creationId xmlns:a16="http://schemas.microsoft.com/office/drawing/2014/main" id="{6B5133C7-D0C7-4DDD-B7F8-A86440353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14EBC-246B-4885-8574-EF672A423C3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9115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>
            <a:extLst>
              <a:ext uri="{FF2B5EF4-FFF2-40B4-BE49-F238E27FC236}">
                <a16:creationId xmlns:a16="http://schemas.microsoft.com/office/drawing/2014/main" id="{DD0CFC16-EDC4-4EFB-9D5A-C484356BFE6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1027" name="Szöveg helye 2">
            <a:extLst>
              <a:ext uri="{FF2B5EF4-FFF2-40B4-BE49-F238E27FC236}">
                <a16:creationId xmlns:a16="http://schemas.microsoft.com/office/drawing/2014/main" id="{C452ADCB-ED0F-4712-A207-146E1B6581E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9C27B5C-B5BA-450B-B2A4-9FDF13C96E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C4D0824-A961-4BEE-BCB0-CF5E19B077DB}" type="datetimeFigureOut">
              <a:rPr lang="hu-HU"/>
              <a:pPr>
                <a:defRPr/>
              </a:pPr>
              <a:t>2020.03.23.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FC9C907-09BC-4EF5-9F90-D9A8F06C3E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300B185-B47D-4DD0-8318-EA74B82DE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A23A146-71A6-4E65-B4F7-253ACE4DFF0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Cím 1">
            <a:extLst>
              <a:ext uri="{FF2B5EF4-FFF2-40B4-BE49-F238E27FC236}">
                <a16:creationId xmlns:a16="http://schemas.microsoft.com/office/drawing/2014/main" id="{83277C83-2580-4DE7-ACA2-0FB8AEC3D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1925" y="993775"/>
            <a:ext cx="9144000" cy="1165225"/>
          </a:xfrm>
        </p:spPr>
        <p:txBody>
          <a:bodyPr/>
          <a:lstStyle/>
          <a:p>
            <a:pPr eaLnBrk="1" hangingPunct="1"/>
            <a:r>
              <a:rPr lang="hu-HU" altLang="hu-HU" sz="4800"/>
              <a:t>Gyermekkori gerincdeformitások II.</a:t>
            </a:r>
          </a:p>
        </p:txBody>
      </p:sp>
      <p:sp>
        <p:nvSpPr>
          <p:cNvPr id="2051" name="Alcím 2">
            <a:extLst>
              <a:ext uri="{FF2B5EF4-FFF2-40B4-BE49-F238E27FC236}">
                <a16:creationId xmlns:a16="http://schemas.microsoft.com/office/drawing/2014/main" id="{7C2FEB7D-A312-4062-80CC-8DA499CF1F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1925" y="2511425"/>
            <a:ext cx="9144000" cy="4075113"/>
          </a:xfrm>
        </p:spPr>
        <p:txBody>
          <a:bodyPr/>
          <a:lstStyle/>
          <a:p>
            <a:pPr eaLnBrk="1" hangingPunct="1"/>
            <a:r>
              <a:rPr lang="hu-HU" altLang="hu-HU" sz="6600"/>
              <a:t>Sagittalis deformitások, Scheuermann betegség</a:t>
            </a:r>
          </a:p>
          <a:p>
            <a:endParaRPr lang="hu-HU" altLang="hu-HU"/>
          </a:p>
          <a:p>
            <a:r>
              <a:rPr lang="hu-HU" altLang="hu-HU" sz="3200"/>
              <a:t>Dr.Horváth Nikoletta</a:t>
            </a:r>
          </a:p>
          <a:p>
            <a:r>
              <a:rPr lang="hu-HU" altLang="hu-HU" sz="3200"/>
              <a:t>SE Ortopédiai Klinika</a:t>
            </a:r>
          </a:p>
          <a:p>
            <a:pPr eaLnBrk="1" hangingPunct="1"/>
            <a:endParaRPr lang="hu-HU" altLang="hu-HU"/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53A36A07-0F2A-4FBD-AE33-789697CFE7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80562" y="38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72CCF1A9-D65A-4B7A-BC6B-C9D48AD2CE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5300" y="365125"/>
            <a:ext cx="10858500" cy="1325563"/>
          </a:xfrm>
        </p:spPr>
        <p:txBody>
          <a:bodyPr/>
          <a:lstStyle/>
          <a:p>
            <a:pPr eaLnBrk="1" hangingPunct="1"/>
            <a:r>
              <a:rPr lang="hu-HU" altLang="hu-HU"/>
              <a:t>Scheuermann betegség – etiológia, előfordulás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65058E43-C56C-4811-9532-1C3F8F20D6D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09600" y="1600200"/>
            <a:ext cx="11247438" cy="4525963"/>
          </a:xfrm>
        </p:spPr>
        <p:txBody>
          <a:bodyPr/>
          <a:lstStyle/>
          <a:p>
            <a:pPr marL="342900" indent="-342900" eaLnBrk="1" hangingPunct="1"/>
            <a:r>
              <a:rPr lang="hu-HU" altLang="hu-HU"/>
              <a:t>Több elmélet, nem tisztázott:</a:t>
            </a:r>
          </a:p>
          <a:p>
            <a:pPr marL="800100" lvl="1" indent="-342900" eaLnBrk="1" hangingPunct="1"/>
            <a:r>
              <a:rPr lang="hu-HU" altLang="hu-HU" sz="1600"/>
              <a:t>Aszeptikus necrosis / biomechanikai faktorok / Növekedési hormon?</a:t>
            </a:r>
          </a:p>
          <a:p>
            <a:pPr marL="800100" lvl="1" indent="-342900" eaLnBrk="1" hangingPunct="1"/>
            <a:r>
              <a:rPr lang="hu-HU" altLang="hu-HU" sz="1600"/>
              <a:t>Csigolya - abnormális kollagen-proteoglikán arány?</a:t>
            </a:r>
            <a:endParaRPr lang="hu-HU" altLang="hu-HU" sz="2000"/>
          </a:p>
          <a:p>
            <a:pPr marL="342900" indent="-342900" eaLnBrk="1" hangingPunct="1"/>
            <a:r>
              <a:rPr lang="hu-HU" altLang="hu-HU"/>
              <a:t>Családi halmozódás – domináns öröklődés</a:t>
            </a:r>
          </a:p>
          <a:p>
            <a:pPr marL="342900" indent="-342900" eaLnBrk="1" hangingPunct="1"/>
            <a:r>
              <a:rPr lang="hu-HU" altLang="hu-HU"/>
              <a:t>Észlelés: 13-17é kor között </a:t>
            </a:r>
          </a:p>
          <a:p>
            <a:pPr marL="342900" indent="-342900" eaLnBrk="1" hangingPunct="1"/>
            <a:r>
              <a:rPr lang="hu-HU" altLang="hu-HU"/>
              <a:t>Kezdet 7-8 (!) é korban</a:t>
            </a:r>
          </a:p>
          <a:p>
            <a:pPr marL="342900" indent="-342900" eaLnBrk="1" hangingPunct="1">
              <a:buFont typeface="Arial" panose="020B0604020202020204" pitchFamily="34" charset="0"/>
              <a:buNone/>
            </a:pPr>
            <a:r>
              <a:rPr lang="hu-HU" altLang="hu-HU"/>
              <a:t>		Hanyagtartás + contracturák (!)</a:t>
            </a:r>
          </a:p>
          <a:p>
            <a:pPr marL="342900" indent="-342900" eaLnBrk="1" hangingPunct="1"/>
            <a:r>
              <a:rPr lang="hu-HU" altLang="hu-HU"/>
              <a:t>Előfordulás: 0,4-10% </a:t>
            </a:r>
          </a:p>
          <a:p>
            <a:pPr marL="342900" indent="-342900" eaLnBrk="1" hangingPunct="1"/>
            <a:r>
              <a:rPr lang="hu-HU" altLang="hu-HU" b="1"/>
              <a:t>♂ : ♀   </a:t>
            </a:r>
            <a:r>
              <a:rPr lang="hu-HU" altLang="hu-HU"/>
              <a:t> 1:1</a:t>
            </a:r>
          </a:p>
          <a:p>
            <a:pPr marL="342900" indent="-342900" eaLnBrk="1" hangingPunct="1"/>
            <a:endParaRPr lang="hu-HU" altLang="hu-HU" sz="3200"/>
          </a:p>
        </p:txBody>
      </p:sp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041204A3-0D62-4EEF-93BE-A0C4695B6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91019" y="16906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C2472F1F-AB61-47D3-AD5C-A0B00FBCF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Scheuermann betegség - incidencia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A6E210DF-8FD9-4F5B-BB47-952DAF5169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eaLnBrk="1" hangingPunct="1">
              <a:buFont typeface="Arial" panose="020B0604020202020204" pitchFamily="34" charset="0"/>
              <a:buNone/>
            </a:pPr>
            <a:r>
              <a:rPr lang="hu-HU" altLang="hu-HU"/>
              <a:t>Incidencia – nem egységes az irodalomban</a:t>
            </a:r>
          </a:p>
          <a:p>
            <a:pPr marL="342900" indent="-342900" eaLnBrk="1" hangingPunct="1"/>
            <a:r>
              <a:rPr lang="hu-HU" altLang="hu-HU"/>
              <a:t>4-8%</a:t>
            </a:r>
          </a:p>
          <a:p>
            <a:pPr marL="342900" indent="-342900" eaLnBrk="1" hangingPunct="1"/>
            <a:r>
              <a:rPr lang="hu-HU" altLang="hu-HU"/>
              <a:t>0,4-10%</a:t>
            </a:r>
          </a:p>
          <a:p>
            <a:pPr marL="342900" indent="-342900" eaLnBrk="1" hangingPunct="1"/>
            <a:r>
              <a:rPr lang="hu-HU" altLang="hu-HU"/>
              <a:t>1-8%</a:t>
            </a:r>
          </a:p>
          <a:p>
            <a:pPr marL="342900" indent="-342900" eaLnBrk="1" hangingPunct="1"/>
            <a:endParaRPr lang="hu-HU" altLang="hu-HU"/>
          </a:p>
          <a:p>
            <a:pPr marL="342900" indent="-342900" eaLnBrk="1" hangingPunct="1"/>
            <a:r>
              <a:rPr lang="hu-HU" altLang="hu-HU"/>
              <a:t>Sokkal gyakoribb, mint gondolnánk !!!</a:t>
            </a:r>
          </a:p>
          <a:p>
            <a:pPr marL="342900" indent="-342900" eaLnBrk="1" hangingPunct="1"/>
            <a:endParaRPr lang="hu-HU" altLang="hu-HU"/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C498D456-46A9-48BE-8BCC-B4B6DE8710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50775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B50B7AD1-C17F-4AB3-8494-AEECB551F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Scheuermann betegség - diagnózis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A475922E-7C22-4C45-99F3-C362D14776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eaLnBrk="1" hangingPunct="1"/>
            <a:r>
              <a:rPr lang="hu-HU" altLang="hu-HU"/>
              <a:t>Fizikális vizsgálat - kyphosis + kötöttségek</a:t>
            </a:r>
          </a:p>
          <a:p>
            <a:pPr marL="342900" indent="-342900" eaLnBrk="1" hangingPunct="1"/>
            <a:r>
              <a:rPr lang="hu-HU" altLang="hu-HU"/>
              <a:t>Rtg – kritériumok (álló helyzetben!)</a:t>
            </a:r>
          </a:p>
          <a:p>
            <a:pPr marL="742950" lvl="1" indent="-285750" eaLnBrk="1" hangingPunct="1"/>
            <a:r>
              <a:rPr lang="hu-HU" altLang="hu-HU" sz="2000"/>
              <a:t>Kyphosis </a:t>
            </a:r>
            <a:r>
              <a:rPr lang="en-US" altLang="hu-HU" sz="2000"/>
              <a:t>&gt;</a:t>
            </a:r>
            <a:r>
              <a:rPr lang="hu-HU" altLang="hu-HU" sz="2000"/>
              <a:t> 45</a:t>
            </a:r>
            <a:r>
              <a:rPr lang="en-US" altLang="hu-HU" sz="2000"/>
              <a:t>°</a:t>
            </a:r>
            <a:r>
              <a:rPr lang="hu-HU" altLang="hu-HU" sz="2000"/>
              <a:t>  (norm: 20</a:t>
            </a:r>
            <a:r>
              <a:rPr lang="en-US" altLang="hu-HU" sz="2000"/>
              <a:t>°</a:t>
            </a:r>
            <a:r>
              <a:rPr lang="hu-HU" altLang="hu-HU" sz="2000"/>
              <a:t>-40</a:t>
            </a:r>
            <a:r>
              <a:rPr lang="en-US" altLang="hu-HU" sz="2000"/>
              <a:t>°</a:t>
            </a:r>
            <a:r>
              <a:rPr lang="hu-HU" altLang="hu-HU" sz="2000"/>
              <a:t>)</a:t>
            </a:r>
            <a:endParaRPr lang="en-US" altLang="hu-HU" sz="2000"/>
          </a:p>
          <a:p>
            <a:pPr marL="742950" lvl="1" indent="-285750" eaLnBrk="1" hangingPunct="1"/>
            <a:r>
              <a:rPr lang="hu-HU" altLang="hu-HU" sz="2000"/>
              <a:t>Min. 3 db csigolya, melyek ék alakú deformitása 5</a:t>
            </a:r>
            <a:r>
              <a:rPr lang="en-US" altLang="hu-HU" sz="2000"/>
              <a:t>°</a:t>
            </a:r>
            <a:r>
              <a:rPr lang="hu-HU" altLang="hu-HU" sz="2000"/>
              <a:t>-nál nagyobb </a:t>
            </a:r>
            <a:r>
              <a:rPr lang="hu-HU" altLang="hu-HU" sz="1600"/>
              <a:t>(v. egyetlen csigolya?)</a:t>
            </a:r>
          </a:p>
          <a:p>
            <a:pPr marL="742950" lvl="1" indent="-285750" eaLnBrk="1" hangingPunct="1"/>
            <a:r>
              <a:rPr lang="hu-HU" altLang="hu-HU" sz="2000"/>
              <a:t>Zárólemez egyenetlenség</a:t>
            </a:r>
          </a:p>
          <a:p>
            <a:pPr marL="742950" lvl="1" indent="-285750" eaLnBrk="1" hangingPunct="1"/>
            <a:r>
              <a:rPr lang="hu-HU" altLang="hu-HU" sz="2000"/>
              <a:t>Schmorl hernia</a:t>
            </a:r>
          </a:p>
          <a:p>
            <a:pPr marL="742950" lvl="1" indent="-285750" eaLnBrk="1" hangingPunct="1"/>
            <a:r>
              <a:rPr lang="hu-HU" altLang="hu-HU" sz="2000"/>
              <a:t>Beszűkült csigolyaközti rések</a:t>
            </a:r>
          </a:p>
          <a:p>
            <a:pPr marL="742950" lvl="1" indent="-285750" eaLnBrk="1" hangingPunct="1"/>
            <a:r>
              <a:rPr lang="hu-HU" altLang="hu-HU" sz="2000"/>
              <a:t>Kötöttség vizsgálata hyperextensioban (fekve)</a:t>
            </a:r>
          </a:p>
          <a:p>
            <a:pPr marL="342900" indent="-342900" eaLnBrk="1" hangingPunct="1"/>
            <a:r>
              <a:rPr lang="hu-HU" altLang="hu-HU"/>
              <a:t>MRI – inkább diff. diagnosztika</a:t>
            </a:r>
          </a:p>
          <a:p>
            <a:pPr marL="342900" indent="-342900" eaLnBrk="1" hangingPunct="1">
              <a:buFont typeface="Arial" panose="020B0604020202020204" pitchFamily="34" charset="0"/>
              <a:buNone/>
            </a:pPr>
            <a:endParaRPr lang="hu-HU" altLang="hu-HU" sz="1800"/>
          </a:p>
        </p:txBody>
      </p:sp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0BFBC0CB-25A7-4BB3-AA93-11F4C85EF1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6810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ím 1">
            <a:extLst>
              <a:ext uri="{FF2B5EF4-FFF2-40B4-BE49-F238E27FC236}">
                <a16:creationId xmlns:a16="http://schemas.microsoft.com/office/drawing/2014/main" id="{7609EF5E-C159-43E4-9062-D1AB76252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6163"/>
          </a:xfrm>
        </p:spPr>
        <p:txBody>
          <a:bodyPr/>
          <a:lstStyle/>
          <a:p>
            <a:r>
              <a:rPr lang="hu-HU" altLang="hu-HU"/>
              <a:t>Scheuermann betegség – fizikális jelek</a:t>
            </a:r>
          </a:p>
        </p:txBody>
      </p:sp>
      <p:pic>
        <p:nvPicPr>
          <p:cNvPr id="14339" name="Kép 3">
            <a:extLst>
              <a:ext uri="{FF2B5EF4-FFF2-40B4-BE49-F238E27FC236}">
                <a16:creationId xmlns:a16="http://schemas.microsoft.com/office/drawing/2014/main" id="{363FF096-637A-4670-B1F4-E8EAD043F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11751" r="11922"/>
          <a:stretch>
            <a:fillRect/>
          </a:stretch>
        </p:blipFill>
        <p:spPr bwMode="auto">
          <a:xfrm>
            <a:off x="2603500" y="1411288"/>
            <a:ext cx="2203450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Kép 5">
            <a:extLst>
              <a:ext uri="{FF2B5EF4-FFF2-40B4-BE49-F238E27FC236}">
                <a16:creationId xmlns:a16="http://schemas.microsoft.com/office/drawing/2014/main" id="{1E1D8B01-6DFD-422D-A3F1-AE9CF61B2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08"/>
          <a:stretch>
            <a:fillRect/>
          </a:stretch>
        </p:blipFill>
        <p:spPr bwMode="auto">
          <a:xfrm>
            <a:off x="4911725" y="1927225"/>
            <a:ext cx="2708275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Kép 7">
            <a:extLst>
              <a:ext uri="{FF2B5EF4-FFF2-40B4-BE49-F238E27FC236}">
                <a16:creationId xmlns:a16="http://schemas.microsoft.com/office/drawing/2014/main" id="{721BC795-2711-49B3-9FDA-3F49F76B1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63" y="1927225"/>
            <a:ext cx="2844800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Kép 9">
            <a:extLst>
              <a:ext uri="{FF2B5EF4-FFF2-40B4-BE49-F238E27FC236}">
                <a16:creationId xmlns:a16="http://schemas.microsoft.com/office/drawing/2014/main" id="{874B523D-459F-4E85-8345-05A9D394D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7201" r="15639"/>
          <a:stretch>
            <a:fillRect/>
          </a:stretch>
        </p:blipFill>
        <p:spPr bwMode="auto">
          <a:xfrm>
            <a:off x="9726613" y="2855913"/>
            <a:ext cx="2270125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Kép 10">
            <a:extLst>
              <a:ext uri="{FF2B5EF4-FFF2-40B4-BE49-F238E27FC236}">
                <a16:creationId xmlns:a16="http://schemas.microsoft.com/office/drawing/2014/main" id="{218F1A2A-5276-449C-9582-059EE7938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" t="13187" r="14301" b="-2686"/>
          <a:stretch>
            <a:fillRect/>
          </a:stretch>
        </p:blipFill>
        <p:spPr bwMode="auto">
          <a:xfrm>
            <a:off x="227013" y="1420813"/>
            <a:ext cx="2271712" cy="431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Nyíl: lefelé mutató 11">
            <a:extLst>
              <a:ext uri="{FF2B5EF4-FFF2-40B4-BE49-F238E27FC236}">
                <a16:creationId xmlns:a16="http://schemas.microsoft.com/office/drawing/2014/main" id="{B052BB03-7C45-45D4-89A2-F9255E4EE266}"/>
              </a:ext>
            </a:extLst>
          </p:cNvPr>
          <p:cNvSpPr/>
          <p:nvPr/>
        </p:nvSpPr>
        <p:spPr>
          <a:xfrm>
            <a:off x="8137525" y="1527175"/>
            <a:ext cx="119063" cy="506413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3" name="Nyíl: balra mutató 12">
            <a:extLst>
              <a:ext uri="{FF2B5EF4-FFF2-40B4-BE49-F238E27FC236}">
                <a16:creationId xmlns:a16="http://schemas.microsoft.com/office/drawing/2014/main" id="{CD00CF5A-6100-4B85-A7BF-743854406299}"/>
              </a:ext>
            </a:extLst>
          </p:cNvPr>
          <p:cNvSpPr/>
          <p:nvPr/>
        </p:nvSpPr>
        <p:spPr>
          <a:xfrm>
            <a:off x="2212975" y="3300413"/>
            <a:ext cx="390525" cy="128587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4" name="Nyíl: balra mutató 13">
            <a:extLst>
              <a:ext uri="{FF2B5EF4-FFF2-40B4-BE49-F238E27FC236}">
                <a16:creationId xmlns:a16="http://schemas.microsoft.com/office/drawing/2014/main" id="{F0440454-108D-4D54-85EC-A94CD9CE80DB}"/>
              </a:ext>
            </a:extLst>
          </p:cNvPr>
          <p:cNvSpPr/>
          <p:nvPr/>
        </p:nvSpPr>
        <p:spPr>
          <a:xfrm>
            <a:off x="1963738" y="4322763"/>
            <a:ext cx="388937" cy="130175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5" name="Nyíl: balra mutató 14">
            <a:extLst>
              <a:ext uri="{FF2B5EF4-FFF2-40B4-BE49-F238E27FC236}">
                <a16:creationId xmlns:a16="http://schemas.microsoft.com/office/drawing/2014/main" id="{E0D4A272-4365-47F3-8FDA-4A9A589433D3}"/>
              </a:ext>
            </a:extLst>
          </p:cNvPr>
          <p:cNvSpPr/>
          <p:nvPr/>
        </p:nvSpPr>
        <p:spPr>
          <a:xfrm rot="18860528">
            <a:off x="11341100" y="3179763"/>
            <a:ext cx="390525" cy="130175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CC2CE3F6-139C-470E-872C-FDE921CCD6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43736" y="583406"/>
            <a:ext cx="609600" cy="609600"/>
          </a:xfrm>
          <a:prstGeom prst="rect">
            <a:avLst/>
          </a:prstGeom>
        </p:spPr>
      </p:pic>
      <p:sp>
        <p:nvSpPr>
          <p:cNvPr id="17" name="Ellipszis 16">
            <a:extLst>
              <a:ext uri="{FF2B5EF4-FFF2-40B4-BE49-F238E27FC236}">
                <a16:creationId xmlns:a16="http://schemas.microsoft.com/office/drawing/2014/main" id="{43DE3514-5FAB-4768-B7C9-01FC0187B0DD}"/>
              </a:ext>
            </a:extLst>
          </p:cNvPr>
          <p:cNvSpPr/>
          <p:nvPr/>
        </p:nvSpPr>
        <p:spPr>
          <a:xfrm>
            <a:off x="885825" y="1573627"/>
            <a:ext cx="301625" cy="979487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ím 1">
            <a:extLst>
              <a:ext uri="{FF2B5EF4-FFF2-40B4-BE49-F238E27FC236}">
                <a16:creationId xmlns:a16="http://schemas.microsoft.com/office/drawing/2014/main" id="{9E78F45C-2922-4E4C-8023-06D18AB0A624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Scheuermann betegség</a:t>
            </a:r>
          </a:p>
        </p:txBody>
      </p:sp>
      <p:sp>
        <p:nvSpPr>
          <p:cNvPr id="15363" name="Tartalom helye 2">
            <a:extLst>
              <a:ext uri="{FF2B5EF4-FFF2-40B4-BE49-F238E27FC236}">
                <a16:creationId xmlns:a16="http://schemas.microsoft.com/office/drawing/2014/main" id="{4B938A49-3092-489B-ADE3-313F09266424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342900" indent="-342900" eaLnBrk="1" hangingPunct="1"/>
            <a:r>
              <a:rPr lang="hu-HU" altLang="hu-HU"/>
              <a:t>Elkülönítés a hanyagtartástól</a:t>
            </a:r>
          </a:p>
          <a:p>
            <a:pPr lvl="2" eaLnBrk="1" hangingPunct="1"/>
            <a:r>
              <a:rPr lang="hu-HU" altLang="hu-HU"/>
              <a:t>Nincs radiológiai elváltozás</a:t>
            </a:r>
          </a:p>
          <a:p>
            <a:pPr lvl="2" eaLnBrk="1" hangingPunct="1"/>
            <a:r>
              <a:rPr lang="hu-HU" altLang="hu-HU"/>
              <a:t>Nincs kötött szakasz a gerincen</a:t>
            </a:r>
          </a:p>
          <a:p>
            <a:pPr marL="342900" indent="-342900" eaLnBrk="1" hangingPunct="1"/>
            <a:r>
              <a:rPr lang="hu-HU" altLang="hu-HU"/>
              <a:t>DE: A hanyagtartás lehet a Scheuermann betegség előjele.</a:t>
            </a:r>
          </a:p>
          <a:p>
            <a:pPr marL="342900" indent="-342900" eaLnBrk="1" hangingPunct="1"/>
            <a:r>
              <a:rPr lang="hu-HU" altLang="hu-HU"/>
              <a:t>Kezelése hasonló v. ugyanaz a mozgásterápia tekintetében. </a:t>
            </a:r>
          </a:p>
          <a:p>
            <a:pPr marL="342900" indent="-342900" eaLnBrk="1" hangingPunct="1"/>
            <a:endParaRPr lang="hu-HU" altLang="hu-HU"/>
          </a:p>
          <a:p>
            <a:pPr marL="342900" indent="-342900" eaLnBrk="1" hangingPunct="1"/>
            <a:r>
              <a:rPr lang="hu-HU" altLang="hu-HU"/>
              <a:t>Diff. Dg: Csigolyákat érintő dysplasiák, Calvé betegség, TBC, tumor</a:t>
            </a:r>
          </a:p>
          <a:p>
            <a:pPr marL="342900" indent="-342900" eaLnBrk="1" hangingPunct="1"/>
            <a:endParaRPr lang="hu-HU" altLang="hu-HU"/>
          </a:p>
        </p:txBody>
      </p:sp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1DAA73F3-3C1A-4F69-B843-0BFEC1ADEB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45474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94FE8314-FC4F-4105-BAFE-6AE4EB7F7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Scheuermann betegség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E50346AA-1062-4618-B5BF-CD8AF586CD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eaLnBrk="1" hangingPunct="1"/>
            <a:r>
              <a:rPr lang="hu-HU" altLang="hu-HU"/>
              <a:t>Kezdetekkor nem fáj</a:t>
            </a:r>
          </a:p>
          <a:p>
            <a:pPr marL="342900" indent="-342900" eaLnBrk="1" hangingPunct="1"/>
            <a:r>
              <a:rPr lang="hu-HU" altLang="hu-HU"/>
              <a:t>Kezdet 9-10 éves korban</a:t>
            </a:r>
          </a:p>
          <a:p>
            <a:pPr marL="742950" lvl="1" indent="-285750" eaLnBrk="1" hangingPunct="1"/>
            <a:r>
              <a:rPr lang="hu-HU" altLang="hu-HU"/>
              <a:t>Hanyagtartás + contracturák</a:t>
            </a:r>
          </a:p>
          <a:p>
            <a:pPr marL="342900" indent="-342900" eaLnBrk="1" hangingPunct="1"/>
            <a:r>
              <a:rPr lang="hu-HU" altLang="hu-HU"/>
              <a:t>Esztétika – kevés tinédzsert zavar a kyposis</a:t>
            </a:r>
          </a:p>
          <a:p>
            <a:pPr marL="342900" indent="-342900" eaLnBrk="1" hangingPunct="1"/>
            <a:r>
              <a:rPr lang="hu-HU" altLang="hu-HU"/>
              <a:t>Psziché – lehet a rossz tartás hátterében</a:t>
            </a:r>
          </a:p>
        </p:txBody>
      </p:sp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B56FD740-8C29-4EE7-8E11-CE49BC8103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7231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D3AD03F2-4F53-4D32-AECD-77C8B45CD6E5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Scheuermann betegség</a:t>
            </a:r>
            <a:br>
              <a:rPr lang="hu-HU" altLang="hu-HU"/>
            </a:br>
            <a:r>
              <a:rPr lang="hu-HU" altLang="hu-HU"/>
              <a:t>          Klinikai tünetek, lokalizáció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E40C4B64-D186-4363-93B2-E26F5C6C6AED}"/>
              </a:ext>
            </a:extLst>
          </p:cNvPr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571500" indent="-571500" eaLnBrk="1" hangingPunct="1">
              <a:buFont typeface="Arial" panose="020B0604020202020204" pitchFamily="34" charset="0"/>
              <a:buNone/>
            </a:pPr>
            <a:r>
              <a:rPr lang="hu-HU" altLang="hu-HU" sz="2400"/>
              <a:t>Formák:</a:t>
            </a:r>
          </a:p>
          <a:p>
            <a:pPr marL="571500" indent="-571500" eaLnBrk="1" hangingPunct="1">
              <a:buFont typeface="Wingdings" panose="05000000000000000000" pitchFamily="2" charset="2"/>
              <a:buAutoNum type="arabicPeriod"/>
            </a:pPr>
            <a:r>
              <a:rPr lang="hu-HU" altLang="hu-HU" sz="2400"/>
              <a:t>Thoracalis (klasszikus, Th7-9)</a:t>
            </a:r>
          </a:p>
          <a:p>
            <a:pPr marL="571500" indent="-571500" eaLnBrk="1" hangingPunct="1">
              <a:buFont typeface="Wingdings" panose="05000000000000000000" pitchFamily="2" charset="2"/>
              <a:buAutoNum type="arabicPeriod"/>
            </a:pPr>
            <a:r>
              <a:rPr lang="hu-HU" altLang="hu-HU" sz="2400"/>
              <a:t>Thoracolumbalis (Th 10-12)</a:t>
            </a:r>
          </a:p>
          <a:p>
            <a:pPr marL="571500" indent="-571500" eaLnBrk="1" hangingPunct="1">
              <a:buFont typeface="Wingdings" panose="05000000000000000000" pitchFamily="2" charset="2"/>
              <a:buAutoNum type="arabicPeriod"/>
            </a:pPr>
            <a:r>
              <a:rPr lang="hu-HU" altLang="hu-HU" sz="2400"/>
              <a:t>Lumbalis</a:t>
            </a:r>
          </a:p>
          <a:p>
            <a:pPr marL="571500" indent="-571500" eaLnBrk="1" hangingPunct="1">
              <a:buFont typeface="Arial" panose="020B0604020202020204" pitchFamily="34" charset="0"/>
              <a:buNone/>
            </a:pPr>
            <a:endParaRPr lang="hu-HU" altLang="hu-HU" sz="2000"/>
          </a:p>
          <a:p>
            <a:pPr marL="571500" indent="-571500" eaLnBrk="1" hangingPunct="1"/>
            <a:r>
              <a:rPr lang="hu-HU" altLang="hu-HU" sz="2000"/>
              <a:t>Hyperkyphosis + fokozott lumbalis lordosis</a:t>
            </a:r>
          </a:p>
          <a:p>
            <a:pPr marL="571500" indent="-571500" eaLnBrk="1" hangingPunct="1"/>
            <a:r>
              <a:rPr lang="hu-HU" altLang="hu-HU" sz="2000"/>
              <a:t>Kompenzációs lumbalis és nyaki lordosis</a:t>
            </a:r>
          </a:p>
          <a:p>
            <a:pPr marL="571500" indent="-571500" eaLnBrk="1" hangingPunct="1"/>
            <a:r>
              <a:rPr lang="hu-HU" altLang="hu-HU" sz="2000"/>
              <a:t>Fájdalom (változatos) – nem a kezdetekkor fáj!!!</a:t>
            </a:r>
          </a:p>
          <a:p>
            <a:pPr marL="571500" indent="-571500" eaLnBrk="1" hangingPunct="1"/>
            <a:r>
              <a:rPr lang="hu-HU" altLang="hu-HU" sz="2000"/>
              <a:t>Pigment folt a kyphosis punctum maximumán</a:t>
            </a:r>
          </a:p>
          <a:p>
            <a:pPr marL="571500" indent="-571500" eaLnBrk="1" hangingPunct="1"/>
            <a:r>
              <a:rPr lang="hu-HU" altLang="hu-HU" sz="1600"/>
              <a:t>Ritkán: idegrendszerei tünetek, gyöki tünetek</a:t>
            </a:r>
          </a:p>
          <a:p>
            <a:pPr marL="571500" indent="-571500" eaLnBrk="1" hangingPunct="1"/>
            <a:r>
              <a:rPr lang="hu-HU" altLang="hu-HU" sz="1600"/>
              <a:t>Légzési problémák (110</a:t>
            </a:r>
            <a:r>
              <a:rPr lang="en-US" altLang="hu-HU" sz="1600"/>
              <a:t>°</a:t>
            </a:r>
            <a:r>
              <a:rPr lang="hu-HU" altLang="hu-HU" sz="1600"/>
              <a:t>-os kyphosis felett)</a:t>
            </a:r>
          </a:p>
          <a:p>
            <a:pPr marL="571500" indent="-571500" eaLnBrk="1" hangingPunct="1"/>
            <a:endParaRPr lang="hu-HU" altLang="hu-HU" sz="2000"/>
          </a:p>
        </p:txBody>
      </p:sp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4F03E8C8-1152-4C5B-8007-A779E6D055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06539" y="67772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2AC61209-9FE1-4D43-AB7F-2A2FD4783ADC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Scheuermann betegség</a:t>
            </a:r>
            <a:br>
              <a:rPr lang="hu-HU" altLang="hu-HU"/>
            </a:br>
            <a:r>
              <a:rPr lang="hu-HU" altLang="hu-HU"/>
              <a:t>Radiológiai jelek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6CFCD4F7-63BC-497C-ABF3-E9E23BFF9F1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2506663"/>
            <a:ext cx="7005638" cy="4351337"/>
          </a:xfrm>
        </p:spPr>
        <p:txBody>
          <a:bodyPr/>
          <a:lstStyle/>
          <a:p>
            <a:pPr marL="609600" indent="-609600" eaLnBrk="1" hangingPunct="1">
              <a:buFont typeface="Arial" panose="020B0604020202020204" pitchFamily="34" charset="0"/>
              <a:buNone/>
            </a:pPr>
            <a:r>
              <a:rPr lang="hu-HU" altLang="hu-HU" sz="2400"/>
              <a:t>- </a:t>
            </a:r>
            <a:r>
              <a:rPr lang="hu-HU" altLang="hu-HU"/>
              <a:t>Kyphosis &gt;45 </a:t>
            </a:r>
            <a:r>
              <a:rPr lang="en-US" altLang="hu-HU"/>
              <a:t>°</a:t>
            </a:r>
            <a:r>
              <a:rPr lang="hu-HU" altLang="hu-HU"/>
              <a:t> (norm. 20-40</a:t>
            </a:r>
            <a:r>
              <a:rPr lang="en-US" altLang="hu-HU"/>
              <a:t>°</a:t>
            </a:r>
            <a:r>
              <a:rPr lang="hu-HU" altLang="hu-HU"/>
              <a:t>) </a:t>
            </a:r>
          </a:p>
          <a:p>
            <a:pPr marL="609600" indent="-609600" eaLnBrk="1" hangingPunct="1">
              <a:buFont typeface="Arial" panose="020B0604020202020204" pitchFamily="34" charset="0"/>
              <a:buNone/>
            </a:pPr>
            <a:r>
              <a:rPr lang="hu-HU" altLang="hu-HU"/>
              <a:t>- Trapéz alakú csigolyák </a:t>
            </a:r>
          </a:p>
          <a:p>
            <a:pPr marL="609600" indent="-609600" eaLnBrk="1" hangingPunct="1">
              <a:buFont typeface="Arial" panose="020B0604020202020204" pitchFamily="34" charset="0"/>
              <a:buNone/>
            </a:pPr>
            <a:r>
              <a:rPr lang="hu-HU" altLang="hu-HU"/>
              <a:t>- Schmorl-csomók</a:t>
            </a:r>
          </a:p>
          <a:p>
            <a:pPr marL="609600" indent="-609600" eaLnBrk="1" hangingPunct="1">
              <a:buFont typeface="Wingdings" panose="05000000000000000000" pitchFamily="2" charset="2"/>
              <a:buNone/>
            </a:pPr>
            <a:r>
              <a:rPr lang="hu-HU" altLang="hu-HU"/>
              <a:t>- Zárólemezek egyenetlensége</a:t>
            </a:r>
            <a:endParaRPr lang="en-US" altLang="hu-HU"/>
          </a:p>
          <a:p>
            <a:pPr marL="609600" indent="-609600" eaLnBrk="1" hangingPunct="1"/>
            <a:endParaRPr lang="hu-HU" altLang="hu-HU" sz="2400"/>
          </a:p>
          <a:p>
            <a:pPr marL="609600" indent="-609600" eaLnBrk="1" hangingPunct="1">
              <a:buFont typeface="Arial" panose="020B0604020202020204" pitchFamily="34" charset="0"/>
              <a:buNone/>
            </a:pPr>
            <a:r>
              <a:rPr lang="hu-HU" altLang="hu-HU" sz="2200"/>
              <a:t>CT, MRI</a:t>
            </a:r>
          </a:p>
        </p:txBody>
      </p:sp>
      <p:pic>
        <p:nvPicPr>
          <p:cNvPr id="18436" name="Kép 2">
            <a:extLst>
              <a:ext uri="{FF2B5EF4-FFF2-40B4-BE49-F238E27FC236}">
                <a16:creationId xmlns:a16="http://schemas.microsoft.com/office/drawing/2014/main" id="{E0997CAA-62E2-429D-8BC6-58A5E6687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4" r="26263"/>
          <a:stretch>
            <a:fillRect/>
          </a:stretch>
        </p:blipFill>
        <p:spPr bwMode="auto">
          <a:xfrm>
            <a:off x="10153650" y="433388"/>
            <a:ext cx="1887538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Kép 5">
            <a:extLst>
              <a:ext uri="{FF2B5EF4-FFF2-40B4-BE49-F238E27FC236}">
                <a16:creationId xmlns:a16="http://schemas.microsoft.com/office/drawing/2014/main" id="{DC866726-C7D3-4DC8-A6CE-B55EE6BD7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075" y="436563"/>
            <a:ext cx="3490913" cy="598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2EFB62B4-459D-4C3A-B497-CD359A236A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86325" y="54168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ím 1">
            <a:extLst>
              <a:ext uri="{FF2B5EF4-FFF2-40B4-BE49-F238E27FC236}">
                <a16:creationId xmlns:a16="http://schemas.microsoft.com/office/drawing/2014/main" id="{02965452-61E7-4DAE-9B09-DF1E66684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Scheuermann betegség</a:t>
            </a:r>
          </a:p>
        </p:txBody>
      </p:sp>
      <p:pic>
        <p:nvPicPr>
          <p:cNvPr id="19459" name="Kép 3">
            <a:extLst>
              <a:ext uri="{FF2B5EF4-FFF2-40B4-BE49-F238E27FC236}">
                <a16:creationId xmlns:a16="http://schemas.microsoft.com/office/drawing/2014/main" id="{2DD85278-1C77-46AC-880A-257EEC291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" t="13187" r="-1740" b="-2686"/>
          <a:stretch>
            <a:fillRect/>
          </a:stretch>
        </p:blipFill>
        <p:spPr bwMode="auto">
          <a:xfrm>
            <a:off x="419100" y="1868488"/>
            <a:ext cx="30480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Kép 5">
            <a:extLst>
              <a:ext uri="{FF2B5EF4-FFF2-40B4-BE49-F238E27FC236}">
                <a16:creationId xmlns:a16="http://schemas.microsoft.com/office/drawing/2014/main" id="{7EDBD3CA-183B-4A47-934B-BBF9BB34E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0" y="1847850"/>
            <a:ext cx="2595563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Szövegdoboz 6">
            <a:extLst>
              <a:ext uri="{FF2B5EF4-FFF2-40B4-BE49-F238E27FC236}">
                <a16:creationId xmlns:a16="http://schemas.microsoft.com/office/drawing/2014/main" id="{2C0DB735-F4FC-45EA-95B4-55BE407D9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4788" y="2319338"/>
            <a:ext cx="9255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2000" b="1"/>
              <a:t>76 fok</a:t>
            </a:r>
          </a:p>
        </p:txBody>
      </p:sp>
      <p:pic>
        <p:nvPicPr>
          <p:cNvPr id="19462" name="Kép 8">
            <a:extLst>
              <a:ext uri="{FF2B5EF4-FFF2-40B4-BE49-F238E27FC236}">
                <a16:creationId xmlns:a16="http://schemas.microsoft.com/office/drawing/2014/main" id="{B3FC5254-D69D-400F-8199-F91DD2B8F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369888"/>
            <a:ext cx="3740150" cy="617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églalap 9">
            <a:extLst>
              <a:ext uri="{FF2B5EF4-FFF2-40B4-BE49-F238E27FC236}">
                <a16:creationId xmlns:a16="http://schemas.microsoft.com/office/drawing/2014/main" id="{35E65204-3DC6-4B43-B8B8-04731BBBBA77}"/>
              </a:ext>
            </a:extLst>
          </p:cNvPr>
          <p:cNvSpPr/>
          <p:nvPr/>
        </p:nvSpPr>
        <p:spPr>
          <a:xfrm>
            <a:off x="5221288" y="2519363"/>
            <a:ext cx="874712" cy="121761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E74A1C5F-70CE-4F07-B20D-A1145DB03AFF}"/>
              </a:ext>
            </a:extLst>
          </p:cNvPr>
          <p:cNvCxnSpPr/>
          <p:nvPr/>
        </p:nvCxnSpPr>
        <p:spPr>
          <a:xfrm flipV="1">
            <a:off x="6096000" y="365125"/>
            <a:ext cx="1401763" cy="215423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id="{2D67CC8D-45B0-4626-B92D-D554A7090E74}"/>
              </a:ext>
            </a:extLst>
          </p:cNvPr>
          <p:cNvCxnSpPr>
            <a:cxnSpLocks/>
          </p:cNvCxnSpPr>
          <p:nvPr/>
        </p:nvCxnSpPr>
        <p:spPr>
          <a:xfrm>
            <a:off x="6096000" y="3736975"/>
            <a:ext cx="1401763" cy="280987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zis 15">
            <a:extLst>
              <a:ext uri="{FF2B5EF4-FFF2-40B4-BE49-F238E27FC236}">
                <a16:creationId xmlns:a16="http://schemas.microsoft.com/office/drawing/2014/main" id="{C2EEAF39-4CA1-4BFD-BDAB-C6DEB4DB81DC}"/>
              </a:ext>
            </a:extLst>
          </p:cNvPr>
          <p:cNvSpPr/>
          <p:nvPr/>
        </p:nvSpPr>
        <p:spPr>
          <a:xfrm>
            <a:off x="1179513" y="2160588"/>
            <a:ext cx="301625" cy="979487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A8A8A9A9-10B0-4F2E-B8FF-5852466110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3800" y="44149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JVRoxi_szogek">
            <a:extLst>
              <a:ext uri="{FF2B5EF4-FFF2-40B4-BE49-F238E27FC236}">
                <a16:creationId xmlns:a16="http://schemas.microsoft.com/office/drawing/2014/main" id="{1EAD48C6-B5C6-492C-9B43-388FA56AF2FD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963" y="1196975"/>
            <a:ext cx="3324225" cy="5426075"/>
          </a:xfrm>
        </p:spPr>
      </p:pic>
      <p:pic>
        <p:nvPicPr>
          <p:cNvPr id="20483" name="Picture 4" descr="DSC_3296_szogek">
            <a:extLst>
              <a:ext uri="{FF2B5EF4-FFF2-40B4-BE49-F238E27FC236}">
                <a16:creationId xmlns:a16="http://schemas.microsoft.com/office/drawing/2014/main" id="{585ED17C-F798-4034-8A9B-DAE028882534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01050" y="331305"/>
            <a:ext cx="3267215" cy="6293334"/>
          </a:xfrm>
        </p:spPr>
      </p:pic>
      <p:pic>
        <p:nvPicPr>
          <p:cNvPr id="20484" name="Picture 5" descr="Ronda_csigolyak">
            <a:extLst>
              <a:ext uri="{FF2B5EF4-FFF2-40B4-BE49-F238E27FC236}">
                <a16:creationId xmlns:a16="http://schemas.microsoft.com/office/drawing/2014/main" id="{1719D066-F40F-4E94-A1E9-8EE5EE5C5453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30650" y="2133600"/>
            <a:ext cx="4191000" cy="4032250"/>
          </a:xfrm>
        </p:spPr>
      </p:pic>
      <p:sp>
        <p:nvSpPr>
          <p:cNvPr id="20485" name="Rectangle 7">
            <a:extLst>
              <a:ext uri="{FF2B5EF4-FFF2-40B4-BE49-F238E27FC236}">
                <a16:creationId xmlns:a16="http://schemas.microsoft.com/office/drawing/2014/main" id="{31727D1F-F4C4-4399-BE77-68226B8DD7B6}"/>
              </a:ext>
            </a:extLst>
          </p:cNvPr>
          <p:cNvSpPr>
            <a:spLocks noGrp="1"/>
          </p:cNvSpPr>
          <p:nvPr>
            <p:ph type="title" sz="quarter" idx="4294967295"/>
          </p:nvPr>
        </p:nvSpPr>
        <p:spPr>
          <a:xfrm>
            <a:off x="838200" y="365125"/>
            <a:ext cx="10515600" cy="996950"/>
          </a:xfrm>
        </p:spPr>
        <p:txBody>
          <a:bodyPr/>
          <a:lstStyle/>
          <a:p>
            <a:pPr eaLnBrk="1" hangingPunct="1"/>
            <a:r>
              <a:rPr lang="hu-HU" altLang="hu-HU"/>
              <a:t>Scheuermann betegség</a:t>
            </a:r>
          </a:p>
        </p:txBody>
      </p:sp>
      <p:sp>
        <p:nvSpPr>
          <p:cNvPr id="20486" name="Text Box 8">
            <a:extLst>
              <a:ext uri="{FF2B5EF4-FFF2-40B4-BE49-F238E27FC236}">
                <a16:creationId xmlns:a16="http://schemas.microsoft.com/office/drawing/2014/main" id="{9D627D94-C943-45DC-99BB-6BD718ACE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8288" y="1268413"/>
            <a:ext cx="391636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3200">
                <a:latin typeface="Arial" panose="020B0604020202020204" pitchFamily="34" charset="0"/>
              </a:rPr>
              <a:t>Háti szakaszon</a:t>
            </a:r>
          </a:p>
        </p:txBody>
      </p:sp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CE7E0F50-05E8-424D-9957-D5E4C94D20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46950" y="5873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ím 1">
            <a:extLst>
              <a:ext uri="{FF2B5EF4-FFF2-40B4-BE49-F238E27FC236}">
                <a16:creationId xmlns:a16="http://schemas.microsoft.com/office/drawing/2014/main" id="{860754F7-8607-47BF-B039-EA9110A0A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Milyen a normális gerinc? - Anatómia</a:t>
            </a:r>
          </a:p>
        </p:txBody>
      </p:sp>
      <p:sp>
        <p:nvSpPr>
          <p:cNvPr id="3075" name="Tartalom helye 2">
            <a:extLst>
              <a:ext uri="{FF2B5EF4-FFF2-40B4-BE49-F238E27FC236}">
                <a16:creationId xmlns:a16="http://schemas.microsoft.com/office/drawing/2014/main" id="{5F5ACF4D-048F-432C-AA96-5FE44AB58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4038" y="1600200"/>
            <a:ext cx="5765800" cy="4525963"/>
          </a:xfrm>
        </p:spPr>
        <p:txBody>
          <a:bodyPr/>
          <a:lstStyle/>
          <a:p>
            <a:pPr eaLnBrk="1" hangingPunct="1"/>
            <a:r>
              <a:rPr lang="hu-HU" altLang="hu-HU"/>
              <a:t>Frontális síkban (AP irányból) egyenes</a:t>
            </a:r>
          </a:p>
          <a:p>
            <a:pPr eaLnBrk="1" hangingPunct="1"/>
            <a:endParaRPr lang="hu-HU" altLang="hu-HU"/>
          </a:p>
          <a:p>
            <a:pPr eaLnBrk="1" hangingPunct="1"/>
            <a:r>
              <a:rPr lang="hu-HU" altLang="hu-HU"/>
              <a:t>Sagittalis síkban fiziológiás görbületek:</a:t>
            </a:r>
          </a:p>
          <a:p>
            <a:pPr lvl="2" eaLnBrk="1" hangingPunct="1"/>
            <a:r>
              <a:rPr lang="hu-HU" altLang="hu-HU"/>
              <a:t>Nyaki lordosis</a:t>
            </a:r>
          </a:p>
          <a:p>
            <a:pPr lvl="2" eaLnBrk="1" hangingPunct="1"/>
            <a:r>
              <a:rPr lang="hu-HU" altLang="hu-HU"/>
              <a:t>Háti kyphosis</a:t>
            </a:r>
          </a:p>
          <a:p>
            <a:pPr lvl="2" eaLnBrk="1" hangingPunct="1"/>
            <a:r>
              <a:rPr lang="hu-HU" altLang="hu-HU"/>
              <a:t>Lumbalis lordosis</a:t>
            </a:r>
          </a:p>
          <a:p>
            <a:pPr lvl="2" eaLnBrk="1" hangingPunct="1"/>
            <a:r>
              <a:rPr lang="hu-HU" altLang="hu-HU"/>
              <a:t>Sacralis kyphosis</a:t>
            </a:r>
          </a:p>
          <a:p>
            <a:pPr eaLnBrk="1" hangingPunct="1"/>
            <a:endParaRPr lang="hu-HU" altLang="hu-HU"/>
          </a:p>
        </p:txBody>
      </p:sp>
      <p:pic>
        <p:nvPicPr>
          <p:cNvPr id="3076" name="Picture 2" descr="KapcsolÃ³dÃ³ kÃ©p">
            <a:extLst>
              <a:ext uri="{FF2B5EF4-FFF2-40B4-BE49-F238E27FC236}">
                <a16:creationId xmlns:a16="http://schemas.microsoft.com/office/drawing/2014/main" id="{9CDA424C-72DC-49F5-B194-1E1CF204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" t="-710" r="36417" b="-235"/>
          <a:stretch>
            <a:fillRect/>
          </a:stretch>
        </p:blipFill>
        <p:spPr bwMode="auto">
          <a:xfrm>
            <a:off x="8339138" y="1708150"/>
            <a:ext cx="2187575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 descr="KapcsolÃ³dÃ³ kÃ©p">
            <a:extLst>
              <a:ext uri="{FF2B5EF4-FFF2-40B4-BE49-F238E27FC236}">
                <a16:creationId xmlns:a16="http://schemas.microsoft.com/office/drawing/2014/main" id="{D4913E41-5883-4263-86C2-82E682C8C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3" t="2" r="4366" b="-311"/>
          <a:stretch>
            <a:fillRect/>
          </a:stretch>
        </p:blipFill>
        <p:spPr bwMode="auto">
          <a:xfrm>
            <a:off x="1674813" y="1708150"/>
            <a:ext cx="1165225" cy="496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052F1939-DB5D-46DE-8F01-26DA3F403B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9000" y="33109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Preszter BorbálaV2">
            <a:extLst>
              <a:ext uri="{FF2B5EF4-FFF2-40B4-BE49-F238E27FC236}">
                <a16:creationId xmlns:a16="http://schemas.microsoft.com/office/drawing/2014/main" id="{AA4B6C83-7F88-4F38-9C3E-CF58A195533D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32700" y="260350"/>
            <a:ext cx="4056063" cy="6408738"/>
          </a:xfrm>
        </p:spPr>
      </p:pic>
      <p:sp>
        <p:nvSpPr>
          <p:cNvPr id="21507" name="Rectangle 2">
            <a:extLst>
              <a:ext uri="{FF2B5EF4-FFF2-40B4-BE49-F238E27FC236}">
                <a16:creationId xmlns:a16="http://schemas.microsoft.com/office/drawing/2014/main" id="{9B6DC66B-3C67-4367-B8DE-031C76FBFCF6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Scheuermann betegség</a:t>
            </a:r>
          </a:p>
        </p:txBody>
      </p:sp>
      <p:sp>
        <p:nvSpPr>
          <p:cNvPr id="21508" name="Text Box 8">
            <a:extLst>
              <a:ext uri="{FF2B5EF4-FFF2-40B4-BE49-F238E27FC236}">
                <a16:creationId xmlns:a16="http://schemas.microsoft.com/office/drawing/2014/main" id="{829F8C44-394E-403A-AD3D-167B417E4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795463"/>
            <a:ext cx="28264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3200" dirty="0" err="1">
                <a:latin typeface="Arial" panose="020B0604020202020204" pitchFamily="34" charset="0"/>
              </a:rPr>
              <a:t>Lumbalis</a:t>
            </a:r>
            <a:r>
              <a:rPr lang="hu-HU" altLang="hu-HU" sz="3200" dirty="0">
                <a:latin typeface="Arial" panose="020B0604020202020204" pitchFamily="34" charset="0"/>
              </a:rPr>
              <a:t> típus</a:t>
            </a:r>
          </a:p>
        </p:txBody>
      </p:sp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4A7FC867-A4BA-4D09-9585-612AA474E9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25562" y="315991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D1C53F72-0B70-4166-B7D3-1F4AA12BE9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7563" y="0"/>
            <a:ext cx="10515600" cy="1325563"/>
          </a:xfrm>
        </p:spPr>
        <p:txBody>
          <a:bodyPr/>
          <a:lstStyle/>
          <a:p>
            <a:pPr eaLnBrk="1" hangingPunct="1"/>
            <a:r>
              <a:rPr lang="hu-HU" altLang="hu-HU"/>
              <a:t>Scheuermann betegség - kezelés</a:t>
            </a:r>
          </a:p>
        </p:txBody>
      </p:sp>
      <p:pic>
        <p:nvPicPr>
          <p:cNvPr id="22531" name="Picture 3" descr="Thoracalis_kyphosis">
            <a:extLst>
              <a:ext uri="{FF2B5EF4-FFF2-40B4-BE49-F238E27FC236}">
                <a16:creationId xmlns:a16="http://schemas.microsoft.com/office/drawing/2014/main" id="{8D851100-01C2-4D36-8148-61E25BFEB14C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94050" y="2354263"/>
            <a:ext cx="3325813" cy="4314825"/>
          </a:xfrm>
        </p:spPr>
      </p:pic>
      <p:pic>
        <p:nvPicPr>
          <p:cNvPr id="22532" name="Picture 4" descr="Kigyurt_kyphosisV">
            <a:extLst>
              <a:ext uri="{FF2B5EF4-FFF2-40B4-BE49-F238E27FC236}">
                <a16:creationId xmlns:a16="http://schemas.microsoft.com/office/drawing/2014/main" id="{89D91EFC-6A8D-44B4-8BFD-07216C3CAB79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7250" y="1196975"/>
            <a:ext cx="4167188" cy="5472113"/>
          </a:xfrm>
        </p:spPr>
      </p:pic>
      <p:sp>
        <p:nvSpPr>
          <p:cNvPr id="22533" name="Szövegdoboz 1">
            <a:extLst>
              <a:ext uri="{FF2B5EF4-FFF2-40B4-BE49-F238E27FC236}">
                <a16:creationId xmlns:a16="http://schemas.microsoft.com/office/drawing/2014/main" id="{4433122C-5CC7-432B-8064-B5E6F03A3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" y="1354138"/>
            <a:ext cx="5867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3200">
                <a:solidFill>
                  <a:srgbClr val="C00000"/>
                </a:solidFill>
              </a:rPr>
              <a:t>NEM úszás + hátizomerősítés !</a:t>
            </a:r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BA2122EF-4C87-4974-9A42-DD27DB77E1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64837" y="2903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C84F9565-7DF4-4238-9999-DD06A440EA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142875"/>
            <a:ext cx="10972800" cy="1143000"/>
          </a:xfrm>
        </p:spPr>
        <p:txBody>
          <a:bodyPr/>
          <a:lstStyle/>
          <a:p>
            <a:pPr eaLnBrk="1" hangingPunct="1"/>
            <a:r>
              <a:rPr lang="hu-HU" altLang="hu-HU"/>
              <a:t>Scheuermann betegség - kezelés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BFBE2037-1F98-4FD3-A093-DCB2453792C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09600" y="1112838"/>
            <a:ext cx="10972800" cy="5602287"/>
          </a:xfrm>
        </p:spPr>
        <p:txBody>
          <a:bodyPr/>
          <a:lstStyle/>
          <a:p>
            <a:pPr marL="342900" indent="-342900" eaLnBrk="1" hangingPunct="1">
              <a:buFont typeface="Arial" panose="020B0604020202020204" pitchFamily="34" charset="0"/>
              <a:buNone/>
            </a:pPr>
            <a:r>
              <a:rPr lang="hu-HU" altLang="hu-HU"/>
              <a:t>SOSORT </a:t>
            </a:r>
            <a:r>
              <a:rPr lang="hu-HU" altLang="hu-HU" sz="1800" b="1"/>
              <a:t>S</a:t>
            </a:r>
            <a:r>
              <a:rPr lang="hu-HU" altLang="hu-HU" sz="1800"/>
              <a:t>ociety on </a:t>
            </a:r>
            <a:r>
              <a:rPr lang="hu-HU" altLang="hu-HU" sz="1800" b="1"/>
              <a:t>S</a:t>
            </a:r>
            <a:r>
              <a:rPr lang="hu-HU" altLang="hu-HU" sz="1800"/>
              <a:t>coliosis </a:t>
            </a:r>
            <a:r>
              <a:rPr lang="hu-HU" altLang="hu-HU" sz="1800" b="1"/>
              <a:t>O</a:t>
            </a:r>
            <a:r>
              <a:rPr lang="hu-HU" altLang="hu-HU" sz="1800"/>
              <a:t>rthopaedic and </a:t>
            </a:r>
            <a:r>
              <a:rPr lang="hu-HU" altLang="hu-HU" sz="1800" b="1"/>
              <a:t>R</a:t>
            </a:r>
            <a:r>
              <a:rPr lang="hu-HU" altLang="hu-HU" sz="1800"/>
              <a:t>ehabilitation </a:t>
            </a:r>
            <a:r>
              <a:rPr lang="hu-HU" altLang="hu-HU" sz="1800" b="1"/>
              <a:t>T</a:t>
            </a:r>
            <a:r>
              <a:rPr lang="hu-HU" altLang="hu-HU" sz="1800"/>
              <a:t>reatment </a:t>
            </a:r>
          </a:p>
          <a:p>
            <a:pPr marL="342900" indent="-342900" eaLnBrk="1" hangingPunct="1">
              <a:buFont typeface="Arial" panose="020B0604020202020204" pitchFamily="34" charset="0"/>
              <a:buNone/>
            </a:pPr>
            <a:r>
              <a:rPr lang="hu-HU" altLang="hu-HU" sz="2400"/>
              <a:t>konszenzus szerint a konzervatív </a:t>
            </a:r>
            <a:r>
              <a:rPr lang="hu-HU" altLang="hu-HU" sz="2400" b="1"/>
              <a:t>kezelés célja</a:t>
            </a:r>
          </a:p>
          <a:p>
            <a:pPr marL="342900" indent="-342900" eaLnBrk="1" hangingPunct="1">
              <a:buFont typeface="Arial" panose="020B0604020202020204" pitchFamily="34" charset="0"/>
              <a:buNone/>
            </a:pPr>
            <a:endParaRPr lang="hu-HU" altLang="hu-HU" sz="800"/>
          </a:p>
          <a:p>
            <a:pPr marL="342900" indent="-342900" eaLnBrk="1" hangingPunct="1"/>
            <a:r>
              <a:rPr lang="hu-HU" altLang="hu-HU" b="1"/>
              <a:t>Elsődlegesen:</a:t>
            </a:r>
          </a:p>
          <a:p>
            <a:pPr marL="742950" lvl="1" indent="-285750" eaLnBrk="1" hangingPunct="1"/>
            <a:r>
              <a:rPr lang="hu-HU" altLang="hu-HU"/>
              <a:t>Tudatos tartáskorrekció „auto-elongáció”</a:t>
            </a:r>
          </a:p>
          <a:p>
            <a:pPr marL="742950" lvl="1" indent="-285750" eaLnBrk="1" hangingPunct="1"/>
            <a:r>
              <a:rPr lang="hu-HU" altLang="hu-HU"/>
              <a:t>A korrigált tartás izometriás stabilizációja - izomerősítés</a:t>
            </a:r>
          </a:p>
          <a:p>
            <a:pPr marL="742950" lvl="1" indent="-285750" eaLnBrk="1" hangingPunct="1"/>
            <a:endParaRPr lang="hu-HU" altLang="hu-HU" sz="800"/>
          </a:p>
          <a:p>
            <a:pPr marL="342900" indent="-342900" eaLnBrk="1" hangingPunct="1"/>
            <a:r>
              <a:rPr lang="hu-HU" altLang="hu-HU" b="1"/>
              <a:t>Másodlagosan:</a:t>
            </a:r>
          </a:p>
          <a:p>
            <a:pPr marL="742950" lvl="1" indent="-285750" eaLnBrk="1" hangingPunct="1"/>
            <a:r>
              <a:rPr lang="hu-HU" altLang="hu-HU" sz="2800"/>
              <a:t>Gerinc mobilizáció</a:t>
            </a:r>
          </a:p>
          <a:p>
            <a:pPr marL="742950" lvl="1" indent="-285750" eaLnBrk="1" hangingPunct="1"/>
            <a:r>
              <a:rPr lang="hu-HU" altLang="hu-HU" sz="2800"/>
              <a:t>Pectoralis nyújás</a:t>
            </a:r>
          </a:p>
          <a:p>
            <a:pPr marL="742950" lvl="1" indent="-285750" eaLnBrk="1" hangingPunct="1"/>
            <a:r>
              <a:rPr lang="hu-HU" altLang="hu-HU" sz="2800"/>
              <a:t>Hamstring nyújtás</a:t>
            </a:r>
          </a:p>
          <a:p>
            <a:pPr marL="742950" lvl="1" indent="-285750" eaLnBrk="1" hangingPunct="1"/>
            <a:r>
              <a:rPr lang="hu-HU" altLang="hu-HU" sz="2800"/>
              <a:t>Izomerősítés</a:t>
            </a:r>
          </a:p>
          <a:p>
            <a:pPr marL="742950" lvl="1" indent="-285750" eaLnBrk="1" hangingPunct="1"/>
            <a:r>
              <a:rPr lang="hu-HU" altLang="hu-HU" sz="2800"/>
              <a:t>Légzéstechnika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5B3FAD75-7CD3-4221-85D4-7ACE4313C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075" y="3914154"/>
            <a:ext cx="3461167" cy="265768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3557" name="Picture 2" descr="Képtalálatok a következőre: spine posture">
            <a:extLst>
              <a:ext uri="{FF2B5EF4-FFF2-40B4-BE49-F238E27FC236}">
                <a16:creationId xmlns:a16="http://schemas.microsoft.com/office/drawing/2014/main" id="{6AB20790-15F0-48B3-AC2A-D986FE6F6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1" r="17963"/>
          <a:stretch>
            <a:fillRect/>
          </a:stretch>
        </p:blipFill>
        <p:spPr bwMode="auto">
          <a:xfrm>
            <a:off x="9780588" y="1285875"/>
            <a:ext cx="182880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yíl: felfelé mutató 3">
            <a:extLst>
              <a:ext uri="{FF2B5EF4-FFF2-40B4-BE49-F238E27FC236}">
                <a16:creationId xmlns:a16="http://schemas.microsoft.com/office/drawing/2014/main" id="{D6CD6404-919F-4914-BFFB-A1E72A13182C}"/>
              </a:ext>
            </a:extLst>
          </p:cNvPr>
          <p:cNvSpPr/>
          <p:nvPr/>
        </p:nvSpPr>
        <p:spPr>
          <a:xfrm>
            <a:off x="10594975" y="830263"/>
            <a:ext cx="200025" cy="527050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072BA597-1AEE-48F7-8A80-CAB317925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61700" y="28495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Képtalálatok a következőre: physioball stretching">
            <a:extLst>
              <a:ext uri="{FF2B5EF4-FFF2-40B4-BE49-F238E27FC236}">
                <a16:creationId xmlns:a16="http://schemas.microsoft.com/office/drawing/2014/main" id="{1C8D7C12-C7BD-4FCC-981D-CCDF85BCA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4" t="9296" r="23978" b="30711"/>
          <a:stretch>
            <a:fillRect/>
          </a:stretch>
        </p:blipFill>
        <p:spPr bwMode="auto">
          <a:xfrm>
            <a:off x="8269288" y="3932238"/>
            <a:ext cx="3724275" cy="278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6" descr="Képtalálatok a következőre: physioball stretching">
            <a:extLst>
              <a:ext uri="{FF2B5EF4-FFF2-40B4-BE49-F238E27FC236}">
                <a16:creationId xmlns:a16="http://schemas.microsoft.com/office/drawing/2014/main" id="{350A8E7E-FCAE-4DAD-B21E-D36860F7D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6" t="17485" r="4282" b="5952"/>
          <a:stretch>
            <a:fillRect/>
          </a:stretch>
        </p:blipFill>
        <p:spPr bwMode="auto">
          <a:xfrm>
            <a:off x="6461125" y="2516188"/>
            <a:ext cx="3513138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3">
            <a:extLst>
              <a:ext uri="{FF2B5EF4-FFF2-40B4-BE49-F238E27FC236}">
                <a16:creationId xmlns:a16="http://schemas.microsoft.com/office/drawing/2014/main" id="{FEDEFDC9-5AFF-4D9F-B075-90397D52489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57188" y="1285875"/>
            <a:ext cx="10972800" cy="4911725"/>
          </a:xfrm>
        </p:spPr>
        <p:txBody>
          <a:bodyPr/>
          <a:lstStyle/>
          <a:p>
            <a:pPr marL="342900" indent="-342900" eaLnBrk="1" hangingPunct="1">
              <a:buFont typeface="Arial" panose="020B0604020202020204" pitchFamily="34" charset="0"/>
              <a:buNone/>
            </a:pPr>
            <a:r>
              <a:rPr lang="hu-HU" altLang="hu-HU" sz="2400" b="1" dirty="0"/>
              <a:t>Tapasztalatok</a:t>
            </a:r>
            <a:r>
              <a:rPr lang="hu-HU" altLang="hu-HU" sz="2400" dirty="0"/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None/>
            </a:pPr>
            <a:r>
              <a:rPr lang="hu-HU" altLang="hu-HU" sz="2400" dirty="0"/>
              <a:t>A sikeres és tartós tudatos tartáskorrekció előfeltételei:</a:t>
            </a:r>
          </a:p>
          <a:p>
            <a:pPr marL="342900" indent="-342900" eaLnBrk="1" hangingPunct="1"/>
            <a:endParaRPr lang="hu-HU" altLang="hu-HU" sz="2400" dirty="0"/>
          </a:p>
          <a:p>
            <a:pPr marL="742950" lvl="1" indent="-285750" eaLnBrk="1" hangingPunct="1"/>
            <a:r>
              <a:rPr lang="hu-HU" altLang="hu-HU" sz="2800" b="1" dirty="0"/>
              <a:t>Gerinc-mobilizáció </a:t>
            </a:r>
            <a:r>
              <a:rPr lang="hu-HU" altLang="hu-HU" sz="1800" dirty="0"/>
              <a:t>(</a:t>
            </a:r>
            <a:r>
              <a:rPr lang="hu-HU" altLang="hu-HU" sz="1800" dirty="0" err="1"/>
              <a:t>reclinatio</a:t>
            </a:r>
            <a:r>
              <a:rPr lang="hu-HU" altLang="hu-HU" sz="1800" dirty="0"/>
              <a:t>, rotáció, </a:t>
            </a:r>
            <a:r>
              <a:rPr lang="hu-HU" altLang="hu-HU" sz="1800" dirty="0" err="1"/>
              <a:t>lateralflexio</a:t>
            </a:r>
            <a:r>
              <a:rPr lang="hu-HU" altLang="hu-HU" sz="1800" dirty="0"/>
              <a:t>)</a:t>
            </a:r>
          </a:p>
          <a:p>
            <a:pPr marL="742950" lvl="1" indent="-285750" eaLnBrk="1" hangingPunct="1"/>
            <a:r>
              <a:rPr lang="hu-HU" altLang="hu-HU" sz="2800" b="1" dirty="0"/>
              <a:t>Törzsizmok nyújtása:</a:t>
            </a:r>
          </a:p>
          <a:p>
            <a:pPr lvl="2" eaLnBrk="1" hangingPunct="1"/>
            <a:r>
              <a:rPr lang="hu-HU" altLang="hu-HU" sz="2800" dirty="0" err="1"/>
              <a:t>Intercostalis</a:t>
            </a:r>
            <a:r>
              <a:rPr lang="hu-HU" altLang="hu-HU" sz="2800" dirty="0"/>
              <a:t> izmok</a:t>
            </a:r>
          </a:p>
          <a:p>
            <a:pPr lvl="2" eaLnBrk="1" hangingPunct="1"/>
            <a:r>
              <a:rPr lang="hu-HU" altLang="hu-HU" sz="2800" dirty="0"/>
              <a:t>Hasizmok (egyenes, ferde, haránt)</a:t>
            </a:r>
          </a:p>
          <a:p>
            <a:pPr lvl="2" eaLnBrk="1" hangingPunct="1"/>
            <a:r>
              <a:rPr lang="hu-HU" altLang="hu-HU" sz="2800" dirty="0"/>
              <a:t>Csigolyák közti pici izmok</a:t>
            </a:r>
            <a:endParaRPr lang="hu-HU" altLang="hu-HU" sz="2400" dirty="0"/>
          </a:p>
          <a:p>
            <a:pPr marL="742950" lvl="1" indent="-285750" eaLnBrk="1" hangingPunct="1"/>
            <a:r>
              <a:rPr lang="hu-HU" altLang="hu-HU" sz="2800" dirty="0"/>
              <a:t>Vállövi + alsó végtagi izmok nyújtása</a:t>
            </a:r>
          </a:p>
        </p:txBody>
      </p:sp>
      <p:sp>
        <p:nvSpPr>
          <p:cNvPr id="24581" name="Text Box 4">
            <a:extLst>
              <a:ext uri="{FF2B5EF4-FFF2-40B4-BE49-F238E27FC236}">
                <a16:creationId xmlns:a16="http://schemas.microsoft.com/office/drawing/2014/main" id="{900664FA-B5D0-4163-9CD0-7F025D487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0038" y="5805488"/>
            <a:ext cx="2460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3600" b="1">
              <a:latin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A5A9412-671D-4456-AE0F-F1D1D45F7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42875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hu-HU" altLang="hu-HU" sz="4400" dirty="0" err="1">
                <a:latin typeface="+mj-lt"/>
              </a:rPr>
              <a:t>Scheuermann</a:t>
            </a:r>
            <a:r>
              <a:rPr lang="hu-HU" altLang="hu-HU" sz="4400" dirty="0">
                <a:latin typeface="+mj-lt"/>
              </a:rPr>
              <a:t> betegség - kezelés</a:t>
            </a:r>
            <a:endParaRPr lang="hu-HU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4583" name="Kép 2">
            <a:extLst>
              <a:ext uri="{FF2B5EF4-FFF2-40B4-BE49-F238E27FC236}">
                <a16:creationId xmlns:a16="http://schemas.microsoft.com/office/drawing/2014/main" id="{9B11DB4E-A745-423F-A894-4B641077B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04"/>
          <a:stretch>
            <a:fillRect/>
          </a:stretch>
        </p:blipFill>
        <p:spPr bwMode="auto">
          <a:xfrm>
            <a:off x="2525713" y="5500688"/>
            <a:ext cx="2876550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CBC90616-ED52-4F16-A201-0FB3EAA3B6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72800" y="49609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RA ul elorehajlas">
            <a:extLst>
              <a:ext uri="{FF2B5EF4-FFF2-40B4-BE49-F238E27FC236}">
                <a16:creationId xmlns:a16="http://schemas.microsoft.com/office/drawing/2014/main" id="{44406928-FB26-44C8-AA66-72492AA76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63" y="1987550"/>
            <a:ext cx="7056437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Cím 4">
            <a:extLst>
              <a:ext uri="{FF2B5EF4-FFF2-40B4-BE49-F238E27FC236}">
                <a16:creationId xmlns:a16="http://schemas.microsoft.com/office/drawing/2014/main" id="{46727928-10F6-4460-934F-5F3962F86534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Scheuermann betegség - kezelés</a:t>
            </a:r>
          </a:p>
        </p:txBody>
      </p:sp>
      <p:sp>
        <p:nvSpPr>
          <p:cNvPr id="25604" name="Tartalom helye 5">
            <a:extLst>
              <a:ext uri="{FF2B5EF4-FFF2-40B4-BE49-F238E27FC236}">
                <a16:creationId xmlns:a16="http://schemas.microsoft.com/office/drawing/2014/main" id="{24B60A43-C0EF-4119-B014-229E4230DE3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1800" y="1341438"/>
            <a:ext cx="10972800" cy="4525962"/>
          </a:xfrm>
        </p:spPr>
        <p:txBody>
          <a:bodyPr/>
          <a:lstStyle/>
          <a:p>
            <a:pPr marL="342900" indent="-342900" eaLnBrk="1" hangingPunct="1"/>
            <a:endParaRPr lang="hu-HU" altLang="hu-HU" dirty="0"/>
          </a:p>
          <a:p>
            <a:pPr marL="342900" indent="-342900" eaLnBrk="1" hangingPunct="1"/>
            <a:r>
              <a:rPr lang="hu-HU" altLang="hu-HU" dirty="0"/>
              <a:t>Gyógytestnevelés</a:t>
            </a:r>
          </a:p>
          <a:p>
            <a:pPr marL="342900" indent="-342900" eaLnBrk="1" hangingPunct="1"/>
            <a:endParaRPr lang="hu-HU" altLang="hu-HU" dirty="0"/>
          </a:p>
          <a:p>
            <a:pPr marL="342900" indent="-342900" eaLnBrk="1" hangingPunct="1"/>
            <a:r>
              <a:rPr lang="hu-HU" altLang="hu-HU" dirty="0"/>
              <a:t>Gyógytorna</a:t>
            </a:r>
          </a:p>
          <a:p>
            <a:pPr marL="342900" indent="-342900" eaLnBrk="1" hangingPunct="1"/>
            <a:endParaRPr lang="hu-HU" altLang="hu-HU" dirty="0"/>
          </a:p>
          <a:p>
            <a:pPr marL="342900" indent="-342900" eaLnBrk="1" hangingPunct="1"/>
            <a:r>
              <a:rPr lang="hu-HU" altLang="hu-HU" dirty="0"/>
              <a:t>Fűző + gyógytorna</a:t>
            </a:r>
          </a:p>
          <a:p>
            <a:pPr marL="342900" indent="-342900" eaLnBrk="1" hangingPunct="1"/>
            <a:endParaRPr lang="hu-HU" altLang="hu-HU" dirty="0"/>
          </a:p>
          <a:p>
            <a:pPr marL="342900" indent="-342900" eaLnBrk="1" hangingPunct="1"/>
            <a:r>
              <a:rPr lang="hu-HU" altLang="hu-HU" sz="2000" dirty="0"/>
              <a:t>Műtét</a:t>
            </a:r>
          </a:p>
        </p:txBody>
      </p:sp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B2F5F293-BA92-4DD6-AEEE-C06EBF22CA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19792" y="40053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B23B3C54-9785-43A3-9A25-85C52EF4D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Scheuermann betegség - kezelés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D96CEB90-1936-44AD-BA32-B914CF0B8B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eaLnBrk="1" hangingPunct="1">
              <a:defRPr/>
            </a:pPr>
            <a:r>
              <a:rPr lang="hu-HU" altLang="hu-HU" sz="3600" dirty="0"/>
              <a:t>Konzervatív</a:t>
            </a:r>
          </a:p>
          <a:p>
            <a:pPr marL="742950" lvl="1" indent="-285750" eaLnBrk="1" hangingPunct="1">
              <a:defRPr/>
            </a:pPr>
            <a:r>
              <a:rPr lang="hu-HU" altLang="hu-HU" dirty="0"/>
              <a:t>40°-50</a:t>
            </a:r>
            <a:r>
              <a:rPr lang="en-US" altLang="hu-HU" dirty="0"/>
              <a:t>°</a:t>
            </a:r>
            <a:r>
              <a:rPr lang="hu-HU" altLang="hu-HU" dirty="0"/>
              <a:t> gyógytorna</a:t>
            </a:r>
          </a:p>
          <a:p>
            <a:pPr marL="742950" lvl="1" indent="-285750" eaLnBrk="1" hangingPunct="1">
              <a:defRPr/>
            </a:pPr>
            <a:r>
              <a:rPr lang="hu-HU" altLang="hu-HU" dirty="0"/>
              <a:t>50</a:t>
            </a:r>
            <a:r>
              <a:rPr lang="en-US" altLang="hu-HU" dirty="0"/>
              <a:t>°</a:t>
            </a:r>
            <a:r>
              <a:rPr lang="hu-HU" altLang="hu-HU" dirty="0"/>
              <a:t> </a:t>
            </a:r>
            <a:r>
              <a:rPr lang="hu-HU" altLang="hu-HU" dirty="0">
                <a:latin typeface="Calibri" panose="020F0502020204030204" pitchFamily="34" charset="0"/>
              </a:rPr>
              <a:t>&lt;</a:t>
            </a:r>
            <a:r>
              <a:rPr lang="hu-HU" altLang="hu-HU" dirty="0"/>
              <a:t> között fűző </a:t>
            </a:r>
          </a:p>
          <a:p>
            <a:pPr marL="1200150" lvl="2" indent="-285750" eaLnBrk="1" hangingPunct="1">
              <a:defRPr/>
            </a:pPr>
            <a:r>
              <a:rPr lang="hu-HU" altLang="hu-HU" dirty="0"/>
              <a:t>- radiológia, életkor függvényében</a:t>
            </a:r>
          </a:p>
          <a:p>
            <a:pPr marL="342900" indent="-342900" eaLnBrk="1" hangingPunct="1">
              <a:defRPr/>
            </a:pPr>
            <a:endParaRPr lang="hu-HU" altLang="hu-HU" sz="2400" dirty="0"/>
          </a:p>
          <a:p>
            <a:pPr marL="342900" indent="-342900" eaLnBrk="1" hangingPunct="1">
              <a:defRPr/>
            </a:pPr>
            <a:r>
              <a:rPr lang="hu-HU" altLang="hu-HU" sz="3600" dirty="0"/>
              <a:t>Műtét : 70-75</a:t>
            </a:r>
            <a:r>
              <a:rPr lang="en-US" altLang="hu-HU" sz="3600" dirty="0"/>
              <a:t>°</a:t>
            </a:r>
            <a:r>
              <a:rPr lang="hu-HU" altLang="hu-HU" sz="3600" dirty="0"/>
              <a:t> felett</a:t>
            </a:r>
          </a:p>
          <a:p>
            <a:pPr marL="742950" lvl="1" indent="-285750" eaLnBrk="1" hangingPunct="1">
              <a:defRPr/>
            </a:pPr>
            <a:r>
              <a:rPr lang="hu-HU" altLang="hu-HU" dirty="0"/>
              <a:t>Sikertelen fűzőkezelés, </a:t>
            </a:r>
          </a:p>
          <a:p>
            <a:pPr marL="742950" lvl="1" indent="-285750" eaLnBrk="1" hangingPunct="1">
              <a:defRPr/>
            </a:pPr>
            <a:r>
              <a:rPr lang="hu-HU" altLang="hu-HU" dirty="0"/>
              <a:t>progresszió, </a:t>
            </a:r>
          </a:p>
          <a:p>
            <a:pPr marL="742950" lvl="1" indent="-285750" eaLnBrk="1" hangingPunct="1">
              <a:defRPr/>
            </a:pPr>
            <a:r>
              <a:rPr lang="hu-HU" altLang="hu-HU" dirty="0"/>
              <a:t>uralhatatlan fájdalom, esztétikai okok… </a:t>
            </a:r>
            <a:endParaRPr lang="en-US" altLang="hu-HU" dirty="0"/>
          </a:p>
          <a:p>
            <a:pPr lvl="2" eaLnBrk="1" hangingPunct="1">
              <a:buFont typeface="Arial" panose="020B0604020202020204" pitchFamily="34" charset="0"/>
              <a:buNone/>
              <a:defRPr/>
            </a:pPr>
            <a:endParaRPr lang="en-US" altLang="hu-HU" sz="1800" dirty="0"/>
          </a:p>
        </p:txBody>
      </p:sp>
      <p:pic>
        <p:nvPicPr>
          <p:cNvPr id="26628" name="Picture 5" descr="Képtalálatok a következőre: scheuermann's disease operation">
            <a:extLst>
              <a:ext uri="{FF2B5EF4-FFF2-40B4-BE49-F238E27FC236}">
                <a16:creationId xmlns:a16="http://schemas.microsoft.com/office/drawing/2014/main" id="{DBD8B00C-572D-4592-9E49-FA1A6D0FE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0" t="4343" r="2975" b="4922"/>
          <a:stretch>
            <a:fillRect/>
          </a:stretch>
        </p:blipFill>
        <p:spPr bwMode="auto">
          <a:xfrm>
            <a:off x="7129463" y="1812925"/>
            <a:ext cx="4745037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4F2D134F-DF95-4564-9E27-D0E1C0B3AC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4200" y="57978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D9F9B75B-CF43-444B-894A-1CACE0C12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3413"/>
            <a:ext cx="10515600" cy="1325562"/>
          </a:xfrm>
        </p:spPr>
        <p:txBody>
          <a:bodyPr/>
          <a:lstStyle/>
          <a:p>
            <a:pPr eaLnBrk="1" hangingPunct="1"/>
            <a:r>
              <a:rPr lang="hu-HU" altLang="hu-HU"/>
              <a:t>Scheuermann betegség - kezelés</a:t>
            </a:r>
            <a:br>
              <a:rPr lang="hu-HU" altLang="hu-HU"/>
            </a:br>
            <a:r>
              <a:rPr lang="hu-HU" altLang="hu-HU"/>
              <a:t>    </a:t>
            </a:r>
            <a:r>
              <a:rPr lang="hu-HU" altLang="hu-HU" u="sng"/>
              <a:t>Fűzők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7B91D795-147C-42CC-A953-28CAA0C2F5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62200"/>
            <a:ext cx="10515600" cy="3725863"/>
          </a:xfrm>
        </p:spPr>
        <p:txBody>
          <a:bodyPr/>
          <a:lstStyle/>
          <a:p>
            <a:pPr marL="342900" indent="-342900" eaLnBrk="1" hangingPunct="1"/>
            <a:r>
              <a:rPr lang="hu-HU" altLang="hu-HU" sz="3600" b="1"/>
              <a:t>Gschwend</a:t>
            </a:r>
          </a:p>
          <a:p>
            <a:pPr marL="342900" indent="-342900" eaLnBrk="1" hangingPunct="1"/>
            <a:endParaRPr lang="hu-HU" altLang="hu-HU" sz="800"/>
          </a:p>
          <a:p>
            <a:pPr marL="342900" indent="-342900" eaLnBrk="1" hangingPunct="1"/>
            <a:r>
              <a:rPr lang="hu-HU" altLang="hu-HU"/>
              <a:t>Módosított Cheneau</a:t>
            </a:r>
          </a:p>
          <a:p>
            <a:pPr marL="342900" indent="-342900" eaLnBrk="1" hangingPunct="1"/>
            <a:endParaRPr lang="hu-HU" altLang="hu-HU" sz="800"/>
          </a:p>
          <a:p>
            <a:pPr marL="342900" indent="-342900" eaLnBrk="1" hangingPunct="1"/>
            <a:r>
              <a:rPr lang="hu-HU" altLang="hu-HU"/>
              <a:t>Boston – alacsony profilú – DL - Lumbalis</a:t>
            </a:r>
          </a:p>
        </p:txBody>
      </p:sp>
      <p:pic>
        <p:nvPicPr>
          <p:cNvPr id="27652" name="Kép 1">
            <a:extLst>
              <a:ext uri="{FF2B5EF4-FFF2-40B4-BE49-F238E27FC236}">
                <a16:creationId xmlns:a16="http://schemas.microsoft.com/office/drawing/2014/main" id="{EC180254-63B9-410A-A112-96E9969C1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813" y="1624013"/>
            <a:ext cx="3465512" cy="491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Kép 2">
            <a:extLst>
              <a:ext uri="{FF2B5EF4-FFF2-40B4-BE49-F238E27FC236}">
                <a16:creationId xmlns:a16="http://schemas.microsoft.com/office/drawing/2014/main" id="{5252F0A3-7DD8-4BF2-A571-E990EB007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4940300"/>
            <a:ext cx="294322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76E3A0D2-7F74-44D6-8194-21C14E52B5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4200" y="4651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KapcsolÃ³dÃ³ kÃ©p">
            <a:extLst>
              <a:ext uri="{FF2B5EF4-FFF2-40B4-BE49-F238E27FC236}">
                <a16:creationId xmlns:a16="http://schemas.microsoft.com/office/drawing/2014/main" id="{DBCF3F94-7C35-4C50-BD16-148240A0B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5" r="16338" b="5637"/>
          <a:stretch>
            <a:fillRect/>
          </a:stretch>
        </p:blipFill>
        <p:spPr bwMode="auto">
          <a:xfrm>
            <a:off x="8918575" y="2217738"/>
            <a:ext cx="3057525" cy="446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Cím 1">
            <a:extLst>
              <a:ext uri="{FF2B5EF4-FFF2-40B4-BE49-F238E27FC236}">
                <a16:creationId xmlns:a16="http://schemas.microsoft.com/office/drawing/2014/main" id="{81148150-73E0-4E87-9757-2CE5CB1CF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Vertebra plana – Calvé betegség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5829EF8-01F0-46DE-919B-3E747A06E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1478"/>
            <a:ext cx="10515600" cy="5101397"/>
          </a:xfrm>
        </p:spPr>
        <p:txBody>
          <a:bodyPr/>
          <a:lstStyle/>
          <a:p>
            <a:pPr>
              <a:defRPr/>
            </a:pPr>
            <a:r>
              <a:rPr lang="hu-HU" dirty="0"/>
              <a:t>Gyermekekben előforduló </a:t>
            </a:r>
            <a:r>
              <a:rPr lang="hu-HU" u="sng" dirty="0"/>
              <a:t>ritka</a:t>
            </a:r>
            <a:r>
              <a:rPr lang="hu-HU" dirty="0"/>
              <a:t> betegség</a:t>
            </a:r>
          </a:p>
          <a:p>
            <a:pPr>
              <a:defRPr/>
            </a:pPr>
            <a:r>
              <a:rPr lang="hu-HU" dirty="0"/>
              <a:t>A </a:t>
            </a:r>
            <a:r>
              <a:rPr lang="hu-HU" dirty="0" err="1"/>
              <a:t>csigolyaTEST</a:t>
            </a:r>
            <a:r>
              <a:rPr lang="hu-HU" dirty="0"/>
              <a:t> </a:t>
            </a:r>
            <a:r>
              <a:rPr lang="hu-HU" dirty="0" err="1"/>
              <a:t>osteochondritise</a:t>
            </a:r>
            <a:r>
              <a:rPr lang="hu-HU" dirty="0"/>
              <a:t> (</a:t>
            </a:r>
            <a:r>
              <a:rPr lang="hu-HU" dirty="0" err="1"/>
              <a:t>avascularis</a:t>
            </a:r>
            <a:r>
              <a:rPr lang="hu-HU" dirty="0"/>
              <a:t> </a:t>
            </a:r>
            <a:r>
              <a:rPr lang="hu-HU" dirty="0" err="1"/>
              <a:t>necrosis</a:t>
            </a:r>
            <a:r>
              <a:rPr lang="hu-HU" dirty="0"/>
              <a:t>)</a:t>
            </a:r>
          </a:p>
          <a:p>
            <a:pPr>
              <a:defRPr/>
            </a:pPr>
            <a:r>
              <a:rPr lang="hu-HU" dirty="0"/>
              <a:t>A teljes csigolyatest </a:t>
            </a:r>
            <a:r>
              <a:rPr lang="hu-HU" dirty="0" err="1"/>
              <a:t>collapsusával</a:t>
            </a:r>
            <a:r>
              <a:rPr lang="hu-HU" dirty="0"/>
              <a:t> jár</a:t>
            </a:r>
          </a:p>
          <a:p>
            <a:pPr>
              <a:defRPr/>
            </a:pPr>
            <a:endParaRPr lang="hu-HU" dirty="0"/>
          </a:p>
          <a:p>
            <a:pPr marL="2286000" lvl="5" indent="0" fontAlgn="base">
              <a:buFont typeface="Arial" panose="020B0604020202020204" pitchFamily="34" charset="0"/>
              <a:buNone/>
              <a:defRPr/>
            </a:pPr>
            <a:r>
              <a:rPr lang="hu-HU" sz="2400" b="1" dirty="0"/>
              <a:t>          </a:t>
            </a:r>
            <a:r>
              <a:rPr lang="hu-HU" sz="2400" b="1" u="sng" dirty="0"/>
              <a:t>Differenciál </a:t>
            </a:r>
            <a:r>
              <a:rPr lang="hu-HU" sz="2400" b="1" u="sng" dirty="0" err="1"/>
              <a:t>diagózis</a:t>
            </a:r>
            <a:r>
              <a:rPr lang="hu-HU" sz="2400" b="1" u="sng" dirty="0"/>
              <a:t>:</a:t>
            </a:r>
          </a:p>
          <a:p>
            <a:pPr lvl="7" fontAlgn="base">
              <a:defRPr/>
            </a:pPr>
            <a:r>
              <a:rPr lang="hu-HU" dirty="0" err="1"/>
              <a:t>Eosinophil</a:t>
            </a:r>
            <a:r>
              <a:rPr lang="hu-HU" dirty="0"/>
              <a:t> </a:t>
            </a:r>
            <a:r>
              <a:rPr lang="hu-HU" dirty="0" err="1"/>
              <a:t>granuloma</a:t>
            </a:r>
            <a:endParaRPr lang="hu-HU" dirty="0"/>
          </a:p>
          <a:p>
            <a:pPr lvl="7" fontAlgn="base">
              <a:defRPr/>
            </a:pPr>
            <a:r>
              <a:rPr lang="hu-HU" dirty="0" err="1"/>
              <a:t>Langerhans</a:t>
            </a:r>
            <a:r>
              <a:rPr lang="hu-HU" dirty="0"/>
              <a:t> sejtes </a:t>
            </a:r>
            <a:r>
              <a:rPr lang="hu-HU" dirty="0" err="1"/>
              <a:t>histiocytosis</a:t>
            </a:r>
            <a:endParaRPr lang="hu-HU" dirty="0"/>
          </a:p>
          <a:p>
            <a:pPr lvl="7" fontAlgn="base">
              <a:defRPr/>
            </a:pPr>
            <a:r>
              <a:rPr lang="hu-HU" dirty="0"/>
              <a:t>Csigolya </a:t>
            </a:r>
            <a:r>
              <a:rPr lang="hu-HU" dirty="0" err="1"/>
              <a:t>metastasis</a:t>
            </a:r>
            <a:endParaRPr lang="hu-HU" dirty="0"/>
          </a:p>
          <a:p>
            <a:pPr lvl="7" fontAlgn="base">
              <a:defRPr/>
            </a:pPr>
            <a:r>
              <a:rPr lang="hu-HU" dirty="0" err="1"/>
              <a:t>Leukaemia</a:t>
            </a:r>
            <a:endParaRPr lang="hu-HU" dirty="0"/>
          </a:p>
          <a:p>
            <a:pPr lvl="7" fontAlgn="base">
              <a:defRPr/>
            </a:pPr>
            <a:r>
              <a:rPr lang="hu-HU" dirty="0" err="1"/>
              <a:t>Myeloma</a:t>
            </a:r>
            <a:r>
              <a:rPr lang="hu-HU" dirty="0"/>
              <a:t> multiplex</a:t>
            </a:r>
          </a:p>
          <a:p>
            <a:pPr lvl="7" fontAlgn="base">
              <a:defRPr/>
            </a:pPr>
            <a:r>
              <a:rPr lang="hu-HU" dirty="0" err="1"/>
              <a:t>Porotikus</a:t>
            </a:r>
            <a:r>
              <a:rPr lang="hu-HU" dirty="0"/>
              <a:t> csigolya kompresszió</a:t>
            </a:r>
          </a:p>
          <a:p>
            <a:pPr lvl="7" fontAlgn="base">
              <a:defRPr/>
            </a:pPr>
            <a:r>
              <a:rPr lang="hu-HU" dirty="0" err="1"/>
              <a:t>Spondylitis</a:t>
            </a:r>
            <a:endParaRPr lang="hu-HU" dirty="0"/>
          </a:p>
          <a:p>
            <a:pPr lvl="7" fontAlgn="base">
              <a:defRPr/>
            </a:pPr>
            <a:r>
              <a:rPr lang="hu-HU" dirty="0" err="1"/>
              <a:t>Osteomyelitis</a:t>
            </a:r>
            <a:endParaRPr lang="hu-HU" dirty="0"/>
          </a:p>
          <a:p>
            <a:pPr lvl="7" fontAlgn="base">
              <a:defRPr/>
            </a:pPr>
            <a:r>
              <a:rPr lang="hu-HU" dirty="0" err="1"/>
              <a:t>Mpx</a:t>
            </a:r>
            <a:r>
              <a:rPr lang="hu-HU" dirty="0"/>
              <a:t>. esetben </a:t>
            </a:r>
            <a:r>
              <a:rPr lang="hu-HU" dirty="0" err="1"/>
              <a:t>csontdysplasiák</a:t>
            </a:r>
            <a:endParaRPr lang="hu-HU" dirty="0"/>
          </a:p>
          <a:p>
            <a:pPr lvl="7" fontAlgn="base">
              <a:defRPr/>
            </a:pPr>
            <a:endParaRPr lang="hu-HU" dirty="0"/>
          </a:p>
          <a:p>
            <a:pPr lvl="7" fontAlgn="base">
              <a:defRPr/>
            </a:pPr>
            <a:endParaRPr lang="hu-HU" dirty="0"/>
          </a:p>
          <a:p>
            <a:pPr>
              <a:defRPr/>
            </a:pPr>
            <a:endParaRPr lang="hu-HU" dirty="0"/>
          </a:p>
        </p:txBody>
      </p:sp>
      <p:pic>
        <p:nvPicPr>
          <p:cNvPr id="28677" name="Picture 2" descr="KapcsolÃ³dÃ³ kÃ©p">
            <a:extLst>
              <a:ext uri="{FF2B5EF4-FFF2-40B4-BE49-F238E27FC236}">
                <a16:creationId xmlns:a16="http://schemas.microsoft.com/office/drawing/2014/main" id="{5B0C96A8-3B7D-4C1F-89F9-30961B91A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2997200"/>
            <a:ext cx="2881312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D0E6DCC0-82D2-4F8D-8E26-1D72A23B99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0948" y="64535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ím 1">
            <a:extLst>
              <a:ext uri="{FF2B5EF4-FFF2-40B4-BE49-F238E27FC236}">
                <a16:creationId xmlns:a16="http://schemas.microsoft.com/office/drawing/2014/main" id="{C156EFF7-F40E-43F7-BB4E-F60E5476E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Vertebra plana – Calvé betegség</a:t>
            </a:r>
          </a:p>
        </p:txBody>
      </p:sp>
      <p:pic>
        <p:nvPicPr>
          <p:cNvPr id="29699" name="Picture 2" descr="KÃ©ptalÃ¡lat a kÃ¶vetkezÅre: âvertebra planaâ">
            <a:extLst>
              <a:ext uri="{FF2B5EF4-FFF2-40B4-BE49-F238E27FC236}">
                <a16:creationId xmlns:a16="http://schemas.microsoft.com/office/drawing/2014/main" id="{1F2014A4-D3EB-4BE7-95D8-A90E45A887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3163888"/>
            <a:ext cx="10515600" cy="3328987"/>
          </a:xfrm>
        </p:spPr>
      </p:pic>
      <p:sp>
        <p:nvSpPr>
          <p:cNvPr id="29700" name="Szövegdoboz 1">
            <a:extLst>
              <a:ext uri="{FF2B5EF4-FFF2-40B4-BE49-F238E27FC236}">
                <a16:creationId xmlns:a16="http://schemas.microsoft.com/office/drawing/2014/main" id="{4192DCE5-9D27-4AD4-8D9C-BF8A63414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503363"/>
            <a:ext cx="109839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2000"/>
              <a:t>Spontán gyógyul konzervatív kezelésre (fűző)</a:t>
            </a:r>
          </a:p>
          <a:p>
            <a:endParaRPr lang="hu-HU" altLang="hu-HU" sz="2000"/>
          </a:p>
          <a:p>
            <a:r>
              <a:rPr lang="hu-HU" altLang="hu-HU" sz="2000"/>
              <a:t>Ha NEM avascularis necrosis: </a:t>
            </a:r>
          </a:p>
          <a:p>
            <a:r>
              <a:rPr lang="hu-HU" altLang="hu-HU" sz="2000"/>
              <a:t>	kiváltó ok kezelése + szükség esetén műtét (corpectomia, csigolyaspacer, hátsó fixáció)</a:t>
            </a:r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0054C2D0-F68F-4ACB-B2E6-9A893A0B77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73557" y="46800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KapcsolÃ³dÃ³ kÃ©p">
            <a:extLst>
              <a:ext uri="{FF2B5EF4-FFF2-40B4-BE49-F238E27FC236}">
                <a16:creationId xmlns:a16="http://schemas.microsoft.com/office/drawing/2014/main" id="{07B13209-9497-4871-86A6-6741E2135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0" r="12444"/>
          <a:stretch>
            <a:fillRect/>
          </a:stretch>
        </p:blipFill>
        <p:spPr bwMode="auto">
          <a:xfrm>
            <a:off x="9885363" y="1338263"/>
            <a:ext cx="2054225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Cím 1">
            <a:extLst>
              <a:ext uri="{FF2B5EF4-FFF2-40B4-BE49-F238E27FC236}">
                <a16:creationId xmlns:a16="http://schemas.microsoft.com/office/drawing/2014/main" id="{AFAC8D88-5E0E-49D5-853F-7284A60A2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Bechterew kór – spondylitis ankylopoetica</a:t>
            </a:r>
          </a:p>
        </p:txBody>
      </p:sp>
      <p:sp>
        <p:nvSpPr>
          <p:cNvPr id="30724" name="Tartalom helye 2">
            <a:extLst>
              <a:ext uri="{FF2B5EF4-FFF2-40B4-BE49-F238E27FC236}">
                <a16:creationId xmlns:a16="http://schemas.microsoft.com/office/drawing/2014/main" id="{C43E19F3-E26F-4940-A68E-648E1240A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9438"/>
            <a:ext cx="10515600" cy="4351337"/>
          </a:xfrm>
        </p:spPr>
        <p:txBody>
          <a:bodyPr/>
          <a:lstStyle/>
          <a:p>
            <a:r>
              <a:rPr lang="hu-HU" altLang="hu-HU"/>
              <a:t>A spondylitis ankylopoetica (SPA) vagy Bechterew-kór </a:t>
            </a:r>
          </a:p>
          <a:p>
            <a:pPr lvl="1"/>
            <a:r>
              <a:rPr lang="hu-HU" altLang="hu-HU"/>
              <a:t>a </a:t>
            </a:r>
            <a:r>
              <a:rPr lang="hu-HU" altLang="hu-HU" b="1"/>
              <a:t>gerinc kisízületei</a:t>
            </a:r>
            <a:r>
              <a:rPr lang="hu-HU" altLang="hu-HU"/>
              <a:t>nek és </a:t>
            </a:r>
          </a:p>
          <a:p>
            <a:pPr lvl="1"/>
            <a:r>
              <a:rPr lang="hu-HU" altLang="hu-HU"/>
              <a:t>a </a:t>
            </a:r>
            <a:r>
              <a:rPr lang="hu-HU" altLang="hu-HU" b="1"/>
              <a:t>keresztcsont-csípőcsonti (sacroiliacalis) ízület</a:t>
            </a:r>
            <a:r>
              <a:rPr lang="hu-HU" altLang="hu-HU"/>
              <a:t> megbetegedése. </a:t>
            </a:r>
          </a:p>
          <a:p>
            <a:r>
              <a:rPr lang="hu-HU" altLang="hu-HU"/>
              <a:t>Fő jellegzetessége az említett ízületek </a:t>
            </a:r>
            <a:r>
              <a:rPr lang="hu-HU" altLang="hu-HU" b="1"/>
              <a:t>krónikus, progresszív gyulladása, majd elmeszesedése, elcsontosodása</a:t>
            </a:r>
            <a:r>
              <a:rPr lang="hu-HU" altLang="hu-HU"/>
              <a:t>. </a:t>
            </a:r>
          </a:p>
          <a:p>
            <a:r>
              <a:rPr lang="hu-HU" altLang="hu-HU"/>
              <a:t>Következménye a botmerev gerinc, mely súlyos mozgáskorlátozottsághoz vezethet.</a:t>
            </a:r>
          </a:p>
        </p:txBody>
      </p:sp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34119A28-FE0E-4229-89C0-CA9CE151F6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8539" y="52047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ím 1">
            <a:extLst>
              <a:ext uri="{FF2B5EF4-FFF2-40B4-BE49-F238E27FC236}">
                <a16:creationId xmlns:a16="http://schemas.microsoft.com/office/drawing/2014/main" id="{859E0259-37AA-45FE-AFD0-23D868512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Gerincdeformitás</a:t>
            </a:r>
          </a:p>
        </p:txBody>
      </p:sp>
      <p:sp>
        <p:nvSpPr>
          <p:cNvPr id="4099" name="Tartalom helye 2">
            <a:extLst>
              <a:ext uri="{FF2B5EF4-FFF2-40B4-BE49-F238E27FC236}">
                <a16:creationId xmlns:a16="http://schemas.microsoft.com/office/drawing/2014/main" id="{47FF61D4-8CF0-4BEB-8B46-A52D17312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hu-HU" altLang="hu-HU" sz="3600"/>
              <a:t>Deformitás = ami a normális alakútól eltér</a:t>
            </a:r>
          </a:p>
          <a:p>
            <a:pPr eaLnBrk="1" hangingPunct="1"/>
            <a:endParaRPr lang="hu-HU" altLang="hu-HU"/>
          </a:p>
          <a:p>
            <a:pPr eaLnBrk="1" hangingPunct="1"/>
            <a:r>
              <a:rPr lang="hu-HU" altLang="hu-HU" sz="3600"/>
              <a:t>A frontalis </a:t>
            </a:r>
            <a:r>
              <a:rPr lang="hu-HU" altLang="hu-HU" sz="2400"/>
              <a:t>síkban bekövetkező deformitás </a:t>
            </a:r>
            <a:r>
              <a:rPr lang="hu-HU" altLang="hu-HU" sz="3600"/>
              <a:t>= scoliosis</a:t>
            </a:r>
          </a:p>
          <a:p>
            <a:pPr lvl="2" eaLnBrk="1" hangingPunct="1"/>
            <a:r>
              <a:rPr lang="hu-HU" altLang="hu-HU" sz="2400"/>
              <a:t>Egyértelmű diagnózis</a:t>
            </a:r>
          </a:p>
          <a:p>
            <a:pPr eaLnBrk="1" hangingPunct="1"/>
            <a:endParaRPr lang="hu-HU" altLang="hu-HU"/>
          </a:p>
          <a:p>
            <a:pPr eaLnBrk="1" hangingPunct="1"/>
            <a:r>
              <a:rPr lang="hu-HU" altLang="hu-HU" sz="3200"/>
              <a:t>A </a:t>
            </a:r>
            <a:r>
              <a:rPr lang="hu-HU" altLang="hu-HU" sz="3600"/>
              <a:t>sagittalis</a:t>
            </a:r>
            <a:r>
              <a:rPr lang="hu-HU" altLang="hu-HU"/>
              <a:t> </a:t>
            </a:r>
            <a:r>
              <a:rPr lang="hu-HU" altLang="hu-HU" sz="2400"/>
              <a:t>síkban bekövetkező deformitás </a:t>
            </a:r>
            <a:r>
              <a:rPr lang="hu-HU" altLang="hu-HU" sz="3600" b="1"/>
              <a:t>= ?</a:t>
            </a:r>
          </a:p>
          <a:p>
            <a:pPr lvl="2" eaLnBrk="1" hangingPunct="1"/>
            <a:r>
              <a:rPr lang="hu-HU" altLang="hu-HU" sz="2400"/>
              <a:t>Nem egyértelmű, hogy hol a kóros határa ill. más fizikális jellemzőkkel együtt (pl. gerincmobilitás) lehet értékelni.</a:t>
            </a:r>
          </a:p>
        </p:txBody>
      </p:sp>
      <p:sp>
        <p:nvSpPr>
          <p:cNvPr id="4" name="Ellipszis 3">
            <a:extLst>
              <a:ext uri="{FF2B5EF4-FFF2-40B4-BE49-F238E27FC236}">
                <a16:creationId xmlns:a16="http://schemas.microsoft.com/office/drawing/2014/main" id="{05E2C5A3-F392-4F34-968A-70296F5CE438}"/>
              </a:ext>
            </a:extLst>
          </p:cNvPr>
          <p:cNvSpPr/>
          <p:nvPr/>
        </p:nvSpPr>
        <p:spPr>
          <a:xfrm>
            <a:off x="496888" y="4002088"/>
            <a:ext cx="10621962" cy="2120900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C43CD9B3-80B5-4225-8033-D4A222DC70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43259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ím 1">
            <a:extLst>
              <a:ext uri="{FF2B5EF4-FFF2-40B4-BE49-F238E27FC236}">
                <a16:creationId xmlns:a16="http://schemas.microsoft.com/office/drawing/2014/main" id="{336F6CC5-819B-4461-87D8-A3B10CBF6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2513"/>
          </a:xfrm>
        </p:spPr>
        <p:txBody>
          <a:bodyPr/>
          <a:lstStyle/>
          <a:p>
            <a:r>
              <a:rPr lang="hu-HU" altLang="hu-HU"/>
              <a:t>Bechterew kór – spondylitis ankylopoetica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12185F1-F42C-473F-92A5-10BBF92F8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4351338"/>
          </a:xfrm>
        </p:spPr>
        <p:txBody>
          <a:bodyPr/>
          <a:lstStyle/>
          <a:p>
            <a:pPr>
              <a:defRPr/>
            </a:pPr>
            <a:r>
              <a:rPr lang="hu-HU" dirty="0"/>
              <a:t>Pervalencia: 0,2% (Magyarországon 20 ezer beteg)</a:t>
            </a:r>
          </a:p>
          <a:p>
            <a:pPr>
              <a:defRPr/>
            </a:pPr>
            <a:r>
              <a:rPr lang="hu-HU" dirty="0"/>
              <a:t>Nemi eloszlás: Férfiakban 20x gyakoribb</a:t>
            </a:r>
          </a:p>
          <a:p>
            <a:pPr>
              <a:defRPr/>
            </a:pPr>
            <a:r>
              <a:rPr lang="hu-HU" dirty="0"/>
              <a:t>Kezdet: Fiatal felnőttkor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hu-HU" dirty="0"/>
              <a:t>    – alattomos kezdet, évekig nehezen </a:t>
            </a:r>
            <a:r>
              <a:rPr lang="hu-HU" dirty="0" err="1"/>
              <a:t>objektivizálható</a:t>
            </a:r>
            <a:r>
              <a:rPr lang="hu-HU" dirty="0"/>
              <a:t> tünetek</a:t>
            </a:r>
          </a:p>
          <a:p>
            <a:pPr>
              <a:defRPr/>
            </a:pPr>
            <a:r>
              <a:rPr lang="hu-HU" dirty="0"/>
              <a:t>Formák: 1. felszálló 2. leszálló</a:t>
            </a:r>
          </a:p>
          <a:p>
            <a:pPr>
              <a:defRPr/>
            </a:pPr>
            <a:r>
              <a:rPr lang="hu-HU" dirty="0"/>
              <a:t>HLA B27 pozitivitás</a:t>
            </a:r>
          </a:p>
          <a:p>
            <a:pPr>
              <a:defRPr/>
            </a:pPr>
            <a:r>
              <a:rPr lang="hu-HU" dirty="0"/>
              <a:t>Következmények: </a:t>
            </a:r>
          </a:p>
          <a:p>
            <a:pPr lvl="1">
              <a:defRPr/>
            </a:pPr>
            <a:r>
              <a:rPr lang="hu-HU" dirty="0"/>
              <a:t>botmerev gerinc (</a:t>
            </a:r>
            <a:r>
              <a:rPr lang="hu-HU" dirty="0" err="1"/>
              <a:t>kyphosis</a:t>
            </a:r>
            <a:r>
              <a:rPr lang="hu-HU" dirty="0"/>
              <a:t>) </a:t>
            </a:r>
          </a:p>
          <a:p>
            <a:pPr lvl="1">
              <a:defRPr/>
            </a:pPr>
            <a:r>
              <a:rPr lang="hu-HU" dirty="0"/>
              <a:t>merev </a:t>
            </a:r>
            <a:r>
              <a:rPr lang="hu-HU" dirty="0" err="1"/>
              <a:t>costovertebralis</a:t>
            </a:r>
            <a:r>
              <a:rPr lang="hu-HU" dirty="0"/>
              <a:t> ízületek (légzés) </a:t>
            </a:r>
          </a:p>
          <a:p>
            <a:pPr lvl="1">
              <a:defRPr/>
            </a:pPr>
            <a:r>
              <a:rPr lang="hu-HU" dirty="0"/>
              <a:t>csípő- és térdízületi érintettség</a:t>
            </a:r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F77E5817-5DBB-4F53-90E2-3705773B8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9000" y="58658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ím 1">
            <a:extLst>
              <a:ext uri="{FF2B5EF4-FFF2-40B4-BE49-F238E27FC236}">
                <a16:creationId xmlns:a16="http://schemas.microsoft.com/office/drawing/2014/main" id="{89F1BAA9-0683-4C4F-B381-AAAFAF2FD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6800"/>
          </a:xfrm>
        </p:spPr>
        <p:txBody>
          <a:bodyPr/>
          <a:lstStyle/>
          <a:p>
            <a:r>
              <a:rPr lang="hu-HU" altLang="hu-HU"/>
              <a:t>Bechterew kór – spondylitis ankylopoetica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841758B-E43D-4D45-8D13-E1C7A3053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hu-HU" sz="3200" dirty="0"/>
              <a:t>Terápia:</a:t>
            </a:r>
          </a:p>
          <a:p>
            <a:pPr>
              <a:defRPr/>
            </a:pPr>
            <a:r>
              <a:rPr lang="hu-HU" dirty="0"/>
              <a:t>GYÓGYTORNA</a:t>
            </a:r>
          </a:p>
          <a:p>
            <a:pPr>
              <a:defRPr/>
            </a:pPr>
            <a:r>
              <a:rPr lang="hu-HU" dirty="0"/>
              <a:t>NSAID</a:t>
            </a:r>
          </a:p>
          <a:p>
            <a:pPr>
              <a:defRPr/>
            </a:pPr>
            <a:r>
              <a:rPr lang="hu-HU" dirty="0"/>
              <a:t>Bázisterápia: </a:t>
            </a:r>
            <a:r>
              <a:rPr lang="hu-HU" dirty="0" err="1"/>
              <a:t>methotrexat</a:t>
            </a:r>
            <a:r>
              <a:rPr lang="hu-HU" dirty="0"/>
              <a:t>, </a:t>
            </a:r>
            <a:r>
              <a:rPr lang="hu-HU" dirty="0" err="1"/>
              <a:t>sulfasalazin</a:t>
            </a:r>
            <a:endParaRPr lang="hu-HU" dirty="0"/>
          </a:p>
          <a:p>
            <a:pPr>
              <a:defRPr/>
            </a:pPr>
            <a:r>
              <a:rPr lang="hu-HU" dirty="0"/>
              <a:t>TNFα blokkoló</a:t>
            </a:r>
          </a:p>
          <a:p>
            <a:pPr>
              <a:defRPr/>
            </a:pPr>
            <a:r>
              <a:rPr lang="hu-HU" dirty="0"/>
              <a:t>Csípő </a:t>
            </a:r>
            <a:r>
              <a:rPr lang="hu-HU" dirty="0" err="1"/>
              <a:t>arthroplastica</a:t>
            </a:r>
            <a:endParaRPr lang="hu-HU" dirty="0"/>
          </a:p>
        </p:txBody>
      </p:sp>
      <p:pic>
        <p:nvPicPr>
          <p:cNvPr id="32772" name="Picture 2" descr="image">
            <a:extLst>
              <a:ext uri="{FF2B5EF4-FFF2-40B4-BE49-F238E27FC236}">
                <a16:creationId xmlns:a16="http://schemas.microsoft.com/office/drawing/2014/main" id="{B5DDB0A6-AC79-42B7-B843-8A19CE462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3" t="9930" r="30290" b="12077"/>
          <a:stretch>
            <a:fillRect/>
          </a:stretch>
        </p:blipFill>
        <p:spPr bwMode="auto">
          <a:xfrm>
            <a:off x="8428038" y="1431925"/>
            <a:ext cx="3406775" cy="534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728F0642-AFC0-495B-A37E-C499B5A6E1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08035" y="520479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ím 1">
            <a:extLst>
              <a:ext uri="{FF2B5EF4-FFF2-40B4-BE49-F238E27FC236}">
                <a16:creationId xmlns:a16="http://schemas.microsoft.com/office/drawing/2014/main" id="{C3214E5B-9BEC-4D3A-B880-22B636FEB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63" y="2352675"/>
            <a:ext cx="10515600" cy="1325563"/>
          </a:xfrm>
        </p:spPr>
        <p:txBody>
          <a:bodyPr/>
          <a:lstStyle/>
          <a:p>
            <a:pPr algn="ctr"/>
            <a:r>
              <a:rPr lang="hu-HU" altLang="hu-HU"/>
              <a:t>Köszönöm a figyelmet!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ím 1">
            <a:extLst>
              <a:ext uri="{FF2B5EF4-FFF2-40B4-BE49-F238E27FC236}">
                <a16:creationId xmlns:a16="http://schemas.microsoft.com/office/drawing/2014/main" id="{00910461-0A05-4D0B-952D-C5DB9285E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Sagittalis deformitások</a:t>
            </a:r>
            <a:r>
              <a:rPr lang="hu-HU" altLang="hu-HU">
                <a:latin typeface="Arial" panose="020B0604020202020204" pitchFamily="34" charset="0"/>
              </a:rPr>
              <a:t> </a:t>
            </a:r>
            <a:br>
              <a:rPr lang="hu-HU" altLang="hu-HU">
                <a:latin typeface="Arial" panose="020B0604020202020204" pitchFamily="34" charset="0"/>
              </a:rPr>
            </a:br>
            <a:r>
              <a:rPr lang="hu-HU" altLang="hu-HU">
                <a:latin typeface="Arial" panose="020B0604020202020204" pitchFamily="34" charset="0"/>
              </a:rPr>
              <a:t>		</a:t>
            </a:r>
            <a:r>
              <a:rPr lang="hu-HU" altLang="hu-HU">
                <a:latin typeface="Calibri" panose="020F0502020204030204" pitchFamily="34" charset="0"/>
              </a:rPr>
              <a:t>– tartási rendellenességek</a:t>
            </a:r>
          </a:p>
        </p:txBody>
      </p:sp>
      <p:pic>
        <p:nvPicPr>
          <p:cNvPr id="5123" name="Picture 4" descr="KÃ©ptalÃ¡lat a kÃ¶vetkezÅre: âspine shapeâ">
            <a:extLst>
              <a:ext uri="{FF2B5EF4-FFF2-40B4-BE49-F238E27FC236}">
                <a16:creationId xmlns:a16="http://schemas.microsoft.com/office/drawing/2014/main" id="{DB36779F-0980-4207-9A16-82F0E55620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02000" y="1795463"/>
            <a:ext cx="5137150" cy="4532312"/>
          </a:xfrm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2732F0E3-ACE9-4681-B804-AD5FFA1BFE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40279" y="44149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C33CF0B0-DBCB-4E75-A6F0-35C834FD7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A sagittalis profil megváltozásához vezető állapotok, betegségek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1F30C62D-F564-4784-8582-46EC3C5556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38550"/>
          </a:xfrm>
        </p:spPr>
        <p:txBody>
          <a:bodyPr/>
          <a:lstStyle/>
          <a:p>
            <a:pPr marL="342900" indent="-342900" eaLnBrk="1" hangingPunct="1"/>
            <a:r>
              <a:rPr lang="hu-HU" altLang="hu-HU" sz="2400" b="1"/>
              <a:t>hanyag tartás</a:t>
            </a:r>
          </a:p>
          <a:p>
            <a:pPr marL="342900" indent="-342900" eaLnBrk="1" hangingPunct="1"/>
            <a:r>
              <a:rPr lang="hu-HU" altLang="hu-HU" sz="2000"/>
              <a:t>idiopathiás kyphosis </a:t>
            </a:r>
          </a:p>
          <a:p>
            <a:pPr marL="342900" indent="-342900" eaLnBrk="1" hangingPunct="1"/>
            <a:r>
              <a:rPr lang="hu-HU" altLang="hu-HU" sz="2400" b="1"/>
              <a:t>Scheuermann betegség</a:t>
            </a:r>
          </a:p>
          <a:p>
            <a:pPr marL="342900" indent="-342900" eaLnBrk="1" hangingPunct="1"/>
            <a:r>
              <a:rPr lang="hu-HU" altLang="hu-HU" sz="2000"/>
              <a:t>congenitalis kyphosis </a:t>
            </a:r>
          </a:p>
          <a:p>
            <a:pPr marL="342900" indent="-342900" eaLnBrk="1" hangingPunct="1"/>
            <a:r>
              <a:rPr lang="hu-HU" altLang="hu-HU" sz="2000" b="1"/>
              <a:t>Calvé betegség (vertebra plana)</a:t>
            </a:r>
          </a:p>
          <a:p>
            <a:pPr marL="342900" indent="-342900" eaLnBrk="1" hangingPunct="1"/>
            <a:r>
              <a:rPr lang="hu-HU" altLang="hu-HU" sz="2000"/>
              <a:t>spondylitis (specifikus, nem specifikus) – </a:t>
            </a:r>
            <a:r>
              <a:rPr lang="hu-HU" altLang="hu-HU" sz="2000" b="1"/>
              <a:t>Bechterew kór</a:t>
            </a:r>
          </a:p>
          <a:p>
            <a:pPr marL="342900" indent="-342900" eaLnBrk="1" hangingPunct="1"/>
            <a:r>
              <a:rPr lang="hu-HU" altLang="hu-HU" sz="2000"/>
              <a:t>TBC-s gibbus</a:t>
            </a:r>
          </a:p>
          <a:p>
            <a:pPr marL="342900" indent="-342900" eaLnBrk="1" hangingPunct="1"/>
            <a:r>
              <a:rPr lang="hu-HU" altLang="hu-HU" sz="2000"/>
              <a:t>osteochondralis dystrophiák </a:t>
            </a:r>
          </a:p>
          <a:p>
            <a:pPr marL="342900" indent="-342900" eaLnBrk="1" hangingPunct="1"/>
            <a:r>
              <a:rPr lang="hu-HU" altLang="hu-HU" sz="2000"/>
              <a:t>spondyloepiphysealis dysplasia</a:t>
            </a:r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C0E46028-F7F0-43B2-AAE6-11CAC8D448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9000" y="52677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5F9CCE01-CC99-44F8-BAD5-D4AAE2398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Hanyagtartás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FCF48693-7C91-4BC9-85F1-B5EE6EDBA9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hu-HU" altLang="hu-HU" dirty="0"/>
              <a:t>Gyakori (gyerekek)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hu-HU" altLang="hu-HU" dirty="0"/>
              <a:t>Fokozott háti </a:t>
            </a:r>
            <a:r>
              <a:rPr lang="hu-HU" altLang="hu-HU" dirty="0" err="1"/>
              <a:t>kyphosis</a:t>
            </a:r>
            <a:endParaRPr lang="hu-HU" altLang="hu-HU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hu-HU" altLang="hu-HU" dirty="0"/>
              <a:t>Mobilis!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hu-HU" altLang="hu-HU" dirty="0"/>
              <a:t>Izomgyengeség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hu-HU" altLang="hu-HU" dirty="0"/>
              <a:t>Rossz szokás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hu-HU" altLang="hu-HU" dirty="0" err="1"/>
              <a:t>Prae-Scheuermann</a:t>
            </a:r>
            <a:endParaRPr lang="hu-HU" altLang="hu-HU" dirty="0"/>
          </a:p>
          <a:p>
            <a:pPr eaLnBrk="1" hangingPunct="1">
              <a:buFont typeface="Arial" charset="0"/>
              <a:buChar char="•"/>
              <a:defRPr/>
            </a:pPr>
            <a:endParaRPr lang="hu-HU" altLang="hu-HU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hu-HU" altLang="hu-HU" dirty="0" err="1"/>
              <a:t>Therápia</a:t>
            </a:r>
            <a:r>
              <a:rPr lang="hu-HU" altLang="hu-HU" dirty="0"/>
              <a:t>: sport, gyógytorna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hu-HU" altLang="hu-HU" dirty="0"/>
          </a:p>
        </p:txBody>
      </p:sp>
      <p:pic>
        <p:nvPicPr>
          <p:cNvPr id="7172" name="Picture 5" descr="Képtalálatok a következőre: postural problems">
            <a:extLst>
              <a:ext uri="{FF2B5EF4-FFF2-40B4-BE49-F238E27FC236}">
                <a16:creationId xmlns:a16="http://schemas.microsoft.com/office/drawing/2014/main" id="{BDBACA2C-7763-4931-B60E-4CC1F3905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88" y="817563"/>
            <a:ext cx="4325937" cy="522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98A6A838-9CFA-4B50-A330-9277BEAC76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80737" y="5127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ím 1">
            <a:extLst>
              <a:ext uri="{FF2B5EF4-FFF2-40B4-BE49-F238E27FC236}">
                <a16:creationId xmlns:a16="http://schemas.microsoft.com/office/drawing/2014/main" id="{56B25D5C-55FA-4E5E-9BDF-C1D91C2E80F8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Scheuermann betegség</a:t>
            </a:r>
          </a:p>
        </p:txBody>
      </p:sp>
      <p:sp>
        <p:nvSpPr>
          <p:cNvPr id="8195" name="Tartalom helye 2">
            <a:extLst>
              <a:ext uri="{FF2B5EF4-FFF2-40B4-BE49-F238E27FC236}">
                <a16:creationId xmlns:a16="http://schemas.microsoft.com/office/drawing/2014/main" id="{916C7273-5896-4D92-963E-A33EB4CA31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600" y="1600200"/>
            <a:ext cx="11106150" cy="4525963"/>
          </a:xfrm>
        </p:spPr>
        <p:txBody>
          <a:bodyPr/>
          <a:lstStyle/>
          <a:p>
            <a:pPr marL="342900" indent="-342900" eaLnBrk="1" hangingPunct="1"/>
            <a:r>
              <a:rPr lang="hu-HU" altLang="hu-HU" b="1"/>
              <a:t>Juvenilis osteochondrosis</a:t>
            </a:r>
            <a:r>
              <a:rPr lang="hu-HU" altLang="hu-HU"/>
              <a:t>, mely több csigolyára terjed ki, a csigolyák zárólemezének és a porckorongoknak az elváltozása, ezáltal létrejövő fokozott kyphosis </a:t>
            </a:r>
          </a:p>
          <a:p>
            <a:pPr marL="342900" indent="-342900" eaLnBrk="1" hangingPunct="1"/>
            <a:endParaRPr lang="hu-HU" altLang="hu-HU" sz="1600"/>
          </a:p>
          <a:p>
            <a:pPr marL="342900" indent="-342900" eaLnBrk="1" hangingPunct="1"/>
            <a:r>
              <a:rPr lang="hu-HU" altLang="hu-HU"/>
              <a:t>A gerinc sagittalis síkú, harmonikus görbület-rendszerének megváltozása</a:t>
            </a:r>
          </a:p>
          <a:p>
            <a:pPr marL="1257300" lvl="2" indent="-342900" eaLnBrk="1" hangingPunct="1"/>
            <a:r>
              <a:rPr lang="hu-HU" altLang="hu-HU" sz="1600"/>
              <a:t>Fokozott háti kyphosis + fokozott lumbalis lordosis  /  dorsolumbalis kyphosis  /  csökkent lumbalis lordosis</a:t>
            </a:r>
          </a:p>
          <a:p>
            <a:pPr marL="1257300" lvl="2" indent="-342900" eaLnBrk="1" hangingPunct="1"/>
            <a:endParaRPr lang="hu-HU" altLang="hu-HU" sz="2400"/>
          </a:p>
          <a:p>
            <a:pPr marL="342900" indent="-342900" eaLnBrk="1" hangingPunct="1"/>
            <a:r>
              <a:rPr lang="hu-HU" altLang="hu-HU" sz="2400" b="1"/>
              <a:t>Másodlagos scoliosis </a:t>
            </a:r>
            <a:r>
              <a:rPr lang="hu-HU" altLang="hu-HU" sz="2400"/>
              <a:t>lehetséges</a:t>
            </a:r>
          </a:p>
          <a:p>
            <a:pPr marL="342900" indent="-342900" eaLnBrk="1" hangingPunct="1"/>
            <a:r>
              <a:rPr lang="hu-HU" altLang="hu-HU" sz="2400"/>
              <a:t>Az érintett gerincszakaszon </a:t>
            </a:r>
            <a:r>
              <a:rPr lang="hu-HU" altLang="hu-HU" sz="2400" b="1"/>
              <a:t>mozgásbeszűkülés</a:t>
            </a:r>
            <a:r>
              <a:rPr lang="hu-HU" altLang="hu-HU" sz="2400"/>
              <a:t> jön létre </a:t>
            </a:r>
          </a:p>
          <a:p>
            <a:pPr marL="342900" indent="-342900" eaLnBrk="1" hangingPunct="1"/>
            <a:r>
              <a:rPr lang="hu-HU" altLang="hu-HU" sz="2400"/>
              <a:t>Általános ízületi mozgásbeszűkülés (merevség) is tapasztalható!</a:t>
            </a:r>
          </a:p>
          <a:p>
            <a:pPr marL="342900" indent="-342900" eaLnBrk="1" hangingPunct="1"/>
            <a:endParaRPr lang="hu-HU" altLang="hu-HU" sz="2400"/>
          </a:p>
        </p:txBody>
      </p:sp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1F5FCF30-8830-41BC-B340-CB00DB2FE7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45474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val 2">
            <a:extLst>
              <a:ext uri="{FF2B5EF4-FFF2-40B4-BE49-F238E27FC236}">
                <a16:creationId xmlns:a16="http://schemas.microsoft.com/office/drawing/2014/main" id="{EE73093B-0D58-4EAB-90CD-324DB87B3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863" y="3074988"/>
            <a:ext cx="5845175" cy="3306762"/>
          </a:xfrm>
          <a:prstGeom prst="ellipse">
            <a:avLst/>
          </a:prstGeom>
          <a:solidFill>
            <a:srgbClr val="FEB6A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>
              <a:latin typeface="Arial" panose="020B0604020202020204" pitchFamily="34" charset="0"/>
            </a:endParaRPr>
          </a:p>
        </p:txBody>
      </p:sp>
      <p:pic>
        <p:nvPicPr>
          <p:cNvPr id="9219" name="Picture 4" descr="scheuermann's_disease_3csigolyaV">
            <a:extLst>
              <a:ext uri="{FF2B5EF4-FFF2-40B4-BE49-F238E27FC236}">
                <a16:creationId xmlns:a16="http://schemas.microsoft.com/office/drawing/2014/main" id="{6E5D63C0-C0C7-459C-B9E3-4E365C4DD156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40625" y="1484313"/>
            <a:ext cx="4441825" cy="5218112"/>
          </a:xfrm>
        </p:spPr>
      </p:pic>
      <p:sp>
        <p:nvSpPr>
          <p:cNvPr id="9220" name="Rectangle 2">
            <a:extLst>
              <a:ext uri="{FF2B5EF4-FFF2-40B4-BE49-F238E27FC236}">
                <a16:creationId xmlns:a16="http://schemas.microsoft.com/office/drawing/2014/main" id="{F597FFD0-8C5D-435A-81B7-BFB4C10D0084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Scheuermann betegség</a:t>
            </a:r>
          </a:p>
        </p:txBody>
      </p:sp>
      <p:sp>
        <p:nvSpPr>
          <p:cNvPr id="9221" name="Rectangle 3">
            <a:extLst>
              <a:ext uri="{FF2B5EF4-FFF2-40B4-BE49-F238E27FC236}">
                <a16:creationId xmlns:a16="http://schemas.microsoft.com/office/drawing/2014/main" id="{2F314850-F4BE-43B9-BDC5-9B736B0D4C2A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1100138" y="1484313"/>
            <a:ext cx="7794625" cy="4525962"/>
          </a:xfrm>
        </p:spPr>
        <p:txBody>
          <a:bodyPr/>
          <a:lstStyle/>
          <a:p>
            <a:pPr marL="342900" indent="-342900" eaLnBrk="1" hangingPunct="1"/>
            <a:r>
              <a:rPr lang="hu-HU" altLang="hu-HU" sz="2400"/>
              <a:t>A csigolyák </a:t>
            </a:r>
            <a:r>
              <a:rPr lang="hu-HU" altLang="hu-HU" sz="2400" b="1"/>
              <a:t>zárólemezeinek osteochondrosisa</a:t>
            </a:r>
          </a:p>
          <a:p>
            <a:pPr marL="342900" indent="-342900" eaLnBrk="1" hangingPunct="1"/>
            <a:r>
              <a:rPr lang="hu-HU" altLang="hu-HU" sz="2400"/>
              <a:t>Thoracalis  - </a:t>
            </a:r>
            <a:r>
              <a:rPr lang="hu-HU" altLang="hu-HU" sz="2400" b="1"/>
              <a:t>hyperkyphosis</a:t>
            </a:r>
            <a:r>
              <a:rPr lang="hu-HU" altLang="hu-HU" sz="2400"/>
              <a:t> (40 fok felett)</a:t>
            </a:r>
          </a:p>
          <a:p>
            <a:pPr marL="342900" indent="-342900" eaLnBrk="1" hangingPunct="1"/>
            <a:r>
              <a:rPr lang="hu-HU" altLang="hu-HU" sz="2400"/>
              <a:t>Lumbalis – lordosis csökkenés és </a:t>
            </a:r>
            <a:r>
              <a:rPr lang="hu-HU" altLang="hu-HU" sz="2400" b="1"/>
              <a:t>kötöttség</a:t>
            </a:r>
          </a:p>
          <a:p>
            <a:pPr marL="342900" indent="-342900" eaLnBrk="1" hangingPunct="1">
              <a:buFont typeface="Arial" panose="020B0604020202020204" pitchFamily="34" charset="0"/>
              <a:buNone/>
            </a:pPr>
            <a:r>
              <a:rPr lang="hu-HU" altLang="hu-HU" sz="1800"/>
              <a:t>					</a:t>
            </a:r>
            <a:r>
              <a:rPr lang="hu-HU" altLang="hu-HU" sz="4400"/>
              <a:t>+</a:t>
            </a:r>
          </a:p>
          <a:p>
            <a:pPr marL="342900" indent="-342900" eaLnBrk="1" hangingPunct="1"/>
            <a:r>
              <a:rPr lang="hu-HU" altLang="hu-HU"/>
              <a:t>Ízületi kötöttségek</a:t>
            </a:r>
          </a:p>
          <a:p>
            <a:pPr lvl="2" eaLnBrk="1" hangingPunct="1"/>
            <a:r>
              <a:rPr lang="hu-HU" altLang="hu-HU" sz="2400"/>
              <a:t>Vállöv – m.pectoralis</a:t>
            </a:r>
          </a:p>
          <a:p>
            <a:pPr lvl="2" eaLnBrk="1" hangingPunct="1"/>
            <a:r>
              <a:rPr lang="hu-HU" altLang="hu-HU" sz="2400"/>
              <a:t>Csípő extensio ↓</a:t>
            </a:r>
          </a:p>
          <a:p>
            <a:pPr lvl="2" eaLnBrk="1" hangingPunct="1"/>
            <a:r>
              <a:rPr lang="hu-HU" altLang="hu-HU" sz="2400"/>
              <a:t>Hamstring izomzat feszessége</a:t>
            </a:r>
          </a:p>
          <a:p>
            <a:pPr marL="342900" indent="-342900" eaLnBrk="1" hangingPunct="1"/>
            <a:r>
              <a:rPr lang="hu-HU" altLang="hu-HU"/>
              <a:t>Jellegzetes járásmintázat</a:t>
            </a:r>
            <a:r>
              <a:rPr lang="hu-HU" altLang="hu-HU" sz="2400"/>
              <a:t> </a:t>
            </a:r>
          </a:p>
        </p:txBody>
      </p:sp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35192DCB-AECF-4E80-836A-D717D66162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9000" y="4183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D0977944-458D-4701-9088-4F48880C43E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14400" y="536575"/>
            <a:ext cx="10363200" cy="1470025"/>
          </a:xfrm>
        </p:spPr>
        <p:txBody>
          <a:bodyPr/>
          <a:lstStyle/>
          <a:p>
            <a:pPr eaLnBrk="1" hangingPunct="1"/>
            <a:r>
              <a:rPr lang="hu-HU" altLang="hu-HU"/>
              <a:t>Scheuermann betegség</a:t>
            </a:r>
          </a:p>
        </p:txBody>
      </p:sp>
      <p:pic>
        <p:nvPicPr>
          <p:cNvPr id="10243" name="Picture 4" descr="DSC_0290_resize">
            <a:extLst>
              <a:ext uri="{FF2B5EF4-FFF2-40B4-BE49-F238E27FC236}">
                <a16:creationId xmlns:a16="http://schemas.microsoft.com/office/drawing/2014/main" id="{1CA2A5C9-BBC7-459C-8C89-31E86C061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1838325"/>
            <a:ext cx="4237037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5" descr="RA guggol1">
            <a:extLst>
              <a:ext uri="{FF2B5EF4-FFF2-40B4-BE49-F238E27FC236}">
                <a16:creationId xmlns:a16="http://schemas.microsoft.com/office/drawing/2014/main" id="{A3C6C4C8-1B6D-49F1-8755-E46754B2A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2895600"/>
            <a:ext cx="5326063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A0C6BA75-2043-4774-9DD3-BC21EA67A5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75925" y="511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961</Words>
  <Application>Microsoft Office PowerPoint</Application>
  <PresentationFormat>Szélesvásznú</PresentationFormat>
  <Paragraphs>225</Paragraphs>
  <Slides>32</Slides>
  <Notes>0</Notes>
  <HiddenSlides>0</HiddenSlides>
  <MMClips>31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32</vt:i4>
      </vt:variant>
    </vt:vector>
  </HeadingPairs>
  <TitlesOfParts>
    <vt:vector size="37" baseType="lpstr">
      <vt:lpstr>Arial</vt:lpstr>
      <vt:lpstr>Calibri Light</vt:lpstr>
      <vt:lpstr>Calibri</vt:lpstr>
      <vt:lpstr>Wingdings</vt:lpstr>
      <vt:lpstr>Office-téma</vt:lpstr>
      <vt:lpstr>Gyermekkori gerincdeformitások II.</vt:lpstr>
      <vt:lpstr>Milyen a normális gerinc? - Anatómia</vt:lpstr>
      <vt:lpstr>Gerincdeformitás</vt:lpstr>
      <vt:lpstr>Sagittalis deformitások    – tartási rendellenességek</vt:lpstr>
      <vt:lpstr>A sagittalis profil megváltozásához vezető állapotok, betegségek</vt:lpstr>
      <vt:lpstr>Hanyagtartás</vt:lpstr>
      <vt:lpstr>Scheuermann betegség</vt:lpstr>
      <vt:lpstr>Scheuermann betegség</vt:lpstr>
      <vt:lpstr>Scheuermann betegség</vt:lpstr>
      <vt:lpstr>Scheuermann betegség – etiológia, előfordulás</vt:lpstr>
      <vt:lpstr>Scheuermann betegség - incidencia</vt:lpstr>
      <vt:lpstr>Scheuermann betegség - diagnózis</vt:lpstr>
      <vt:lpstr>Scheuermann betegség – fizikális jelek</vt:lpstr>
      <vt:lpstr>Scheuermann betegség</vt:lpstr>
      <vt:lpstr>Scheuermann betegség</vt:lpstr>
      <vt:lpstr>Scheuermann betegség           Klinikai tünetek, lokalizáció</vt:lpstr>
      <vt:lpstr>Scheuermann betegség Radiológiai jelek</vt:lpstr>
      <vt:lpstr>Scheuermann betegség</vt:lpstr>
      <vt:lpstr>Scheuermann betegség</vt:lpstr>
      <vt:lpstr>Scheuermann betegség</vt:lpstr>
      <vt:lpstr>Scheuermann betegség - kezelés</vt:lpstr>
      <vt:lpstr>Scheuermann betegség - kezelés</vt:lpstr>
      <vt:lpstr>PowerPoint-bemutató</vt:lpstr>
      <vt:lpstr>Scheuermann betegség - kezelés</vt:lpstr>
      <vt:lpstr>Scheuermann betegség - kezelés</vt:lpstr>
      <vt:lpstr>Scheuermann betegség - kezelés     Fűzők</vt:lpstr>
      <vt:lpstr>Vertebra plana – Calvé betegség</vt:lpstr>
      <vt:lpstr>Vertebra plana – Calvé betegség</vt:lpstr>
      <vt:lpstr>Bechterew kór – spondylitis ankylopoetica</vt:lpstr>
      <vt:lpstr>Bechterew kór – spondylitis ankylopoetica</vt:lpstr>
      <vt:lpstr>Bechterew kór – spondylitis ankylopoetica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Gyermekkori gerincdeformitások</dc:title>
  <dc:creator>Horvath Nikoletta</dc:creator>
  <cp:lastModifiedBy>Horvath Nikoletta</cp:lastModifiedBy>
  <cp:revision>52</cp:revision>
  <dcterms:created xsi:type="dcterms:W3CDTF">2018-09-03T20:43:37Z</dcterms:created>
  <dcterms:modified xsi:type="dcterms:W3CDTF">2020-03-23T15:03:33Z</dcterms:modified>
</cp:coreProperties>
</file>