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wav" ContentType="audio/wav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35"/>
  </p:notesMasterIdLst>
  <p:handoutMasterIdLst>
    <p:handoutMasterId r:id="rId36"/>
  </p:handoutMasterIdLst>
  <p:sldIdLst>
    <p:sldId id="256" r:id="rId2"/>
    <p:sldId id="480" r:id="rId3"/>
    <p:sldId id="433" r:id="rId4"/>
    <p:sldId id="471" r:id="rId5"/>
    <p:sldId id="432" r:id="rId6"/>
    <p:sldId id="257" r:id="rId7"/>
    <p:sldId id="259" r:id="rId8"/>
    <p:sldId id="260" r:id="rId9"/>
    <p:sldId id="437" r:id="rId10"/>
    <p:sldId id="436" r:id="rId11"/>
    <p:sldId id="283" r:id="rId12"/>
    <p:sldId id="526" r:id="rId13"/>
    <p:sldId id="442" r:id="rId14"/>
    <p:sldId id="261" r:id="rId15"/>
    <p:sldId id="459" r:id="rId16"/>
    <p:sldId id="527" r:id="rId17"/>
    <p:sldId id="477" r:id="rId18"/>
    <p:sldId id="443" r:id="rId19"/>
    <p:sldId id="264" r:id="rId20"/>
    <p:sldId id="286" r:id="rId21"/>
    <p:sldId id="276" r:id="rId22"/>
    <p:sldId id="462" r:id="rId23"/>
    <p:sldId id="275" r:id="rId24"/>
    <p:sldId id="468" r:id="rId25"/>
    <p:sldId id="470" r:id="rId26"/>
    <p:sldId id="466" r:id="rId27"/>
    <p:sldId id="461" r:id="rId28"/>
    <p:sldId id="278" r:id="rId29"/>
    <p:sldId id="444" r:id="rId30"/>
    <p:sldId id="277" r:id="rId31"/>
    <p:sldId id="451" r:id="rId32"/>
    <p:sldId id="452" r:id="rId33"/>
    <p:sldId id="528" r:id="rId34"/>
  </p:sldIdLst>
  <p:sldSz cx="9144000" cy="6858000" type="screen4x3"/>
  <p:notesSz cx="6858000" cy="9144000"/>
  <p:defaultTextStyle>
    <a:defPPr>
      <a:defRPr lang="hu-HU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MS PGothic" panose="020B0600070205080204" pitchFamily="34" charset="-128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MS PGothic" panose="020B0600070205080204" pitchFamily="34" charset="-128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MS PGothic" panose="020B0600070205080204" pitchFamily="34" charset="-128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MS PGothic" panose="020B0600070205080204" pitchFamily="34" charset="-128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1C1C"/>
    <a:srgbClr val="4D4D4D"/>
    <a:srgbClr val="969696"/>
    <a:srgbClr val="FF33CC"/>
    <a:srgbClr val="00FFFF"/>
    <a:srgbClr val="2B2B2B"/>
    <a:srgbClr val="CECECE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912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notesMaster" Target="notesMasters/notesMaster1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interSettings" Target="printerSettings/printerSettings1.bin"/><Relationship Id="rId38" Type="http://schemas.openxmlformats.org/officeDocument/2006/relationships/presProps" Target="presProps.xml"/><Relationship Id="rId39" Type="http://schemas.openxmlformats.org/officeDocument/2006/relationships/viewProps" Target="viewProps.xml"/><Relationship Id="rId40" Type="http://schemas.openxmlformats.org/officeDocument/2006/relationships/theme" Target="theme/theme1.xml"/><Relationship Id="rId41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Garamond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3338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r>
              <a:rPr lang="hu-HU" altLang="hu-HU"/>
              <a:t>Legg-Calvé-Perthes kór</a:t>
            </a:r>
          </a:p>
        </p:txBody>
      </p:sp>
      <p:sp>
        <p:nvSpPr>
          <p:cNvPr id="3338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Garamond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3338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A5416E5-06DF-4BE5-BE66-3F0351BCE6F1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6979542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238595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r>
              <a:rPr lang="hu-HU" altLang="hu-HU"/>
              <a:t>Legg-Calvé-Perthes kór</a:t>
            </a:r>
          </a:p>
        </p:txBody>
      </p:sp>
      <p:sp>
        <p:nvSpPr>
          <p:cNvPr id="37892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38597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 smtClean="0"/>
              <a:t>Mintaszöveg szerkesztése</a:t>
            </a:r>
          </a:p>
          <a:p>
            <a:pPr lvl="1"/>
            <a:r>
              <a:rPr lang="hu-HU" altLang="hu-HU" smtClean="0"/>
              <a:t>Második szint</a:t>
            </a:r>
          </a:p>
          <a:p>
            <a:pPr lvl="2"/>
            <a:r>
              <a:rPr lang="hu-HU" altLang="hu-HU" smtClean="0"/>
              <a:t>Harmadik szint</a:t>
            </a:r>
          </a:p>
          <a:p>
            <a:pPr lvl="3"/>
            <a:r>
              <a:rPr lang="hu-HU" altLang="hu-HU" smtClean="0"/>
              <a:t>Negyedik szint</a:t>
            </a:r>
          </a:p>
          <a:p>
            <a:pPr lvl="4"/>
            <a:r>
              <a:rPr lang="hu-HU" altLang="hu-HU" smtClean="0"/>
              <a:t>Ötödik szint</a:t>
            </a:r>
          </a:p>
        </p:txBody>
      </p:sp>
      <p:sp>
        <p:nvSpPr>
          <p:cNvPr id="238598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238599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B57F92A8-7C51-4FEA-A7F2-26125DAAD30D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32168807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027"/>
          <p:cNvSpPr>
            <a:spLocks noGrp="1" noChangeArrowheads="1"/>
          </p:cNvSpPr>
          <p:nvPr>
            <p:ph type="dt" sz="quarter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1200">
                <a:latin typeface="Arial" panose="020B0604020202020204" pitchFamily="34" charset="0"/>
              </a:rPr>
              <a:t>Legg-Calvé-Perthes kór</a:t>
            </a: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hu-HU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54791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027"/>
          <p:cNvSpPr>
            <a:spLocks noGrp="1" noChangeArrowheads="1"/>
          </p:cNvSpPr>
          <p:nvPr>
            <p:ph type="dt" sz="quarter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1200">
                <a:latin typeface="Arial" panose="020B0604020202020204" pitchFamily="34" charset="0"/>
              </a:rPr>
              <a:t>Legg-Calvé-Perthes kór</a:t>
            </a: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hu-HU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44675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027"/>
          <p:cNvSpPr>
            <a:spLocks noGrp="1" noChangeArrowheads="1"/>
          </p:cNvSpPr>
          <p:nvPr>
            <p:ph type="dt" sz="quarter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1200">
                <a:latin typeface="Arial" panose="020B0604020202020204" pitchFamily="34" charset="0"/>
              </a:rPr>
              <a:t>Legg-Calvé-Perthes kór</a:t>
            </a: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hu-HU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41826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1027"/>
          <p:cNvSpPr>
            <a:spLocks noGrp="1" noChangeArrowheads="1"/>
          </p:cNvSpPr>
          <p:nvPr>
            <p:ph type="dt" sz="quarter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1200">
                <a:latin typeface="Arial" panose="020B0604020202020204" pitchFamily="34" charset="0"/>
              </a:rPr>
              <a:t>Legg-Calvé-Perthes kór</a:t>
            </a: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hu-HU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75305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1027"/>
          <p:cNvSpPr>
            <a:spLocks noGrp="1" noChangeArrowheads="1"/>
          </p:cNvSpPr>
          <p:nvPr>
            <p:ph type="dt" sz="quarter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1200">
                <a:latin typeface="Arial" panose="020B0604020202020204" pitchFamily="34" charset="0"/>
              </a:rPr>
              <a:t>Legg-Calvé-Perthes kór</a:t>
            </a: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hu-HU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30083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027"/>
          <p:cNvSpPr>
            <a:spLocks noGrp="1" noChangeArrowheads="1"/>
          </p:cNvSpPr>
          <p:nvPr>
            <p:ph type="dt" sz="quarter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1200">
                <a:latin typeface="Arial" panose="020B0604020202020204" pitchFamily="34" charset="0"/>
              </a:rPr>
              <a:t>Legg-Calvé-Perthes kór</a:t>
            </a: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hu-HU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04673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1027"/>
          <p:cNvSpPr>
            <a:spLocks noGrp="1" noChangeArrowheads="1"/>
          </p:cNvSpPr>
          <p:nvPr>
            <p:ph type="dt" sz="quarter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1200">
                <a:latin typeface="Arial" panose="020B0604020202020204" pitchFamily="34" charset="0"/>
              </a:rPr>
              <a:t>Legg-Calvé-Perthes kór</a:t>
            </a: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hu-HU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04495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1027"/>
          <p:cNvSpPr>
            <a:spLocks noGrp="1" noChangeArrowheads="1"/>
          </p:cNvSpPr>
          <p:nvPr>
            <p:ph type="dt" sz="quarter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1200">
                <a:latin typeface="Arial" panose="020B0604020202020204" pitchFamily="34" charset="0"/>
              </a:rPr>
              <a:t>Legg-Calvé-Perthes kór</a:t>
            </a: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hu-HU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83012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027"/>
          <p:cNvSpPr>
            <a:spLocks noGrp="1" noChangeArrowheads="1"/>
          </p:cNvSpPr>
          <p:nvPr>
            <p:ph type="dt" sz="quarter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1200">
                <a:latin typeface="Arial" panose="020B0604020202020204" pitchFamily="34" charset="0"/>
              </a:rPr>
              <a:t>Legg-Calvé-Perthes kór</a:t>
            </a: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hu-HU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79711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027"/>
          <p:cNvSpPr>
            <a:spLocks noGrp="1" noChangeArrowheads="1"/>
          </p:cNvSpPr>
          <p:nvPr>
            <p:ph type="dt" sz="quarter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1200">
                <a:latin typeface="Arial" panose="020B0604020202020204" pitchFamily="34" charset="0"/>
              </a:rPr>
              <a:t>Legg-Calvé-Perthes kór</a:t>
            </a: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hu-HU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42032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027"/>
          <p:cNvSpPr>
            <a:spLocks noGrp="1" noChangeArrowheads="1"/>
          </p:cNvSpPr>
          <p:nvPr>
            <p:ph type="dt" sz="quarter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1200">
                <a:latin typeface="Arial" panose="020B0604020202020204" pitchFamily="34" charset="0"/>
              </a:rPr>
              <a:t>Legg-Calvé-Perthes kór</a:t>
            </a: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hu-HU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15644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027"/>
          <p:cNvSpPr>
            <a:spLocks noGrp="1" noChangeArrowheads="1"/>
          </p:cNvSpPr>
          <p:nvPr>
            <p:ph type="dt" sz="quarter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1200">
                <a:latin typeface="Arial" panose="020B0604020202020204" pitchFamily="34" charset="0"/>
              </a:rPr>
              <a:t>Legg-Calvé-Perthes kór</a:t>
            </a: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hu-HU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924430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1027"/>
          <p:cNvSpPr>
            <a:spLocks noGrp="1" noChangeArrowheads="1"/>
          </p:cNvSpPr>
          <p:nvPr>
            <p:ph type="dt" sz="quarter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1200">
                <a:latin typeface="Arial" panose="020B0604020202020204" pitchFamily="34" charset="0"/>
              </a:rPr>
              <a:t>Legg-Calvé-Perthes kór</a:t>
            </a: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hu-HU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53958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027"/>
          <p:cNvSpPr>
            <a:spLocks noGrp="1" noChangeArrowheads="1"/>
          </p:cNvSpPr>
          <p:nvPr>
            <p:ph type="dt" sz="quarter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1200">
                <a:latin typeface="Arial" panose="020B0604020202020204" pitchFamily="34" charset="0"/>
              </a:rPr>
              <a:t>Legg-Calvé-Perthes kór</a:t>
            </a: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hu-HU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33451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1027"/>
          <p:cNvSpPr>
            <a:spLocks noGrp="1" noChangeArrowheads="1"/>
          </p:cNvSpPr>
          <p:nvPr>
            <p:ph type="dt" sz="quarter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1200">
                <a:latin typeface="Arial" panose="020B0604020202020204" pitchFamily="34" charset="0"/>
              </a:rPr>
              <a:t>Legg-Calvé-Perthes kór</a:t>
            </a: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hu-HU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92668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1027"/>
          <p:cNvSpPr>
            <a:spLocks noGrp="1" noChangeArrowheads="1"/>
          </p:cNvSpPr>
          <p:nvPr>
            <p:ph type="dt" sz="quarter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1200">
                <a:latin typeface="Arial" panose="020B0604020202020204" pitchFamily="34" charset="0"/>
              </a:rPr>
              <a:t>Legg-Calvé-Perthes kór</a:t>
            </a: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hu-HU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780166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027"/>
          <p:cNvSpPr>
            <a:spLocks noGrp="1" noChangeArrowheads="1"/>
          </p:cNvSpPr>
          <p:nvPr>
            <p:ph type="dt" sz="quarter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1200">
                <a:latin typeface="Arial" panose="020B0604020202020204" pitchFamily="34" charset="0"/>
              </a:rPr>
              <a:t>Legg-Calvé-Perthes kór</a:t>
            </a: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hu-HU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375385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1027"/>
          <p:cNvSpPr>
            <a:spLocks noGrp="1" noChangeArrowheads="1"/>
          </p:cNvSpPr>
          <p:nvPr>
            <p:ph type="dt" sz="quarter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1200">
                <a:latin typeface="Arial" panose="020B0604020202020204" pitchFamily="34" charset="0"/>
              </a:rPr>
              <a:t>Legg-Calvé-Perthes kór</a:t>
            </a: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hu-HU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128292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1027"/>
          <p:cNvSpPr>
            <a:spLocks noGrp="1" noChangeArrowheads="1"/>
          </p:cNvSpPr>
          <p:nvPr>
            <p:ph type="dt" sz="quarter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1200">
                <a:latin typeface="Arial" panose="020B0604020202020204" pitchFamily="34" charset="0"/>
              </a:rPr>
              <a:t>Legg-Calvé-Perthes kór</a:t>
            </a:r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hu-HU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027610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1027"/>
          <p:cNvSpPr>
            <a:spLocks noGrp="1" noChangeArrowheads="1"/>
          </p:cNvSpPr>
          <p:nvPr>
            <p:ph type="dt" sz="quarter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1200">
                <a:latin typeface="Arial" panose="020B0604020202020204" pitchFamily="34" charset="0"/>
              </a:rPr>
              <a:t>Legg-Calvé-Perthes kór</a:t>
            </a: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hu-HU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281696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1027"/>
          <p:cNvSpPr>
            <a:spLocks noGrp="1" noChangeArrowheads="1"/>
          </p:cNvSpPr>
          <p:nvPr>
            <p:ph type="dt" sz="quarter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1200">
                <a:latin typeface="Arial" panose="020B0604020202020204" pitchFamily="34" charset="0"/>
              </a:rPr>
              <a:t>Legg-Calvé-Perthes kór</a:t>
            </a: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hu-HU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750100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1027"/>
          <p:cNvSpPr>
            <a:spLocks noGrp="1" noChangeArrowheads="1"/>
          </p:cNvSpPr>
          <p:nvPr>
            <p:ph type="dt" sz="quarter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1200">
                <a:latin typeface="Arial" panose="020B0604020202020204" pitchFamily="34" charset="0"/>
              </a:rPr>
              <a:t>Legg-Calvé-Perthes kór</a:t>
            </a: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hu-HU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03040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027"/>
          <p:cNvSpPr>
            <a:spLocks noGrp="1" noChangeArrowheads="1"/>
          </p:cNvSpPr>
          <p:nvPr>
            <p:ph type="dt" sz="quarter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1200">
                <a:latin typeface="Arial" panose="020B0604020202020204" pitchFamily="34" charset="0"/>
              </a:rPr>
              <a:t>Legg-Calvé-Perthes kór</a:t>
            </a: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r>
              <a:rPr lang="hu-HU" altLang="hu-HU" smtClean="0">
                <a:latin typeface="Arial" panose="020B0604020202020204" pitchFamily="34" charset="0"/>
              </a:rPr>
              <a:t>Gulliver</a:t>
            </a:r>
            <a:r>
              <a:rPr lang="hu-HU" altLang="en-US" smtClean="0">
                <a:latin typeface="Arial" panose="020B0604020202020204" pitchFamily="34" charset="0"/>
              </a:rPr>
              <a:t>’</a:t>
            </a:r>
            <a:r>
              <a:rPr lang="hu-HU" altLang="hu-HU" smtClean="0">
                <a:latin typeface="Arial" panose="020B0604020202020204" pitchFamily="34" charset="0"/>
              </a:rPr>
              <a:t>s specimen prepared in 1885 with mushroomed and larged oval head of healed LCPD</a:t>
            </a:r>
          </a:p>
        </p:txBody>
      </p:sp>
    </p:spTree>
    <p:extLst>
      <p:ext uri="{BB962C8B-B14F-4D97-AF65-F5344CB8AC3E}">
        <p14:creationId xmlns:p14="http://schemas.microsoft.com/office/powerpoint/2010/main" val="412756034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1027"/>
          <p:cNvSpPr>
            <a:spLocks noGrp="1" noChangeArrowheads="1"/>
          </p:cNvSpPr>
          <p:nvPr>
            <p:ph type="dt" sz="quarter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1200">
                <a:latin typeface="Arial" panose="020B0604020202020204" pitchFamily="34" charset="0"/>
              </a:rPr>
              <a:t>Legg-Calvé-Perthes kór</a:t>
            </a: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hu-HU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071630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1027"/>
          <p:cNvSpPr>
            <a:spLocks noGrp="1" noChangeArrowheads="1"/>
          </p:cNvSpPr>
          <p:nvPr>
            <p:ph type="dt" sz="quarter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1200">
                <a:latin typeface="Arial" panose="020B0604020202020204" pitchFamily="34" charset="0"/>
              </a:rPr>
              <a:t>Legg-Calvé-Perthes kór</a:t>
            </a: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hu-HU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422703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27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hu-HU"/>
              <a:t>Legg-Calvé-Perthes kór</a:t>
            </a:r>
          </a:p>
        </p:txBody>
      </p:sp>
      <p:sp>
        <p:nvSpPr>
          <p:cNvPr id="476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76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hu-HU"/>
              <a:t>Mikropolous et al. documented a progression in the slope of physis from birth through adolescence and increased slope in SCFE patients.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027"/>
          <p:cNvSpPr>
            <a:spLocks noGrp="1" noChangeArrowheads="1"/>
          </p:cNvSpPr>
          <p:nvPr>
            <p:ph type="dt" sz="quarter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1200">
                <a:latin typeface="Arial" panose="020B0604020202020204" pitchFamily="34" charset="0"/>
              </a:rPr>
              <a:t>Legg-Calvé-Perthes kór</a:t>
            </a: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hu-HU" dirty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59386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027"/>
          <p:cNvSpPr>
            <a:spLocks noGrp="1" noChangeArrowheads="1"/>
          </p:cNvSpPr>
          <p:nvPr>
            <p:ph type="dt" sz="quarter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1200">
                <a:latin typeface="Arial" panose="020B0604020202020204" pitchFamily="34" charset="0"/>
              </a:rPr>
              <a:t>Legg-Calvé-Perthes kór</a:t>
            </a: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hu-HU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25607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027"/>
          <p:cNvSpPr>
            <a:spLocks noGrp="1" noChangeArrowheads="1"/>
          </p:cNvSpPr>
          <p:nvPr>
            <p:ph type="dt" sz="quarter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1200">
                <a:latin typeface="Arial" panose="020B0604020202020204" pitchFamily="34" charset="0"/>
              </a:rPr>
              <a:t>Legg-Calvé-Perthes kór</a:t>
            </a: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hu-HU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91908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027"/>
          <p:cNvSpPr>
            <a:spLocks noGrp="1" noChangeArrowheads="1"/>
          </p:cNvSpPr>
          <p:nvPr>
            <p:ph type="dt" sz="quarter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1200">
                <a:latin typeface="Arial" panose="020B0604020202020204" pitchFamily="34" charset="0"/>
              </a:rPr>
              <a:t>Legg-Calvé-Perthes kór</a:t>
            </a: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hu-HU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59167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027"/>
          <p:cNvSpPr>
            <a:spLocks noGrp="1" noChangeArrowheads="1"/>
          </p:cNvSpPr>
          <p:nvPr>
            <p:ph type="dt" sz="quarter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1200">
                <a:latin typeface="Arial" panose="020B0604020202020204" pitchFamily="34" charset="0"/>
              </a:rPr>
              <a:t>Legg-Calvé-Perthes kór</a:t>
            </a: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hu-HU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20923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027"/>
          <p:cNvSpPr>
            <a:spLocks noGrp="1" noChangeArrowheads="1"/>
          </p:cNvSpPr>
          <p:nvPr>
            <p:ph type="dt" sz="quarter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1200">
                <a:latin typeface="Arial" panose="020B0604020202020204" pitchFamily="34" charset="0"/>
              </a:rPr>
              <a:t>Legg-Calvé-Perthes kór</a:t>
            </a: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hu-HU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2215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26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1027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1028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>
                  <a:gd name="T0" fmla="*/ 2740 w 2882"/>
                  <a:gd name="T1" fmla="*/ 528 h 1671"/>
                  <a:gd name="T2" fmla="*/ 2632 w 2882"/>
                  <a:gd name="T3" fmla="*/ 484 h 1671"/>
                  <a:gd name="T4" fmla="*/ 2480 w 2882"/>
                  <a:gd name="T5" fmla="*/ 424 h 1671"/>
                  <a:gd name="T6" fmla="*/ 2203 w 2882"/>
                  <a:gd name="T7" fmla="*/ 343 h 1671"/>
                  <a:gd name="T8" fmla="*/ 1970 w 2882"/>
                  <a:gd name="T9" fmla="*/ 277 h 1671"/>
                  <a:gd name="T10" fmla="*/ 1807 w 2882"/>
                  <a:gd name="T11" fmla="*/ 212 h 1671"/>
                  <a:gd name="T12" fmla="*/ 1693 w 2882"/>
                  <a:gd name="T13" fmla="*/ 152 h 1671"/>
                  <a:gd name="T14" fmla="*/ 1628 w 2882"/>
                  <a:gd name="T15" fmla="*/ 103 h 1671"/>
                  <a:gd name="T16" fmla="*/ 1590 w 2882"/>
                  <a:gd name="T17" fmla="*/ 60 h 1671"/>
                  <a:gd name="T18" fmla="*/ 1579 w 2882"/>
                  <a:gd name="T19" fmla="*/ 27 h 1671"/>
                  <a:gd name="T20" fmla="*/ 1585 w 2882"/>
                  <a:gd name="T21" fmla="*/ 0 h 1671"/>
                  <a:gd name="T22" fmla="*/ 1557 w 2882"/>
                  <a:gd name="T23" fmla="*/ 49 h 1671"/>
                  <a:gd name="T24" fmla="*/ 1568 w 2882"/>
                  <a:gd name="T25" fmla="*/ 98 h 1671"/>
                  <a:gd name="T26" fmla="*/ 1617 w 2882"/>
                  <a:gd name="T27" fmla="*/ 141 h 1671"/>
                  <a:gd name="T28" fmla="*/ 1688 w 2882"/>
                  <a:gd name="T29" fmla="*/ 185 h 1671"/>
                  <a:gd name="T30" fmla="*/ 1791 w 2882"/>
                  <a:gd name="T31" fmla="*/ 228 h 1671"/>
                  <a:gd name="T32" fmla="*/ 2040 w 2882"/>
                  <a:gd name="T33" fmla="*/ 310 h 1671"/>
                  <a:gd name="T34" fmla="*/ 2285 w 2882"/>
                  <a:gd name="T35" fmla="*/ 381 h 1671"/>
                  <a:gd name="T36" fmla="*/ 2464 w 2882"/>
                  <a:gd name="T37" fmla="*/ 435 h 1671"/>
                  <a:gd name="T38" fmla="*/ 2605 w 2882"/>
                  <a:gd name="T39" fmla="*/ 484 h 1671"/>
                  <a:gd name="T40" fmla="*/ 2708 w 2882"/>
                  <a:gd name="T41" fmla="*/ 528 h 1671"/>
                  <a:gd name="T42" fmla="*/ 2768 w 2882"/>
                  <a:gd name="T43" fmla="*/ 560 h 1671"/>
                  <a:gd name="T44" fmla="*/ 2795 w 2882"/>
                  <a:gd name="T45" fmla="*/ 593 h 1671"/>
                  <a:gd name="T46" fmla="*/ 2795 w 2882"/>
                  <a:gd name="T47" fmla="*/ 642 h 1671"/>
                  <a:gd name="T48" fmla="*/ 2762 w 2882"/>
                  <a:gd name="T49" fmla="*/ 691 h 1671"/>
                  <a:gd name="T50" fmla="*/ 2692 w 2882"/>
                  <a:gd name="T51" fmla="*/ 735 h 1671"/>
                  <a:gd name="T52" fmla="*/ 2589 w 2882"/>
                  <a:gd name="T53" fmla="*/ 778 h 1671"/>
                  <a:gd name="T54" fmla="*/ 2458 w 2882"/>
                  <a:gd name="T55" fmla="*/ 822 h 1671"/>
                  <a:gd name="T56" fmla="*/ 2301 w 2882"/>
                  <a:gd name="T57" fmla="*/ 865 h 1671"/>
                  <a:gd name="T58" fmla="*/ 2030 w 2882"/>
                  <a:gd name="T59" fmla="*/ 930 h 1671"/>
                  <a:gd name="T60" fmla="*/ 1606 w 2882"/>
                  <a:gd name="T61" fmla="*/ 1034 h 1671"/>
                  <a:gd name="T62" fmla="*/ 1145 w 2882"/>
                  <a:gd name="T63" fmla="*/ 1164 h 1671"/>
                  <a:gd name="T64" fmla="*/ 673 w 2882"/>
                  <a:gd name="T65" fmla="*/ 1328 h 1671"/>
                  <a:gd name="T66" fmla="*/ 217 w 2882"/>
                  <a:gd name="T67" fmla="*/ 1545 h 1671"/>
                  <a:gd name="T68" fmla="*/ 353 w 2882"/>
                  <a:gd name="T69" fmla="*/ 1671 h 1671"/>
                  <a:gd name="T70" fmla="*/ 754 w 2882"/>
                  <a:gd name="T71" fmla="*/ 1469 h 1671"/>
                  <a:gd name="T72" fmla="*/ 1145 w 2882"/>
                  <a:gd name="T73" fmla="*/ 1311 h 1671"/>
                  <a:gd name="T74" fmla="*/ 1519 w 2882"/>
                  <a:gd name="T75" fmla="*/ 1186 h 1671"/>
                  <a:gd name="T76" fmla="*/ 1861 w 2882"/>
                  <a:gd name="T77" fmla="*/ 1083 h 1671"/>
                  <a:gd name="T78" fmla="*/ 2165 w 2882"/>
                  <a:gd name="T79" fmla="*/ 1007 h 1671"/>
                  <a:gd name="T80" fmla="*/ 2426 w 2882"/>
                  <a:gd name="T81" fmla="*/ 947 h 1671"/>
                  <a:gd name="T82" fmla="*/ 2626 w 2882"/>
                  <a:gd name="T83" fmla="*/ 892 h 1671"/>
                  <a:gd name="T84" fmla="*/ 2762 w 2882"/>
                  <a:gd name="T85" fmla="*/ 838 h 1671"/>
                  <a:gd name="T86" fmla="*/ 2827 w 2882"/>
                  <a:gd name="T87" fmla="*/ 794 h 1671"/>
                  <a:gd name="T88" fmla="*/ 2865 w 2882"/>
                  <a:gd name="T89" fmla="*/ 745 h 1671"/>
                  <a:gd name="T90" fmla="*/ 2882 w 2882"/>
                  <a:gd name="T91" fmla="*/ 702 h 1671"/>
                  <a:gd name="T92" fmla="*/ 2854 w 2882"/>
                  <a:gd name="T93" fmla="*/ 620 h 1671"/>
                  <a:gd name="T94" fmla="*/ 2800 w 2882"/>
                  <a:gd name="T95" fmla="*/ 560 h 1671"/>
                  <a:gd name="T96" fmla="*/ 2773 w 2882"/>
                  <a:gd name="T97" fmla="*/ 544 h 16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hu-HU">
                  <a:ea typeface="+mn-ea"/>
                </a:endParaRPr>
              </a:p>
            </p:txBody>
          </p:sp>
          <p:sp>
            <p:nvSpPr>
              <p:cNvPr id="9" name="Freeform 1029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>
                  <a:gd name="T0" fmla="*/ 1259 w 1259"/>
                  <a:gd name="T1" fmla="*/ 615 h 811"/>
                  <a:gd name="T2" fmla="*/ 1248 w 1259"/>
                  <a:gd name="T3" fmla="*/ 588 h 811"/>
                  <a:gd name="T4" fmla="*/ 1237 w 1259"/>
                  <a:gd name="T5" fmla="*/ 566 h 811"/>
                  <a:gd name="T6" fmla="*/ 1216 w 1259"/>
                  <a:gd name="T7" fmla="*/ 539 h 811"/>
                  <a:gd name="T8" fmla="*/ 1188 w 1259"/>
                  <a:gd name="T9" fmla="*/ 517 h 811"/>
                  <a:gd name="T10" fmla="*/ 1123 w 1259"/>
                  <a:gd name="T11" fmla="*/ 479 h 811"/>
                  <a:gd name="T12" fmla="*/ 1042 w 1259"/>
                  <a:gd name="T13" fmla="*/ 441 h 811"/>
                  <a:gd name="T14" fmla="*/ 944 w 1259"/>
                  <a:gd name="T15" fmla="*/ 408 h 811"/>
                  <a:gd name="T16" fmla="*/ 841 w 1259"/>
                  <a:gd name="T17" fmla="*/ 381 h 811"/>
                  <a:gd name="T18" fmla="*/ 727 w 1259"/>
                  <a:gd name="T19" fmla="*/ 348 h 811"/>
                  <a:gd name="T20" fmla="*/ 613 w 1259"/>
                  <a:gd name="T21" fmla="*/ 321 h 811"/>
                  <a:gd name="T22" fmla="*/ 499 w 1259"/>
                  <a:gd name="T23" fmla="*/ 294 h 811"/>
                  <a:gd name="T24" fmla="*/ 391 w 1259"/>
                  <a:gd name="T25" fmla="*/ 261 h 811"/>
                  <a:gd name="T26" fmla="*/ 288 w 1259"/>
                  <a:gd name="T27" fmla="*/ 229 h 811"/>
                  <a:gd name="T28" fmla="*/ 195 w 1259"/>
                  <a:gd name="T29" fmla="*/ 196 h 811"/>
                  <a:gd name="T30" fmla="*/ 119 w 1259"/>
                  <a:gd name="T31" fmla="*/ 152 h 811"/>
                  <a:gd name="T32" fmla="*/ 54 w 1259"/>
                  <a:gd name="T33" fmla="*/ 109 h 811"/>
                  <a:gd name="T34" fmla="*/ 33 w 1259"/>
                  <a:gd name="T35" fmla="*/ 87 h 811"/>
                  <a:gd name="T36" fmla="*/ 16 w 1259"/>
                  <a:gd name="T37" fmla="*/ 60 h 811"/>
                  <a:gd name="T38" fmla="*/ 5 w 1259"/>
                  <a:gd name="T39" fmla="*/ 33 h 811"/>
                  <a:gd name="T40" fmla="*/ 0 w 1259"/>
                  <a:gd name="T41" fmla="*/ 0 h 811"/>
                  <a:gd name="T42" fmla="*/ 0 w 1259"/>
                  <a:gd name="T43" fmla="*/ 6 h 811"/>
                  <a:gd name="T44" fmla="*/ 0 w 1259"/>
                  <a:gd name="T45" fmla="*/ 11 h 811"/>
                  <a:gd name="T46" fmla="*/ 0 w 1259"/>
                  <a:gd name="T47" fmla="*/ 38 h 811"/>
                  <a:gd name="T48" fmla="*/ 5 w 1259"/>
                  <a:gd name="T49" fmla="*/ 60 h 811"/>
                  <a:gd name="T50" fmla="*/ 16 w 1259"/>
                  <a:gd name="T51" fmla="*/ 87 h 811"/>
                  <a:gd name="T52" fmla="*/ 33 w 1259"/>
                  <a:gd name="T53" fmla="*/ 114 h 811"/>
                  <a:gd name="T54" fmla="*/ 54 w 1259"/>
                  <a:gd name="T55" fmla="*/ 142 h 811"/>
                  <a:gd name="T56" fmla="*/ 87 w 1259"/>
                  <a:gd name="T57" fmla="*/ 174 h 811"/>
                  <a:gd name="T58" fmla="*/ 125 w 1259"/>
                  <a:gd name="T59" fmla="*/ 207 h 811"/>
                  <a:gd name="T60" fmla="*/ 179 w 1259"/>
                  <a:gd name="T61" fmla="*/ 240 h 811"/>
                  <a:gd name="T62" fmla="*/ 244 w 1259"/>
                  <a:gd name="T63" fmla="*/ 278 h 811"/>
                  <a:gd name="T64" fmla="*/ 326 w 1259"/>
                  <a:gd name="T65" fmla="*/ 310 h 811"/>
                  <a:gd name="T66" fmla="*/ 418 w 1259"/>
                  <a:gd name="T67" fmla="*/ 348 h 811"/>
                  <a:gd name="T68" fmla="*/ 526 w 1259"/>
                  <a:gd name="T69" fmla="*/ 381 h 811"/>
                  <a:gd name="T70" fmla="*/ 657 w 1259"/>
                  <a:gd name="T71" fmla="*/ 414 h 811"/>
                  <a:gd name="T72" fmla="*/ 749 w 1259"/>
                  <a:gd name="T73" fmla="*/ 435 h 811"/>
                  <a:gd name="T74" fmla="*/ 830 w 1259"/>
                  <a:gd name="T75" fmla="*/ 463 h 811"/>
                  <a:gd name="T76" fmla="*/ 901 w 1259"/>
                  <a:gd name="T77" fmla="*/ 490 h 811"/>
                  <a:gd name="T78" fmla="*/ 966 w 1259"/>
                  <a:gd name="T79" fmla="*/ 512 h 811"/>
                  <a:gd name="T80" fmla="*/ 1015 w 1259"/>
                  <a:gd name="T81" fmla="*/ 539 h 811"/>
                  <a:gd name="T82" fmla="*/ 1053 w 1259"/>
                  <a:gd name="T83" fmla="*/ 566 h 811"/>
                  <a:gd name="T84" fmla="*/ 1080 w 1259"/>
                  <a:gd name="T85" fmla="*/ 593 h 811"/>
                  <a:gd name="T86" fmla="*/ 1102 w 1259"/>
                  <a:gd name="T87" fmla="*/ 620 h 811"/>
                  <a:gd name="T88" fmla="*/ 1112 w 1259"/>
                  <a:gd name="T89" fmla="*/ 648 h 811"/>
                  <a:gd name="T90" fmla="*/ 1118 w 1259"/>
                  <a:gd name="T91" fmla="*/ 675 h 811"/>
                  <a:gd name="T92" fmla="*/ 1112 w 1259"/>
                  <a:gd name="T93" fmla="*/ 697 h 811"/>
                  <a:gd name="T94" fmla="*/ 1096 w 1259"/>
                  <a:gd name="T95" fmla="*/ 724 h 811"/>
                  <a:gd name="T96" fmla="*/ 1080 w 1259"/>
                  <a:gd name="T97" fmla="*/ 746 h 811"/>
                  <a:gd name="T98" fmla="*/ 1053 w 1259"/>
                  <a:gd name="T99" fmla="*/ 767 h 811"/>
                  <a:gd name="T100" fmla="*/ 1015 w 1259"/>
                  <a:gd name="T101" fmla="*/ 789 h 811"/>
                  <a:gd name="T102" fmla="*/ 977 w 1259"/>
                  <a:gd name="T103" fmla="*/ 811 h 811"/>
                  <a:gd name="T104" fmla="*/ 1047 w 1259"/>
                  <a:gd name="T105" fmla="*/ 789 h 811"/>
                  <a:gd name="T106" fmla="*/ 1107 w 1259"/>
                  <a:gd name="T107" fmla="*/ 767 h 811"/>
                  <a:gd name="T108" fmla="*/ 1156 w 1259"/>
                  <a:gd name="T109" fmla="*/ 746 h 811"/>
                  <a:gd name="T110" fmla="*/ 1199 w 1259"/>
                  <a:gd name="T111" fmla="*/ 724 h 811"/>
                  <a:gd name="T112" fmla="*/ 1226 w 1259"/>
                  <a:gd name="T113" fmla="*/ 702 h 811"/>
                  <a:gd name="T114" fmla="*/ 1248 w 1259"/>
                  <a:gd name="T115" fmla="*/ 675 h 811"/>
                  <a:gd name="T116" fmla="*/ 1259 w 1259"/>
                  <a:gd name="T117" fmla="*/ 648 h 811"/>
                  <a:gd name="T118" fmla="*/ 1259 w 1259"/>
                  <a:gd name="T119" fmla="*/ 615 h 811"/>
                  <a:gd name="T120" fmla="*/ 1259 w 1259"/>
                  <a:gd name="T121" fmla="*/ 615 h 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hu-HU">
                  <a:ea typeface="+mn-ea"/>
                </a:endParaRPr>
              </a:p>
            </p:txBody>
          </p:sp>
          <p:sp>
            <p:nvSpPr>
              <p:cNvPr id="10" name="Freeform 1030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>
                  <a:gd name="T0" fmla="*/ 92 w 2849"/>
                  <a:gd name="T1" fmla="*/ 958 h 969"/>
                  <a:gd name="T2" fmla="*/ 0 w 2849"/>
                  <a:gd name="T3" fmla="*/ 969 h 969"/>
                  <a:gd name="T4" fmla="*/ 391 w 2849"/>
                  <a:gd name="T5" fmla="*/ 969 h 969"/>
                  <a:gd name="T6" fmla="*/ 434 w 2849"/>
                  <a:gd name="T7" fmla="*/ 947 h 969"/>
                  <a:gd name="T8" fmla="*/ 483 w 2849"/>
                  <a:gd name="T9" fmla="*/ 914 h 969"/>
                  <a:gd name="T10" fmla="*/ 554 w 2849"/>
                  <a:gd name="T11" fmla="*/ 876 h 969"/>
                  <a:gd name="T12" fmla="*/ 635 w 2849"/>
                  <a:gd name="T13" fmla="*/ 838 h 969"/>
                  <a:gd name="T14" fmla="*/ 727 w 2849"/>
                  <a:gd name="T15" fmla="*/ 794 h 969"/>
                  <a:gd name="T16" fmla="*/ 836 w 2849"/>
                  <a:gd name="T17" fmla="*/ 745 h 969"/>
                  <a:gd name="T18" fmla="*/ 961 w 2849"/>
                  <a:gd name="T19" fmla="*/ 696 h 969"/>
                  <a:gd name="T20" fmla="*/ 1102 w 2849"/>
                  <a:gd name="T21" fmla="*/ 642 h 969"/>
                  <a:gd name="T22" fmla="*/ 1259 w 2849"/>
                  <a:gd name="T23" fmla="*/ 582 h 969"/>
                  <a:gd name="T24" fmla="*/ 1433 w 2849"/>
                  <a:gd name="T25" fmla="*/ 522 h 969"/>
                  <a:gd name="T26" fmla="*/ 1623 w 2849"/>
                  <a:gd name="T27" fmla="*/ 462 h 969"/>
                  <a:gd name="T28" fmla="*/ 1829 w 2849"/>
                  <a:gd name="T29" fmla="*/ 403 h 969"/>
                  <a:gd name="T30" fmla="*/ 2057 w 2849"/>
                  <a:gd name="T31" fmla="*/ 343 h 969"/>
                  <a:gd name="T32" fmla="*/ 2301 w 2849"/>
                  <a:gd name="T33" fmla="*/ 283 h 969"/>
                  <a:gd name="T34" fmla="*/ 2567 w 2849"/>
                  <a:gd name="T35" fmla="*/ 223 h 969"/>
                  <a:gd name="T36" fmla="*/ 2849 w 2849"/>
                  <a:gd name="T37" fmla="*/ 163 h 969"/>
                  <a:gd name="T38" fmla="*/ 2849 w 2849"/>
                  <a:gd name="T39" fmla="*/ 0 h 969"/>
                  <a:gd name="T40" fmla="*/ 2817 w 2849"/>
                  <a:gd name="T41" fmla="*/ 16 h 969"/>
                  <a:gd name="T42" fmla="*/ 2773 w 2849"/>
                  <a:gd name="T43" fmla="*/ 33 h 969"/>
                  <a:gd name="T44" fmla="*/ 2719 w 2849"/>
                  <a:gd name="T45" fmla="*/ 54 h 969"/>
                  <a:gd name="T46" fmla="*/ 2648 w 2849"/>
                  <a:gd name="T47" fmla="*/ 76 h 969"/>
                  <a:gd name="T48" fmla="*/ 2572 w 2849"/>
                  <a:gd name="T49" fmla="*/ 98 h 969"/>
                  <a:gd name="T50" fmla="*/ 2491 w 2849"/>
                  <a:gd name="T51" fmla="*/ 120 h 969"/>
                  <a:gd name="T52" fmla="*/ 2399 w 2849"/>
                  <a:gd name="T53" fmla="*/ 147 h 969"/>
                  <a:gd name="T54" fmla="*/ 2301 w 2849"/>
                  <a:gd name="T55" fmla="*/ 169 h 969"/>
                  <a:gd name="T56" fmla="*/ 2095 w 2849"/>
                  <a:gd name="T57" fmla="*/ 223 h 969"/>
                  <a:gd name="T58" fmla="*/ 1889 w 2849"/>
                  <a:gd name="T59" fmla="*/ 277 h 969"/>
                  <a:gd name="T60" fmla="*/ 1688 w 2849"/>
                  <a:gd name="T61" fmla="*/ 326 h 969"/>
                  <a:gd name="T62" fmla="*/ 1590 w 2849"/>
                  <a:gd name="T63" fmla="*/ 354 h 969"/>
                  <a:gd name="T64" fmla="*/ 1503 w 2849"/>
                  <a:gd name="T65" fmla="*/ 381 h 969"/>
                  <a:gd name="T66" fmla="*/ 1107 w 2849"/>
                  <a:gd name="T67" fmla="*/ 506 h 969"/>
                  <a:gd name="T68" fmla="*/ 912 w 2849"/>
                  <a:gd name="T69" fmla="*/ 577 h 969"/>
                  <a:gd name="T70" fmla="*/ 727 w 2849"/>
                  <a:gd name="T71" fmla="*/ 647 h 969"/>
                  <a:gd name="T72" fmla="*/ 548 w 2849"/>
                  <a:gd name="T73" fmla="*/ 718 h 969"/>
                  <a:gd name="T74" fmla="*/ 380 w 2849"/>
                  <a:gd name="T75" fmla="*/ 794 h 969"/>
                  <a:gd name="T76" fmla="*/ 228 w 2849"/>
                  <a:gd name="T77" fmla="*/ 876 h 969"/>
                  <a:gd name="T78" fmla="*/ 92 w 2849"/>
                  <a:gd name="T79" fmla="*/ 958 h 969"/>
                  <a:gd name="T80" fmla="*/ 92 w 2849"/>
                  <a:gd name="T81" fmla="*/ 958 h 9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hu-HU">
                  <a:ea typeface="+mn-ea"/>
                </a:endParaRPr>
              </a:p>
            </p:txBody>
          </p:sp>
          <p:sp>
            <p:nvSpPr>
              <p:cNvPr id="11" name="Freeform 1031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2" name="Freeform 1032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>
                  <a:gd name="T0" fmla="*/ 0 w 1248"/>
                  <a:gd name="T1" fmla="*/ 332 h 539"/>
                  <a:gd name="T2" fmla="*/ 0 w 1248"/>
                  <a:gd name="T3" fmla="*/ 360 h 539"/>
                  <a:gd name="T4" fmla="*/ 5 w 1248"/>
                  <a:gd name="T5" fmla="*/ 387 h 539"/>
                  <a:gd name="T6" fmla="*/ 27 w 1248"/>
                  <a:gd name="T7" fmla="*/ 414 h 539"/>
                  <a:gd name="T8" fmla="*/ 54 w 1248"/>
                  <a:gd name="T9" fmla="*/ 436 h 539"/>
                  <a:gd name="T10" fmla="*/ 92 w 1248"/>
                  <a:gd name="T11" fmla="*/ 463 h 539"/>
                  <a:gd name="T12" fmla="*/ 141 w 1248"/>
                  <a:gd name="T13" fmla="*/ 490 h 539"/>
                  <a:gd name="T14" fmla="*/ 195 w 1248"/>
                  <a:gd name="T15" fmla="*/ 512 h 539"/>
                  <a:gd name="T16" fmla="*/ 255 w 1248"/>
                  <a:gd name="T17" fmla="*/ 539 h 539"/>
                  <a:gd name="T18" fmla="*/ 212 w 1248"/>
                  <a:gd name="T19" fmla="*/ 517 h 539"/>
                  <a:gd name="T20" fmla="*/ 179 w 1248"/>
                  <a:gd name="T21" fmla="*/ 490 h 539"/>
                  <a:gd name="T22" fmla="*/ 157 w 1248"/>
                  <a:gd name="T23" fmla="*/ 468 h 539"/>
                  <a:gd name="T24" fmla="*/ 141 w 1248"/>
                  <a:gd name="T25" fmla="*/ 447 h 539"/>
                  <a:gd name="T26" fmla="*/ 136 w 1248"/>
                  <a:gd name="T27" fmla="*/ 425 h 539"/>
                  <a:gd name="T28" fmla="*/ 136 w 1248"/>
                  <a:gd name="T29" fmla="*/ 403 h 539"/>
                  <a:gd name="T30" fmla="*/ 141 w 1248"/>
                  <a:gd name="T31" fmla="*/ 381 h 539"/>
                  <a:gd name="T32" fmla="*/ 157 w 1248"/>
                  <a:gd name="T33" fmla="*/ 365 h 539"/>
                  <a:gd name="T34" fmla="*/ 179 w 1248"/>
                  <a:gd name="T35" fmla="*/ 343 h 539"/>
                  <a:gd name="T36" fmla="*/ 201 w 1248"/>
                  <a:gd name="T37" fmla="*/ 327 h 539"/>
                  <a:gd name="T38" fmla="*/ 266 w 1248"/>
                  <a:gd name="T39" fmla="*/ 294 h 539"/>
                  <a:gd name="T40" fmla="*/ 353 w 1248"/>
                  <a:gd name="T41" fmla="*/ 262 h 539"/>
                  <a:gd name="T42" fmla="*/ 445 w 1248"/>
                  <a:gd name="T43" fmla="*/ 234 h 539"/>
                  <a:gd name="T44" fmla="*/ 554 w 1248"/>
                  <a:gd name="T45" fmla="*/ 213 h 539"/>
                  <a:gd name="T46" fmla="*/ 662 w 1248"/>
                  <a:gd name="T47" fmla="*/ 191 h 539"/>
                  <a:gd name="T48" fmla="*/ 890 w 1248"/>
                  <a:gd name="T49" fmla="*/ 153 h 539"/>
                  <a:gd name="T50" fmla="*/ 993 w 1248"/>
                  <a:gd name="T51" fmla="*/ 136 h 539"/>
                  <a:gd name="T52" fmla="*/ 1091 w 1248"/>
                  <a:gd name="T53" fmla="*/ 120 h 539"/>
                  <a:gd name="T54" fmla="*/ 1178 w 1248"/>
                  <a:gd name="T55" fmla="*/ 115 h 539"/>
                  <a:gd name="T56" fmla="*/ 1248 w 1248"/>
                  <a:gd name="T57" fmla="*/ 104 h 539"/>
                  <a:gd name="T58" fmla="*/ 1248 w 1248"/>
                  <a:gd name="T59" fmla="*/ 0 h 539"/>
                  <a:gd name="T60" fmla="*/ 1161 w 1248"/>
                  <a:gd name="T61" fmla="*/ 22 h 539"/>
                  <a:gd name="T62" fmla="*/ 1069 w 1248"/>
                  <a:gd name="T63" fmla="*/ 38 h 539"/>
                  <a:gd name="T64" fmla="*/ 874 w 1248"/>
                  <a:gd name="T65" fmla="*/ 71 h 539"/>
                  <a:gd name="T66" fmla="*/ 673 w 1248"/>
                  <a:gd name="T67" fmla="*/ 93 h 539"/>
                  <a:gd name="T68" fmla="*/ 483 w 1248"/>
                  <a:gd name="T69" fmla="*/ 126 h 539"/>
                  <a:gd name="T70" fmla="*/ 391 w 1248"/>
                  <a:gd name="T71" fmla="*/ 142 h 539"/>
                  <a:gd name="T72" fmla="*/ 309 w 1248"/>
                  <a:gd name="T73" fmla="*/ 158 h 539"/>
                  <a:gd name="T74" fmla="*/ 228 w 1248"/>
                  <a:gd name="T75" fmla="*/ 180 h 539"/>
                  <a:gd name="T76" fmla="*/ 163 w 1248"/>
                  <a:gd name="T77" fmla="*/ 202 h 539"/>
                  <a:gd name="T78" fmla="*/ 103 w 1248"/>
                  <a:gd name="T79" fmla="*/ 229 h 539"/>
                  <a:gd name="T80" fmla="*/ 54 w 1248"/>
                  <a:gd name="T81" fmla="*/ 256 h 539"/>
                  <a:gd name="T82" fmla="*/ 22 w 1248"/>
                  <a:gd name="T83" fmla="*/ 294 h 539"/>
                  <a:gd name="T84" fmla="*/ 0 w 1248"/>
                  <a:gd name="T85" fmla="*/ 332 h 539"/>
                  <a:gd name="T86" fmla="*/ 0 w 1248"/>
                  <a:gd name="T87" fmla="*/ 332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hu-HU">
                  <a:ea typeface="+mn-ea"/>
                </a:endParaRPr>
              </a:p>
            </p:txBody>
          </p:sp>
        </p:grpSp>
        <p:sp>
          <p:nvSpPr>
            <p:cNvPr id="6" name="Freeform 1033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>
                <a:gd name="T0" fmla="*/ 982 w 2296"/>
                <a:gd name="T1" fmla="*/ 1061 h 1469"/>
                <a:gd name="T2" fmla="*/ 1357 w 2296"/>
                <a:gd name="T3" fmla="*/ 1012 h 1469"/>
                <a:gd name="T4" fmla="*/ 1666 w 2296"/>
                <a:gd name="T5" fmla="*/ 957 h 1469"/>
                <a:gd name="T6" fmla="*/ 1916 w 2296"/>
                <a:gd name="T7" fmla="*/ 897 h 1469"/>
                <a:gd name="T8" fmla="*/ 2100 w 2296"/>
                <a:gd name="T9" fmla="*/ 832 h 1469"/>
                <a:gd name="T10" fmla="*/ 2220 w 2296"/>
                <a:gd name="T11" fmla="*/ 756 h 1469"/>
                <a:gd name="T12" fmla="*/ 2285 w 2296"/>
                <a:gd name="T13" fmla="*/ 669 h 1469"/>
                <a:gd name="T14" fmla="*/ 2290 w 2296"/>
                <a:gd name="T15" fmla="*/ 560 h 1469"/>
                <a:gd name="T16" fmla="*/ 2241 w 2296"/>
                <a:gd name="T17" fmla="*/ 457 h 1469"/>
                <a:gd name="T18" fmla="*/ 2144 w 2296"/>
                <a:gd name="T19" fmla="*/ 364 h 1469"/>
                <a:gd name="T20" fmla="*/ 2008 w 2296"/>
                <a:gd name="T21" fmla="*/ 277 h 1469"/>
                <a:gd name="T22" fmla="*/ 1769 w 2296"/>
                <a:gd name="T23" fmla="*/ 157 h 1469"/>
                <a:gd name="T24" fmla="*/ 1612 w 2296"/>
                <a:gd name="T25" fmla="*/ 92 h 1469"/>
                <a:gd name="T26" fmla="*/ 1476 w 2296"/>
                <a:gd name="T27" fmla="*/ 43 h 1469"/>
                <a:gd name="T28" fmla="*/ 1384 w 2296"/>
                <a:gd name="T29" fmla="*/ 10 h 1469"/>
                <a:gd name="T30" fmla="*/ 1346 w 2296"/>
                <a:gd name="T31" fmla="*/ 0 h 1469"/>
                <a:gd name="T32" fmla="*/ 1655 w 2296"/>
                <a:gd name="T33" fmla="*/ 119 h 1469"/>
                <a:gd name="T34" fmla="*/ 1948 w 2296"/>
                <a:gd name="T35" fmla="*/ 255 h 1469"/>
                <a:gd name="T36" fmla="*/ 2068 w 2296"/>
                <a:gd name="T37" fmla="*/ 326 h 1469"/>
                <a:gd name="T38" fmla="*/ 2171 w 2296"/>
                <a:gd name="T39" fmla="*/ 402 h 1469"/>
                <a:gd name="T40" fmla="*/ 2236 w 2296"/>
                <a:gd name="T41" fmla="*/ 478 h 1469"/>
                <a:gd name="T42" fmla="*/ 2263 w 2296"/>
                <a:gd name="T43" fmla="*/ 560 h 1469"/>
                <a:gd name="T44" fmla="*/ 2241 w 2296"/>
                <a:gd name="T45" fmla="*/ 636 h 1469"/>
                <a:gd name="T46" fmla="*/ 2171 w 2296"/>
                <a:gd name="T47" fmla="*/ 702 h 1469"/>
                <a:gd name="T48" fmla="*/ 2062 w 2296"/>
                <a:gd name="T49" fmla="*/ 756 h 1469"/>
                <a:gd name="T50" fmla="*/ 1921 w 2296"/>
                <a:gd name="T51" fmla="*/ 800 h 1469"/>
                <a:gd name="T52" fmla="*/ 1748 w 2296"/>
                <a:gd name="T53" fmla="*/ 843 h 1469"/>
                <a:gd name="T54" fmla="*/ 1351 w 2296"/>
                <a:gd name="T55" fmla="*/ 908 h 1469"/>
                <a:gd name="T56" fmla="*/ 923 w 2296"/>
                <a:gd name="T57" fmla="*/ 968 h 1469"/>
                <a:gd name="T58" fmla="*/ 521 w 2296"/>
                <a:gd name="T59" fmla="*/ 1028 h 1469"/>
                <a:gd name="T60" fmla="*/ 353 w 2296"/>
                <a:gd name="T61" fmla="*/ 1066 h 1469"/>
                <a:gd name="T62" fmla="*/ 206 w 2296"/>
                <a:gd name="T63" fmla="*/ 1104 h 1469"/>
                <a:gd name="T64" fmla="*/ 92 w 2296"/>
                <a:gd name="T65" fmla="*/ 1148 h 1469"/>
                <a:gd name="T66" fmla="*/ 22 w 2296"/>
                <a:gd name="T67" fmla="*/ 1202 h 1469"/>
                <a:gd name="T68" fmla="*/ 0 w 2296"/>
                <a:gd name="T69" fmla="*/ 1262 h 1469"/>
                <a:gd name="T70" fmla="*/ 27 w 2296"/>
                <a:gd name="T71" fmla="*/ 1327 h 1469"/>
                <a:gd name="T72" fmla="*/ 98 w 2296"/>
                <a:gd name="T73" fmla="*/ 1382 h 1469"/>
                <a:gd name="T74" fmla="*/ 196 w 2296"/>
                <a:gd name="T75" fmla="*/ 1425 h 1469"/>
                <a:gd name="T76" fmla="*/ 326 w 2296"/>
                <a:gd name="T77" fmla="*/ 1469 h 1469"/>
                <a:gd name="T78" fmla="*/ 217 w 2296"/>
                <a:gd name="T79" fmla="*/ 1414 h 1469"/>
                <a:gd name="T80" fmla="*/ 147 w 2296"/>
                <a:gd name="T81" fmla="*/ 1360 h 1469"/>
                <a:gd name="T82" fmla="*/ 120 w 2296"/>
                <a:gd name="T83" fmla="*/ 1306 h 1469"/>
                <a:gd name="T84" fmla="*/ 141 w 2296"/>
                <a:gd name="T85" fmla="*/ 1257 h 1469"/>
                <a:gd name="T86" fmla="*/ 212 w 2296"/>
                <a:gd name="T87" fmla="*/ 1208 h 1469"/>
                <a:gd name="T88" fmla="*/ 342 w 2296"/>
                <a:gd name="T89" fmla="*/ 1164 h 1469"/>
                <a:gd name="T90" fmla="*/ 527 w 2296"/>
                <a:gd name="T91" fmla="*/ 1121 h 1469"/>
                <a:gd name="T92" fmla="*/ 771 w 2296"/>
                <a:gd name="T93" fmla="*/ 1088 h 1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hu-HU">
                <a:ea typeface="+mn-ea"/>
              </a:endParaRPr>
            </a:p>
          </p:txBody>
        </p:sp>
        <p:sp>
          <p:nvSpPr>
            <p:cNvPr id="7" name="Freeform 1034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437 h 1906"/>
                <a:gd name="T4" fmla="*/ 5812 w 5740"/>
                <a:gd name="T5" fmla="*/ 1437 h 1906"/>
                <a:gd name="T6" fmla="*/ 5812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hu-HU"/>
            </a:p>
          </p:txBody>
        </p:sp>
      </p:grpSp>
      <p:sp>
        <p:nvSpPr>
          <p:cNvPr id="31755" name="Rectangle 1035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pPr lvl="0"/>
            <a:r>
              <a:rPr lang="hu-HU" altLang="hu-HU" noProof="0" smtClean="0"/>
              <a:t>Mintacím szerkesztése</a:t>
            </a:r>
          </a:p>
        </p:txBody>
      </p:sp>
      <p:sp>
        <p:nvSpPr>
          <p:cNvPr id="31756" name="Rectangle 103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hu-HU" altLang="hu-HU" noProof="0" smtClean="0"/>
              <a:t>Alcím mintájának szerkesztése</a:t>
            </a:r>
          </a:p>
        </p:txBody>
      </p:sp>
      <p:sp>
        <p:nvSpPr>
          <p:cNvPr id="13" name="Rectangle 1037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14" name="Rectangle 1038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15" name="Rectangle 103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33FBF45-D22A-49EE-B5EE-931D3ABBD8A3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234012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04C6FA-66FB-4F25-BF87-D3AD8DD9546F}" type="slidenum">
              <a:rPr lang="hu-HU" altLang="hu-HU"/>
              <a:pPr/>
              <a:t>‹#›</a:t>
            </a:fld>
            <a:endParaRPr lang="hu-HU" altLang="hu-H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041220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B427DB-0667-43D4-93E8-89A8E5826529}" type="slidenum">
              <a:rPr lang="hu-HU" altLang="hu-HU"/>
              <a:pPr/>
              <a:t>‹#›</a:t>
            </a:fld>
            <a:endParaRPr lang="hu-HU" altLang="hu-H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7996150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Cím, szöveg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472320-1D07-49C6-8FA7-C2326A03AE1C}" type="slidenum">
              <a:rPr lang="hu-HU" altLang="hu-HU"/>
              <a:pPr/>
              <a:t>‹#›</a:t>
            </a:fld>
            <a:endParaRPr lang="hu-HU" altLang="hu-H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4125125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7EBB2C-BC78-4A68-9191-916CE6AD7134}" type="slidenum">
              <a:rPr lang="hu-HU" altLang="hu-HU"/>
              <a:pPr/>
              <a:t>‹#›</a:t>
            </a:fld>
            <a:endParaRPr lang="hu-HU" altLang="hu-H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968005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129885-E7F1-4533-95B3-53EFB6EA56A2}" type="slidenum">
              <a:rPr lang="hu-HU" altLang="hu-HU"/>
              <a:pPr/>
              <a:t>‹#›</a:t>
            </a:fld>
            <a:endParaRPr lang="hu-HU" altLang="hu-H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571057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6CEF83-B250-4AF3-88DB-13C911534EC3}" type="slidenum">
              <a:rPr lang="hu-HU" altLang="hu-HU"/>
              <a:pPr/>
              <a:t>‹#›</a:t>
            </a:fld>
            <a:endParaRPr lang="hu-HU" altLang="hu-H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48026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83A769-E4E7-443E-BE09-F4A1FD093400}" type="slidenum">
              <a:rPr lang="hu-HU" altLang="hu-HU"/>
              <a:pPr/>
              <a:t>‹#›</a:t>
            </a:fld>
            <a:endParaRPr lang="hu-HU" altLang="hu-HU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499240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C2D55C-C8CB-4BF6-BEAA-5DAE26B45675}" type="slidenum">
              <a:rPr lang="hu-HU" altLang="hu-HU"/>
              <a:pPr/>
              <a:t>‹#›</a:t>
            </a:fld>
            <a:endParaRPr lang="hu-HU" altLang="hu-H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31253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9DDAFA-DA3A-41CB-BD12-C387D0A289D5}" type="slidenum">
              <a:rPr lang="hu-HU" altLang="hu-HU"/>
              <a:pPr/>
              <a:t>‹#›</a:t>
            </a:fld>
            <a:endParaRPr lang="hu-HU" altLang="hu-H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870170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F744A6-7310-4031-9E20-548D21118B7A}" type="slidenum">
              <a:rPr lang="hu-HU" altLang="hu-HU"/>
              <a:pPr/>
              <a:t>‹#›</a:t>
            </a:fld>
            <a:endParaRPr lang="hu-HU" altLang="hu-H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796921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u-HU" noProof="0" smtClean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7C9840-CADB-49C1-9EC2-28F7395B55A9}" type="slidenum">
              <a:rPr lang="hu-HU" altLang="hu-HU"/>
              <a:pPr/>
              <a:t>‹#›</a:t>
            </a:fld>
            <a:endParaRPr lang="hu-HU" altLang="hu-H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626112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7E693A53-A840-470C-B3E9-39459F3A0756}" type="slidenum">
              <a:rPr lang="hu-HU" altLang="hu-HU"/>
              <a:pPr/>
              <a:t>‹#›</a:t>
            </a:fld>
            <a:endParaRPr lang="hu-HU" altLang="hu-HU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1032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30726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>
                  <a:gd name="T0" fmla="*/ 2740 w 2882"/>
                  <a:gd name="T1" fmla="*/ 528 h 1671"/>
                  <a:gd name="T2" fmla="*/ 2632 w 2882"/>
                  <a:gd name="T3" fmla="*/ 484 h 1671"/>
                  <a:gd name="T4" fmla="*/ 2480 w 2882"/>
                  <a:gd name="T5" fmla="*/ 424 h 1671"/>
                  <a:gd name="T6" fmla="*/ 2203 w 2882"/>
                  <a:gd name="T7" fmla="*/ 343 h 1671"/>
                  <a:gd name="T8" fmla="*/ 1970 w 2882"/>
                  <a:gd name="T9" fmla="*/ 277 h 1671"/>
                  <a:gd name="T10" fmla="*/ 1807 w 2882"/>
                  <a:gd name="T11" fmla="*/ 212 h 1671"/>
                  <a:gd name="T12" fmla="*/ 1693 w 2882"/>
                  <a:gd name="T13" fmla="*/ 152 h 1671"/>
                  <a:gd name="T14" fmla="*/ 1628 w 2882"/>
                  <a:gd name="T15" fmla="*/ 103 h 1671"/>
                  <a:gd name="T16" fmla="*/ 1590 w 2882"/>
                  <a:gd name="T17" fmla="*/ 60 h 1671"/>
                  <a:gd name="T18" fmla="*/ 1579 w 2882"/>
                  <a:gd name="T19" fmla="*/ 27 h 1671"/>
                  <a:gd name="T20" fmla="*/ 1585 w 2882"/>
                  <a:gd name="T21" fmla="*/ 0 h 1671"/>
                  <a:gd name="T22" fmla="*/ 1557 w 2882"/>
                  <a:gd name="T23" fmla="*/ 49 h 1671"/>
                  <a:gd name="T24" fmla="*/ 1568 w 2882"/>
                  <a:gd name="T25" fmla="*/ 98 h 1671"/>
                  <a:gd name="T26" fmla="*/ 1617 w 2882"/>
                  <a:gd name="T27" fmla="*/ 141 h 1671"/>
                  <a:gd name="T28" fmla="*/ 1688 w 2882"/>
                  <a:gd name="T29" fmla="*/ 185 h 1671"/>
                  <a:gd name="T30" fmla="*/ 1791 w 2882"/>
                  <a:gd name="T31" fmla="*/ 228 h 1671"/>
                  <a:gd name="T32" fmla="*/ 2040 w 2882"/>
                  <a:gd name="T33" fmla="*/ 310 h 1671"/>
                  <a:gd name="T34" fmla="*/ 2285 w 2882"/>
                  <a:gd name="T35" fmla="*/ 381 h 1671"/>
                  <a:gd name="T36" fmla="*/ 2464 w 2882"/>
                  <a:gd name="T37" fmla="*/ 435 h 1671"/>
                  <a:gd name="T38" fmla="*/ 2605 w 2882"/>
                  <a:gd name="T39" fmla="*/ 484 h 1671"/>
                  <a:gd name="T40" fmla="*/ 2708 w 2882"/>
                  <a:gd name="T41" fmla="*/ 528 h 1671"/>
                  <a:gd name="T42" fmla="*/ 2768 w 2882"/>
                  <a:gd name="T43" fmla="*/ 560 h 1671"/>
                  <a:gd name="T44" fmla="*/ 2795 w 2882"/>
                  <a:gd name="T45" fmla="*/ 593 h 1671"/>
                  <a:gd name="T46" fmla="*/ 2795 w 2882"/>
                  <a:gd name="T47" fmla="*/ 642 h 1671"/>
                  <a:gd name="T48" fmla="*/ 2762 w 2882"/>
                  <a:gd name="T49" fmla="*/ 691 h 1671"/>
                  <a:gd name="T50" fmla="*/ 2692 w 2882"/>
                  <a:gd name="T51" fmla="*/ 735 h 1671"/>
                  <a:gd name="T52" fmla="*/ 2589 w 2882"/>
                  <a:gd name="T53" fmla="*/ 778 h 1671"/>
                  <a:gd name="T54" fmla="*/ 2458 w 2882"/>
                  <a:gd name="T55" fmla="*/ 822 h 1671"/>
                  <a:gd name="T56" fmla="*/ 2301 w 2882"/>
                  <a:gd name="T57" fmla="*/ 865 h 1671"/>
                  <a:gd name="T58" fmla="*/ 2030 w 2882"/>
                  <a:gd name="T59" fmla="*/ 930 h 1671"/>
                  <a:gd name="T60" fmla="*/ 1606 w 2882"/>
                  <a:gd name="T61" fmla="*/ 1034 h 1671"/>
                  <a:gd name="T62" fmla="*/ 1145 w 2882"/>
                  <a:gd name="T63" fmla="*/ 1164 h 1671"/>
                  <a:gd name="T64" fmla="*/ 673 w 2882"/>
                  <a:gd name="T65" fmla="*/ 1328 h 1671"/>
                  <a:gd name="T66" fmla="*/ 217 w 2882"/>
                  <a:gd name="T67" fmla="*/ 1545 h 1671"/>
                  <a:gd name="T68" fmla="*/ 353 w 2882"/>
                  <a:gd name="T69" fmla="*/ 1671 h 1671"/>
                  <a:gd name="T70" fmla="*/ 754 w 2882"/>
                  <a:gd name="T71" fmla="*/ 1469 h 1671"/>
                  <a:gd name="T72" fmla="*/ 1145 w 2882"/>
                  <a:gd name="T73" fmla="*/ 1311 h 1671"/>
                  <a:gd name="T74" fmla="*/ 1519 w 2882"/>
                  <a:gd name="T75" fmla="*/ 1186 h 1671"/>
                  <a:gd name="T76" fmla="*/ 1861 w 2882"/>
                  <a:gd name="T77" fmla="*/ 1083 h 1671"/>
                  <a:gd name="T78" fmla="*/ 2165 w 2882"/>
                  <a:gd name="T79" fmla="*/ 1007 h 1671"/>
                  <a:gd name="T80" fmla="*/ 2426 w 2882"/>
                  <a:gd name="T81" fmla="*/ 947 h 1671"/>
                  <a:gd name="T82" fmla="*/ 2626 w 2882"/>
                  <a:gd name="T83" fmla="*/ 892 h 1671"/>
                  <a:gd name="T84" fmla="*/ 2762 w 2882"/>
                  <a:gd name="T85" fmla="*/ 838 h 1671"/>
                  <a:gd name="T86" fmla="*/ 2827 w 2882"/>
                  <a:gd name="T87" fmla="*/ 794 h 1671"/>
                  <a:gd name="T88" fmla="*/ 2865 w 2882"/>
                  <a:gd name="T89" fmla="*/ 745 h 1671"/>
                  <a:gd name="T90" fmla="*/ 2882 w 2882"/>
                  <a:gd name="T91" fmla="*/ 702 h 1671"/>
                  <a:gd name="T92" fmla="*/ 2854 w 2882"/>
                  <a:gd name="T93" fmla="*/ 620 h 1671"/>
                  <a:gd name="T94" fmla="*/ 2800 w 2882"/>
                  <a:gd name="T95" fmla="*/ 560 h 1671"/>
                  <a:gd name="T96" fmla="*/ 2773 w 2882"/>
                  <a:gd name="T97" fmla="*/ 544 h 16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hu-HU">
                  <a:ea typeface="+mn-ea"/>
                </a:endParaRPr>
              </a:p>
            </p:txBody>
          </p:sp>
          <p:sp>
            <p:nvSpPr>
              <p:cNvPr id="30727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>
                  <a:gd name="T0" fmla="*/ 1259 w 1259"/>
                  <a:gd name="T1" fmla="*/ 615 h 811"/>
                  <a:gd name="T2" fmla="*/ 1248 w 1259"/>
                  <a:gd name="T3" fmla="*/ 588 h 811"/>
                  <a:gd name="T4" fmla="*/ 1237 w 1259"/>
                  <a:gd name="T5" fmla="*/ 566 h 811"/>
                  <a:gd name="T6" fmla="*/ 1216 w 1259"/>
                  <a:gd name="T7" fmla="*/ 539 h 811"/>
                  <a:gd name="T8" fmla="*/ 1188 w 1259"/>
                  <a:gd name="T9" fmla="*/ 517 h 811"/>
                  <a:gd name="T10" fmla="*/ 1123 w 1259"/>
                  <a:gd name="T11" fmla="*/ 479 h 811"/>
                  <a:gd name="T12" fmla="*/ 1042 w 1259"/>
                  <a:gd name="T13" fmla="*/ 441 h 811"/>
                  <a:gd name="T14" fmla="*/ 944 w 1259"/>
                  <a:gd name="T15" fmla="*/ 408 h 811"/>
                  <a:gd name="T16" fmla="*/ 841 w 1259"/>
                  <a:gd name="T17" fmla="*/ 381 h 811"/>
                  <a:gd name="T18" fmla="*/ 727 w 1259"/>
                  <a:gd name="T19" fmla="*/ 348 h 811"/>
                  <a:gd name="T20" fmla="*/ 613 w 1259"/>
                  <a:gd name="T21" fmla="*/ 321 h 811"/>
                  <a:gd name="T22" fmla="*/ 499 w 1259"/>
                  <a:gd name="T23" fmla="*/ 294 h 811"/>
                  <a:gd name="T24" fmla="*/ 391 w 1259"/>
                  <a:gd name="T25" fmla="*/ 261 h 811"/>
                  <a:gd name="T26" fmla="*/ 288 w 1259"/>
                  <a:gd name="T27" fmla="*/ 229 h 811"/>
                  <a:gd name="T28" fmla="*/ 195 w 1259"/>
                  <a:gd name="T29" fmla="*/ 196 h 811"/>
                  <a:gd name="T30" fmla="*/ 119 w 1259"/>
                  <a:gd name="T31" fmla="*/ 152 h 811"/>
                  <a:gd name="T32" fmla="*/ 54 w 1259"/>
                  <a:gd name="T33" fmla="*/ 109 h 811"/>
                  <a:gd name="T34" fmla="*/ 33 w 1259"/>
                  <a:gd name="T35" fmla="*/ 87 h 811"/>
                  <a:gd name="T36" fmla="*/ 16 w 1259"/>
                  <a:gd name="T37" fmla="*/ 60 h 811"/>
                  <a:gd name="T38" fmla="*/ 5 w 1259"/>
                  <a:gd name="T39" fmla="*/ 33 h 811"/>
                  <a:gd name="T40" fmla="*/ 0 w 1259"/>
                  <a:gd name="T41" fmla="*/ 0 h 811"/>
                  <a:gd name="T42" fmla="*/ 0 w 1259"/>
                  <a:gd name="T43" fmla="*/ 6 h 811"/>
                  <a:gd name="T44" fmla="*/ 0 w 1259"/>
                  <a:gd name="T45" fmla="*/ 11 h 811"/>
                  <a:gd name="T46" fmla="*/ 0 w 1259"/>
                  <a:gd name="T47" fmla="*/ 38 h 811"/>
                  <a:gd name="T48" fmla="*/ 5 w 1259"/>
                  <a:gd name="T49" fmla="*/ 60 h 811"/>
                  <a:gd name="T50" fmla="*/ 16 w 1259"/>
                  <a:gd name="T51" fmla="*/ 87 h 811"/>
                  <a:gd name="T52" fmla="*/ 33 w 1259"/>
                  <a:gd name="T53" fmla="*/ 114 h 811"/>
                  <a:gd name="T54" fmla="*/ 54 w 1259"/>
                  <a:gd name="T55" fmla="*/ 142 h 811"/>
                  <a:gd name="T56" fmla="*/ 87 w 1259"/>
                  <a:gd name="T57" fmla="*/ 174 h 811"/>
                  <a:gd name="T58" fmla="*/ 125 w 1259"/>
                  <a:gd name="T59" fmla="*/ 207 h 811"/>
                  <a:gd name="T60" fmla="*/ 179 w 1259"/>
                  <a:gd name="T61" fmla="*/ 240 h 811"/>
                  <a:gd name="T62" fmla="*/ 244 w 1259"/>
                  <a:gd name="T63" fmla="*/ 278 h 811"/>
                  <a:gd name="T64" fmla="*/ 326 w 1259"/>
                  <a:gd name="T65" fmla="*/ 310 h 811"/>
                  <a:gd name="T66" fmla="*/ 418 w 1259"/>
                  <a:gd name="T67" fmla="*/ 348 h 811"/>
                  <a:gd name="T68" fmla="*/ 526 w 1259"/>
                  <a:gd name="T69" fmla="*/ 381 h 811"/>
                  <a:gd name="T70" fmla="*/ 657 w 1259"/>
                  <a:gd name="T71" fmla="*/ 414 h 811"/>
                  <a:gd name="T72" fmla="*/ 749 w 1259"/>
                  <a:gd name="T73" fmla="*/ 435 h 811"/>
                  <a:gd name="T74" fmla="*/ 830 w 1259"/>
                  <a:gd name="T75" fmla="*/ 463 h 811"/>
                  <a:gd name="T76" fmla="*/ 901 w 1259"/>
                  <a:gd name="T77" fmla="*/ 490 h 811"/>
                  <a:gd name="T78" fmla="*/ 966 w 1259"/>
                  <a:gd name="T79" fmla="*/ 512 h 811"/>
                  <a:gd name="T80" fmla="*/ 1015 w 1259"/>
                  <a:gd name="T81" fmla="*/ 539 h 811"/>
                  <a:gd name="T82" fmla="*/ 1053 w 1259"/>
                  <a:gd name="T83" fmla="*/ 566 h 811"/>
                  <a:gd name="T84" fmla="*/ 1080 w 1259"/>
                  <a:gd name="T85" fmla="*/ 593 h 811"/>
                  <a:gd name="T86" fmla="*/ 1102 w 1259"/>
                  <a:gd name="T87" fmla="*/ 620 h 811"/>
                  <a:gd name="T88" fmla="*/ 1112 w 1259"/>
                  <a:gd name="T89" fmla="*/ 648 h 811"/>
                  <a:gd name="T90" fmla="*/ 1118 w 1259"/>
                  <a:gd name="T91" fmla="*/ 675 h 811"/>
                  <a:gd name="T92" fmla="*/ 1112 w 1259"/>
                  <a:gd name="T93" fmla="*/ 697 h 811"/>
                  <a:gd name="T94" fmla="*/ 1096 w 1259"/>
                  <a:gd name="T95" fmla="*/ 724 h 811"/>
                  <a:gd name="T96" fmla="*/ 1080 w 1259"/>
                  <a:gd name="T97" fmla="*/ 746 h 811"/>
                  <a:gd name="T98" fmla="*/ 1053 w 1259"/>
                  <a:gd name="T99" fmla="*/ 767 h 811"/>
                  <a:gd name="T100" fmla="*/ 1015 w 1259"/>
                  <a:gd name="T101" fmla="*/ 789 h 811"/>
                  <a:gd name="T102" fmla="*/ 977 w 1259"/>
                  <a:gd name="T103" fmla="*/ 811 h 811"/>
                  <a:gd name="T104" fmla="*/ 1047 w 1259"/>
                  <a:gd name="T105" fmla="*/ 789 h 811"/>
                  <a:gd name="T106" fmla="*/ 1107 w 1259"/>
                  <a:gd name="T107" fmla="*/ 767 h 811"/>
                  <a:gd name="T108" fmla="*/ 1156 w 1259"/>
                  <a:gd name="T109" fmla="*/ 746 h 811"/>
                  <a:gd name="T110" fmla="*/ 1199 w 1259"/>
                  <a:gd name="T111" fmla="*/ 724 h 811"/>
                  <a:gd name="T112" fmla="*/ 1226 w 1259"/>
                  <a:gd name="T113" fmla="*/ 702 h 811"/>
                  <a:gd name="T114" fmla="*/ 1248 w 1259"/>
                  <a:gd name="T115" fmla="*/ 675 h 811"/>
                  <a:gd name="T116" fmla="*/ 1259 w 1259"/>
                  <a:gd name="T117" fmla="*/ 648 h 811"/>
                  <a:gd name="T118" fmla="*/ 1259 w 1259"/>
                  <a:gd name="T119" fmla="*/ 615 h 811"/>
                  <a:gd name="T120" fmla="*/ 1259 w 1259"/>
                  <a:gd name="T121" fmla="*/ 615 h 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hu-HU">
                  <a:ea typeface="+mn-ea"/>
                </a:endParaRPr>
              </a:p>
            </p:txBody>
          </p:sp>
          <p:sp>
            <p:nvSpPr>
              <p:cNvPr id="30728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>
                  <a:gd name="T0" fmla="*/ 92 w 2849"/>
                  <a:gd name="T1" fmla="*/ 958 h 969"/>
                  <a:gd name="T2" fmla="*/ 0 w 2849"/>
                  <a:gd name="T3" fmla="*/ 969 h 969"/>
                  <a:gd name="T4" fmla="*/ 391 w 2849"/>
                  <a:gd name="T5" fmla="*/ 969 h 969"/>
                  <a:gd name="T6" fmla="*/ 434 w 2849"/>
                  <a:gd name="T7" fmla="*/ 947 h 969"/>
                  <a:gd name="T8" fmla="*/ 483 w 2849"/>
                  <a:gd name="T9" fmla="*/ 914 h 969"/>
                  <a:gd name="T10" fmla="*/ 554 w 2849"/>
                  <a:gd name="T11" fmla="*/ 876 h 969"/>
                  <a:gd name="T12" fmla="*/ 635 w 2849"/>
                  <a:gd name="T13" fmla="*/ 838 h 969"/>
                  <a:gd name="T14" fmla="*/ 727 w 2849"/>
                  <a:gd name="T15" fmla="*/ 794 h 969"/>
                  <a:gd name="T16" fmla="*/ 836 w 2849"/>
                  <a:gd name="T17" fmla="*/ 745 h 969"/>
                  <a:gd name="T18" fmla="*/ 961 w 2849"/>
                  <a:gd name="T19" fmla="*/ 696 h 969"/>
                  <a:gd name="T20" fmla="*/ 1102 w 2849"/>
                  <a:gd name="T21" fmla="*/ 642 h 969"/>
                  <a:gd name="T22" fmla="*/ 1259 w 2849"/>
                  <a:gd name="T23" fmla="*/ 582 h 969"/>
                  <a:gd name="T24" fmla="*/ 1433 w 2849"/>
                  <a:gd name="T25" fmla="*/ 522 h 969"/>
                  <a:gd name="T26" fmla="*/ 1623 w 2849"/>
                  <a:gd name="T27" fmla="*/ 462 h 969"/>
                  <a:gd name="T28" fmla="*/ 1829 w 2849"/>
                  <a:gd name="T29" fmla="*/ 403 h 969"/>
                  <a:gd name="T30" fmla="*/ 2057 w 2849"/>
                  <a:gd name="T31" fmla="*/ 343 h 969"/>
                  <a:gd name="T32" fmla="*/ 2301 w 2849"/>
                  <a:gd name="T33" fmla="*/ 283 h 969"/>
                  <a:gd name="T34" fmla="*/ 2567 w 2849"/>
                  <a:gd name="T35" fmla="*/ 223 h 969"/>
                  <a:gd name="T36" fmla="*/ 2849 w 2849"/>
                  <a:gd name="T37" fmla="*/ 163 h 969"/>
                  <a:gd name="T38" fmla="*/ 2849 w 2849"/>
                  <a:gd name="T39" fmla="*/ 0 h 969"/>
                  <a:gd name="T40" fmla="*/ 2817 w 2849"/>
                  <a:gd name="T41" fmla="*/ 16 h 969"/>
                  <a:gd name="T42" fmla="*/ 2773 w 2849"/>
                  <a:gd name="T43" fmla="*/ 33 h 969"/>
                  <a:gd name="T44" fmla="*/ 2719 w 2849"/>
                  <a:gd name="T45" fmla="*/ 54 h 969"/>
                  <a:gd name="T46" fmla="*/ 2648 w 2849"/>
                  <a:gd name="T47" fmla="*/ 76 h 969"/>
                  <a:gd name="T48" fmla="*/ 2572 w 2849"/>
                  <a:gd name="T49" fmla="*/ 98 h 969"/>
                  <a:gd name="T50" fmla="*/ 2491 w 2849"/>
                  <a:gd name="T51" fmla="*/ 120 h 969"/>
                  <a:gd name="T52" fmla="*/ 2399 w 2849"/>
                  <a:gd name="T53" fmla="*/ 147 h 969"/>
                  <a:gd name="T54" fmla="*/ 2301 w 2849"/>
                  <a:gd name="T55" fmla="*/ 169 h 969"/>
                  <a:gd name="T56" fmla="*/ 2095 w 2849"/>
                  <a:gd name="T57" fmla="*/ 223 h 969"/>
                  <a:gd name="T58" fmla="*/ 1889 w 2849"/>
                  <a:gd name="T59" fmla="*/ 277 h 969"/>
                  <a:gd name="T60" fmla="*/ 1688 w 2849"/>
                  <a:gd name="T61" fmla="*/ 326 h 969"/>
                  <a:gd name="T62" fmla="*/ 1590 w 2849"/>
                  <a:gd name="T63" fmla="*/ 354 h 969"/>
                  <a:gd name="T64" fmla="*/ 1503 w 2849"/>
                  <a:gd name="T65" fmla="*/ 381 h 969"/>
                  <a:gd name="T66" fmla="*/ 1107 w 2849"/>
                  <a:gd name="T67" fmla="*/ 506 h 969"/>
                  <a:gd name="T68" fmla="*/ 912 w 2849"/>
                  <a:gd name="T69" fmla="*/ 577 h 969"/>
                  <a:gd name="T70" fmla="*/ 727 w 2849"/>
                  <a:gd name="T71" fmla="*/ 647 h 969"/>
                  <a:gd name="T72" fmla="*/ 548 w 2849"/>
                  <a:gd name="T73" fmla="*/ 718 h 969"/>
                  <a:gd name="T74" fmla="*/ 380 w 2849"/>
                  <a:gd name="T75" fmla="*/ 794 h 969"/>
                  <a:gd name="T76" fmla="*/ 228 w 2849"/>
                  <a:gd name="T77" fmla="*/ 876 h 969"/>
                  <a:gd name="T78" fmla="*/ 92 w 2849"/>
                  <a:gd name="T79" fmla="*/ 958 h 969"/>
                  <a:gd name="T80" fmla="*/ 92 w 2849"/>
                  <a:gd name="T81" fmla="*/ 958 h 9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hu-HU">
                  <a:ea typeface="+mn-ea"/>
                </a:endParaRPr>
              </a:p>
            </p:txBody>
          </p:sp>
          <p:sp>
            <p:nvSpPr>
              <p:cNvPr id="1038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30730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>
                  <a:gd name="T0" fmla="*/ 0 w 1248"/>
                  <a:gd name="T1" fmla="*/ 332 h 539"/>
                  <a:gd name="T2" fmla="*/ 0 w 1248"/>
                  <a:gd name="T3" fmla="*/ 360 h 539"/>
                  <a:gd name="T4" fmla="*/ 5 w 1248"/>
                  <a:gd name="T5" fmla="*/ 387 h 539"/>
                  <a:gd name="T6" fmla="*/ 27 w 1248"/>
                  <a:gd name="T7" fmla="*/ 414 h 539"/>
                  <a:gd name="T8" fmla="*/ 54 w 1248"/>
                  <a:gd name="T9" fmla="*/ 436 h 539"/>
                  <a:gd name="T10" fmla="*/ 92 w 1248"/>
                  <a:gd name="T11" fmla="*/ 463 h 539"/>
                  <a:gd name="T12" fmla="*/ 141 w 1248"/>
                  <a:gd name="T13" fmla="*/ 490 h 539"/>
                  <a:gd name="T14" fmla="*/ 195 w 1248"/>
                  <a:gd name="T15" fmla="*/ 512 h 539"/>
                  <a:gd name="T16" fmla="*/ 255 w 1248"/>
                  <a:gd name="T17" fmla="*/ 539 h 539"/>
                  <a:gd name="T18" fmla="*/ 212 w 1248"/>
                  <a:gd name="T19" fmla="*/ 517 h 539"/>
                  <a:gd name="T20" fmla="*/ 179 w 1248"/>
                  <a:gd name="T21" fmla="*/ 490 h 539"/>
                  <a:gd name="T22" fmla="*/ 157 w 1248"/>
                  <a:gd name="T23" fmla="*/ 468 h 539"/>
                  <a:gd name="T24" fmla="*/ 141 w 1248"/>
                  <a:gd name="T25" fmla="*/ 447 h 539"/>
                  <a:gd name="T26" fmla="*/ 136 w 1248"/>
                  <a:gd name="T27" fmla="*/ 425 h 539"/>
                  <a:gd name="T28" fmla="*/ 136 w 1248"/>
                  <a:gd name="T29" fmla="*/ 403 h 539"/>
                  <a:gd name="T30" fmla="*/ 141 w 1248"/>
                  <a:gd name="T31" fmla="*/ 381 h 539"/>
                  <a:gd name="T32" fmla="*/ 157 w 1248"/>
                  <a:gd name="T33" fmla="*/ 365 h 539"/>
                  <a:gd name="T34" fmla="*/ 179 w 1248"/>
                  <a:gd name="T35" fmla="*/ 343 h 539"/>
                  <a:gd name="T36" fmla="*/ 201 w 1248"/>
                  <a:gd name="T37" fmla="*/ 327 h 539"/>
                  <a:gd name="T38" fmla="*/ 266 w 1248"/>
                  <a:gd name="T39" fmla="*/ 294 h 539"/>
                  <a:gd name="T40" fmla="*/ 353 w 1248"/>
                  <a:gd name="T41" fmla="*/ 262 h 539"/>
                  <a:gd name="T42" fmla="*/ 445 w 1248"/>
                  <a:gd name="T43" fmla="*/ 234 h 539"/>
                  <a:gd name="T44" fmla="*/ 554 w 1248"/>
                  <a:gd name="T45" fmla="*/ 213 h 539"/>
                  <a:gd name="T46" fmla="*/ 662 w 1248"/>
                  <a:gd name="T47" fmla="*/ 191 h 539"/>
                  <a:gd name="T48" fmla="*/ 890 w 1248"/>
                  <a:gd name="T49" fmla="*/ 153 h 539"/>
                  <a:gd name="T50" fmla="*/ 993 w 1248"/>
                  <a:gd name="T51" fmla="*/ 136 h 539"/>
                  <a:gd name="T52" fmla="*/ 1091 w 1248"/>
                  <a:gd name="T53" fmla="*/ 120 h 539"/>
                  <a:gd name="T54" fmla="*/ 1178 w 1248"/>
                  <a:gd name="T55" fmla="*/ 115 h 539"/>
                  <a:gd name="T56" fmla="*/ 1248 w 1248"/>
                  <a:gd name="T57" fmla="*/ 104 h 539"/>
                  <a:gd name="T58" fmla="*/ 1248 w 1248"/>
                  <a:gd name="T59" fmla="*/ 0 h 539"/>
                  <a:gd name="T60" fmla="*/ 1161 w 1248"/>
                  <a:gd name="T61" fmla="*/ 22 h 539"/>
                  <a:gd name="T62" fmla="*/ 1069 w 1248"/>
                  <a:gd name="T63" fmla="*/ 38 h 539"/>
                  <a:gd name="T64" fmla="*/ 874 w 1248"/>
                  <a:gd name="T65" fmla="*/ 71 h 539"/>
                  <a:gd name="T66" fmla="*/ 673 w 1248"/>
                  <a:gd name="T67" fmla="*/ 93 h 539"/>
                  <a:gd name="T68" fmla="*/ 483 w 1248"/>
                  <a:gd name="T69" fmla="*/ 126 h 539"/>
                  <a:gd name="T70" fmla="*/ 391 w 1248"/>
                  <a:gd name="T71" fmla="*/ 142 h 539"/>
                  <a:gd name="T72" fmla="*/ 309 w 1248"/>
                  <a:gd name="T73" fmla="*/ 158 h 539"/>
                  <a:gd name="T74" fmla="*/ 228 w 1248"/>
                  <a:gd name="T75" fmla="*/ 180 h 539"/>
                  <a:gd name="T76" fmla="*/ 163 w 1248"/>
                  <a:gd name="T77" fmla="*/ 202 h 539"/>
                  <a:gd name="T78" fmla="*/ 103 w 1248"/>
                  <a:gd name="T79" fmla="*/ 229 h 539"/>
                  <a:gd name="T80" fmla="*/ 54 w 1248"/>
                  <a:gd name="T81" fmla="*/ 256 h 539"/>
                  <a:gd name="T82" fmla="*/ 22 w 1248"/>
                  <a:gd name="T83" fmla="*/ 294 h 539"/>
                  <a:gd name="T84" fmla="*/ 0 w 1248"/>
                  <a:gd name="T85" fmla="*/ 332 h 539"/>
                  <a:gd name="T86" fmla="*/ 0 w 1248"/>
                  <a:gd name="T87" fmla="*/ 332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hu-HU">
                  <a:ea typeface="+mn-ea"/>
                </a:endParaRPr>
              </a:p>
            </p:txBody>
          </p:sp>
        </p:grpSp>
        <p:sp>
          <p:nvSpPr>
            <p:cNvPr id="30731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>
                <a:gd name="T0" fmla="*/ 982 w 2296"/>
                <a:gd name="T1" fmla="*/ 1061 h 1469"/>
                <a:gd name="T2" fmla="*/ 1357 w 2296"/>
                <a:gd name="T3" fmla="*/ 1012 h 1469"/>
                <a:gd name="T4" fmla="*/ 1666 w 2296"/>
                <a:gd name="T5" fmla="*/ 957 h 1469"/>
                <a:gd name="T6" fmla="*/ 1916 w 2296"/>
                <a:gd name="T7" fmla="*/ 897 h 1469"/>
                <a:gd name="T8" fmla="*/ 2100 w 2296"/>
                <a:gd name="T9" fmla="*/ 832 h 1469"/>
                <a:gd name="T10" fmla="*/ 2220 w 2296"/>
                <a:gd name="T11" fmla="*/ 756 h 1469"/>
                <a:gd name="T12" fmla="*/ 2285 w 2296"/>
                <a:gd name="T13" fmla="*/ 669 h 1469"/>
                <a:gd name="T14" fmla="*/ 2290 w 2296"/>
                <a:gd name="T15" fmla="*/ 560 h 1469"/>
                <a:gd name="T16" fmla="*/ 2241 w 2296"/>
                <a:gd name="T17" fmla="*/ 457 h 1469"/>
                <a:gd name="T18" fmla="*/ 2144 w 2296"/>
                <a:gd name="T19" fmla="*/ 364 h 1469"/>
                <a:gd name="T20" fmla="*/ 2008 w 2296"/>
                <a:gd name="T21" fmla="*/ 277 h 1469"/>
                <a:gd name="T22" fmla="*/ 1769 w 2296"/>
                <a:gd name="T23" fmla="*/ 157 h 1469"/>
                <a:gd name="T24" fmla="*/ 1612 w 2296"/>
                <a:gd name="T25" fmla="*/ 92 h 1469"/>
                <a:gd name="T26" fmla="*/ 1476 w 2296"/>
                <a:gd name="T27" fmla="*/ 43 h 1469"/>
                <a:gd name="T28" fmla="*/ 1384 w 2296"/>
                <a:gd name="T29" fmla="*/ 10 h 1469"/>
                <a:gd name="T30" fmla="*/ 1346 w 2296"/>
                <a:gd name="T31" fmla="*/ 0 h 1469"/>
                <a:gd name="T32" fmla="*/ 1655 w 2296"/>
                <a:gd name="T33" fmla="*/ 119 h 1469"/>
                <a:gd name="T34" fmla="*/ 1948 w 2296"/>
                <a:gd name="T35" fmla="*/ 255 h 1469"/>
                <a:gd name="T36" fmla="*/ 2068 w 2296"/>
                <a:gd name="T37" fmla="*/ 326 h 1469"/>
                <a:gd name="T38" fmla="*/ 2171 w 2296"/>
                <a:gd name="T39" fmla="*/ 402 h 1469"/>
                <a:gd name="T40" fmla="*/ 2236 w 2296"/>
                <a:gd name="T41" fmla="*/ 478 h 1469"/>
                <a:gd name="T42" fmla="*/ 2263 w 2296"/>
                <a:gd name="T43" fmla="*/ 560 h 1469"/>
                <a:gd name="T44" fmla="*/ 2241 w 2296"/>
                <a:gd name="T45" fmla="*/ 636 h 1469"/>
                <a:gd name="T46" fmla="*/ 2171 w 2296"/>
                <a:gd name="T47" fmla="*/ 702 h 1469"/>
                <a:gd name="T48" fmla="*/ 2062 w 2296"/>
                <a:gd name="T49" fmla="*/ 756 h 1469"/>
                <a:gd name="T50" fmla="*/ 1921 w 2296"/>
                <a:gd name="T51" fmla="*/ 800 h 1469"/>
                <a:gd name="T52" fmla="*/ 1748 w 2296"/>
                <a:gd name="T53" fmla="*/ 843 h 1469"/>
                <a:gd name="T54" fmla="*/ 1351 w 2296"/>
                <a:gd name="T55" fmla="*/ 908 h 1469"/>
                <a:gd name="T56" fmla="*/ 923 w 2296"/>
                <a:gd name="T57" fmla="*/ 968 h 1469"/>
                <a:gd name="T58" fmla="*/ 521 w 2296"/>
                <a:gd name="T59" fmla="*/ 1028 h 1469"/>
                <a:gd name="T60" fmla="*/ 353 w 2296"/>
                <a:gd name="T61" fmla="*/ 1066 h 1469"/>
                <a:gd name="T62" fmla="*/ 206 w 2296"/>
                <a:gd name="T63" fmla="*/ 1104 h 1469"/>
                <a:gd name="T64" fmla="*/ 92 w 2296"/>
                <a:gd name="T65" fmla="*/ 1148 h 1469"/>
                <a:gd name="T66" fmla="*/ 22 w 2296"/>
                <a:gd name="T67" fmla="*/ 1202 h 1469"/>
                <a:gd name="T68" fmla="*/ 0 w 2296"/>
                <a:gd name="T69" fmla="*/ 1262 h 1469"/>
                <a:gd name="T70" fmla="*/ 27 w 2296"/>
                <a:gd name="T71" fmla="*/ 1327 h 1469"/>
                <a:gd name="T72" fmla="*/ 98 w 2296"/>
                <a:gd name="T73" fmla="*/ 1382 h 1469"/>
                <a:gd name="T74" fmla="*/ 196 w 2296"/>
                <a:gd name="T75" fmla="*/ 1425 h 1469"/>
                <a:gd name="T76" fmla="*/ 326 w 2296"/>
                <a:gd name="T77" fmla="*/ 1469 h 1469"/>
                <a:gd name="T78" fmla="*/ 217 w 2296"/>
                <a:gd name="T79" fmla="*/ 1414 h 1469"/>
                <a:gd name="T80" fmla="*/ 147 w 2296"/>
                <a:gd name="T81" fmla="*/ 1360 h 1469"/>
                <a:gd name="T82" fmla="*/ 120 w 2296"/>
                <a:gd name="T83" fmla="*/ 1306 h 1469"/>
                <a:gd name="T84" fmla="*/ 141 w 2296"/>
                <a:gd name="T85" fmla="*/ 1257 h 1469"/>
                <a:gd name="T86" fmla="*/ 212 w 2296"/>
                <a:gd name="T87" fmla="*/ 1208 h 1469"/>
                <a:gd name="T88" fmla="*/ 342 w 2296"/>
                <a:gd name="T89" fmla="*/ 1164 h 1469"/>
                <a:gd name="T90" fmla="*/ 527 w 2296"/>
                <a:gd name="T91" fmla="*/ 1121 h 1469"/>
                <a:gd name="T92" fmla="*/ 771 w 2296"/>
                <a:gd name="T93" fmla="*/ 1088 h 1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hu-HU">
                <a:ea typeface="+mn-ea"/>
              </a:endParaRPr>
            </a:p>
          </p:txBody>
        </p:sp>
        <p:sp>
          <p:nvSpPr>
            <p:cNvPr id="1034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437 h 1906"/>
                <a:gd name="T4" fmla="*/ 5812 w 5740"/>
                <a:gd name="T5" fmla="*/ 1437 h 1906"/>
                <a:gd name="T6" fmla="*/ 5812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hu-HU"/>
            </a:p>
          </p:txBody>
        </p:sp>
      </p:grpSp>
      <p:sp>
        <p:nvSpPr>
          <p:cNvPr id="30733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 smtClean="0"/>
              <a:t>Mintacím szerkesztése</a:t>
            </a:r>
          </a:p>
        </p:txBody>
      </p:sp>
      <p:sp>
        <p:nvSpPr>
          <p:cNvPr id="30734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30735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 smtClean="0"/>
              <a:t>Mintaszöveg szerkesztése</a:t>
            </a:r>
          </a:p>
          <a:p>
            <a:pPr lvl="1"/>
            <a:r>
              <a:rPr lang="hu-HU" altLang="hu-HU" smtClean="0"/>
              <a:t>Második szint</a:t>
            </a:r>
          </a:p>
          <a:p>
            <a:pPr lvl="2"/>
            <a:r>
              <a:rPr lang="hu-HU" altLang="hu-HU" smtClean="0"/>
              <a:t>Harmadik szint</a:t>
            </a:r>
          </a:p>
          <a:p>
            <a:pPr lvl="3"/>
            <a:r>
              <a:rPr lang="hu-HU" altLang="hu-HU" smtClean="0"/>
              <a:t>Negyedik szint</a:t>
            </a:r>
          </a:p>
          <a:p>
            <a:pPr lvl="4"/>
            <a:r>
              <a:rPr lang="hu-HU" altLang="hu-HU" smtClean="0"/>
              <a:t>Ötödik szint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37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MS PGothic" panose="020B0600070205080204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ea typeface="MS PGothic" panose="020B0600070205080204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ea typeface="MS PGothic" panose="020B0600070205080204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ea typeface="MS PGothic" panose="020B0600070205080204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ea typeface="MS PGothic" panose="020B0600070205080204" pitchFamily="34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MS PGothic" panose="020B0600070205080204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MS PGothic" panose="020B0600070205080204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MS PGothic" panose="020B0600070205080204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MS PGothic" panose="020B0600070205080204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Relationship Id="rId5" Type="http://schemas.openxmlformats.org/officeDocument/2006/relationships/image" Target="../media/image2.png"/><Relationship Id="rId1" Type="http://schemas.microsoft.com/office/2007/relationships/media" Target="../media/media1.wav"/><Relationship Id="rId2" Type="http://schemas.openxmlformats.org/officeDocument/2006/relationships/audio" Target="../media/media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Relationship Id="rId5" Type="http://schemas.openxmlformats.org/officeDocument/2006/relationships/image" Target="../media/image13.jpeg"/><Relationship Id="rId6" Type="http://schemas.openxmlformats.org/officeDocument/2006/relationships/image" Target="NULL"/><Relationship Id="rId7" Type="http://schemas.openxmlformats.org/officeDocument/2006/relationships/image" Target="../media/image14.jpeg"/><Relationship Id="rId8" Type="http://schemas.openxmlformats.org/officeDocument/2006/relationships/image" Target="../media/image2.png"/><Relationship Id="rId1" Type="http://schemas.microsoft.com/office/2007/relationships/media" Target="../media/media10.wav"/><Relationship Id="rId2" Type="http://schemas.openxmlformats.org/officeDocument/2006/relationships/audio" Target="../media/media10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1.xml"/><Relationship Id="rId5" Type="http://schemas.openxmlformats.org/officeDocument/2006/relationships/image" Target="NULL"/><Relationship Id="rId6" Type="http://schemas.openxmlformats.org/officeDocument/2006/relationships/image" Target="../media/image15.jpeg"/><Relationship Id="rId7" Type="http://schemas.openxmlformats.org/officeDocument/2006/relationships/image" Target="../media/image16.jpeg"/><Relationship Id="rId8" Type="http://schemas.openxmlformats.org/officeDocument/2006/relationships/image" Target="../media/image17.jpeg"/><Relationship Id="rId9" Type="http://schemas.openxmlformats.org/officeDocument/2006/relationships/image" Target="../media/image2.png"/><Relationship Id="rId1" Type="http://schemas.microsoft.com/office/2007/relationships/media" Target="../media/media11.wav"/><Relationship Id="rId2" Type="http://schemas.openxmlformats.org/officeDocument/2006/relationships/audio" Target="../media/media1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4" Type="http://schemas.openxmlformats.org/officeDocument/2006/relationships/image" Target="../media/image18.jpeg"/><Relationship Id="rId5" Type="http://schemas.openxmlformats.org/officeDocument/2006/relationships/image" Target="../media/image19.jpeg"/><Relationship Id="rId6" Type="http://schemas.openxmlformats.org/officeDocument/2006/relationships/image" Target="../media/image20.jpeg"/><Relationship Id="rId7" Type="http://schemas.openxmlformats.org/officeDocument/2006/relationships/image" Target="NULL"/><Relationship Id="rId8" Type="http://schemas.openxmlformats.org/officeDocument/2006/relationships/image" Target="../media/image21.jpeg"/><Relationship Id="rId9" Type="http://schemas.openxmlformats.org/officeDocument/2006/relationships/image" Target="../media/image2.png"/><Relationship Id="rId1" Type="http://schemas.microsoft.com/office/2007/relationships/media" Target="../media/media12.wav"/><Relationship Id="rId2" Type="http://schemas.openxmlformats.org/officeDocument/2006/relationships/audio" Target="../media/media12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2.xml"/><Relationship Id="rId5" Type="http://schemas.openxmlformats.org/officeDocument/2006/relationships/image" Target="../media/image22.jpeg"/><Relationship Id="rId6" Type="http://schemas.openxmlformats.org/officeDocument/2006/relationships/image" Target="../media/image23.jpeg"/><Relationship Id="rId7" Type="http://schemas.openxmlformats.org/officeDocument/2006/relationships/image" Target="NULL"/><Relationship Id="rId8" Type="http://schemas.openxmlformats.org/officeDocument/2006/relationships/image" Target="../media/image2.png"/><Relationship Id="rId1" Type="http://schemas.microsoft.com/office/2007/relationships/media" Target="../media/media13.wav"/><Relationship Id="rId2" Type="http://schemas.openxmlformats.org/officeDocument/2006/relationships/audio" Target="../media/media13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3.xml"/><Relationship Id="rId5" Type="http://schemas.openxmlformats.org/officeDocument/2006/relationships/image" Target="../media/image24.jpeg"/><Relationship Id="rId6" Type="http://schemas.openxmlformats.org/officeDocument/2006/relationships/image" Target="../media/image25.jpeg"/><Relationship Id="rId7" Type="http://schemas.openxmlformats.org/officeDocument/2006/relationships/image" Target="NULL"/><Relationship Id="rId8" Type="http://schemas.openxmlformats.org/officeDocument/2006/relationships/image" Target="../media/image2.png"/><Relationship Id="rId1" Type="http://schemas.microsoft.com/office/2007/relationships/media" Target="../media/media14.wav"/><Relationship Id="rId2" Type="http://schemas.openxmlformats.org/officeDocument/2006/relationships/audio" Target="../media/media14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4.xml"/><Relationship Id="rId5" Type="http://schemas.openxmlformats.org/officeDocument/2006/relationships/image" Target="../media/image26.jpeg"/><Relationship Id="rId6" Type="http://schemas.openxmlformats.org/officeDocument/2006/relationships/image" Target="../media/image27.jpeg"/><Relationship Id="rId7" Type="http://schemas.openxmlformats.org/officeDocument/2006/relationships/image" Target="NULL"/><Relationship Id="rId8" Type="http://schemas.openxmlformats.org/officeDocument/2006/relationships/image" Target="../media/image28.jpeg"/><Relationship Id="rId9" Type="http://schemas.openxmlformats.org/officeDocument/2006/relationships/image" Target="../media/image29.jpeg"/><Relationship Id="rId10" Type="http://schemas.openxmlformats.org/officeDocument/2006/relationships/image" Target="../media/image2.png"/><Relationship Id="rId1" Type="http://schemas.microsoft.com/office/2007/relationships/media" Target="../media/media15.wav"/><Relationship Id="rId2" Type="http://schemas.openxmlformats.org/officeDocument/2006/relationships/audio" Target="../media/media15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5.xml"/><Relationship Id="rId5" Type="http://schemas.openxmlformats.org/officeDocument/2006/relationships/image" Target="NULL"/><Relationship Id="rId6" Type="http://schemas.openxmlformats.org/officeDocument/2006/relationships/image" Target="../media/image2.png"/><Relationship Id="rId1" Type="http://schemas.microsoft.com/office/2007/relationships/media" Target="../media/media16.wav"/><Relationship Id="rId2" Type="http://schemas.openxmlformats.org/officeDocument/2006/relationships/audio" Target="../media/media16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6.xml"/><Relationship Id="rId5" Type="http://schemas.openxmlformats.org/officeDocument/2006/relationships/image" Target="../media/image30.jpeg"/><Relationship Id="rId6" Type="http://schemas.openxmlformats.org/officeDocument/2006/relationships/image" Target="NULL"/><Relationship Id="rId7" Type="http://schemas.openxmlformats.org/officeDocument/2006/relationships/image" Target="../media/image2.png"/><Relationship Id="rId1" Type="http://schemas.microsoft.com/office/2007/relationships/media" Target="../media/media17.wav"/><Relationship Id="rId2" Type="http://schemas.openxmlformats.org/officeDocument/2006/relationships/audio" Target="../media/media17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notesSlide" Target="../notesSlides/notesSlide17.xml"/><Relationship Id="rId5" Type="http://schemas.openxmlformats.org/officeDocument/2006/relationships/image" Target="../media/image31.jpeg"/><Relationship Id="rId6" Type="http://schemas.openxmlformats.org/officeDocument/2006/relationships/image" Target="NULL"/><Relationship Id="rId7" Type="http://schemas.openxmlformats.org/officeDocument/2006/relationships/image" Target="../media/image3.jpeg"/><Relationship Id="rId8" Type="http://schemas.openxmlformats.org/officeDocument/2006/relationships/image" Target="../media/image2.png"/><Relationship Id="rId1" Type="http://schemas.microsoft.com/office/2007/relationships/media" Target="../media/media18.wav"/><Relationship Id="rId2" Type="http://schemas.openxmlformats.org/officeDocument/2006/relationships/audio" Target="../media/media18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8.xml"/><Relationship Id="rId5" Type="http://schemas.openxmlformats.org/officeDocument/2006/relationships/image" Target="NULL"/><Relationship Id="rId6" Type="http://schemas.openxmlformats.org/officeDocument/2006/relationships/image" Target="../media/image2.png"/><Relationship Id="rId1" Type="http://schemas.microsoft.com/office/2007/relationships/media" Target="../media/media19.wav"/><Relationship Id="rId2" Type="http://schemas.openxmlformats.org/officeDocument/2006/relationships/audio" Target="../media/media19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Relationship Id="rId5" Type="http://schemas.openxmlformats.org/officeDocument/2006/relationships/image" Target="../media/image3.jpeg"/><Relationship Id="rId6" Type="http://schemas.openxmlformats.org/officeDocument/2006/relationships/image" Target="../media/image4.jpeg"/><Relationship Id="rId7" Type="http://schemas.openxmlformats.org/officeDocument/2006/relationships/image" Target="../media/image2.png"/><Relationship Id="rId1" Type="http://schemas.microsoft.com/office/2007/relationships/media" Target="../media/media2.wav"/><Relationship Id="rId2" Type="http://schemas.openxmlformats.org/officeDocument/2006/relationships/audio" Target="../media/media2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4" Type="http://schemas.openxmlformats.org/officeDocument/2006/relationships/notesSlide" Target="../notesSlides/notesSlide19.xml"/><Relationship Id="rId5" Type="http://schemas.openxmlformats.org/officeDocument/2006/relationships/image" Target="../media/image32.jpeg"/><Relationship Id="rId6" Type="http://schemas.openxmlformats.org/officeDocument/2006/relationships/image" Target="NULL"/><Relationship Id="rId7" Type="http://schemas.openxmlformats.org/officeDocument/2006/relationships/image" Target="../media/image2.png"/><Relationship Id="rId1" Type="http://schemas.microsoft.com/office/2007/relationships/media" Target="../media/media20.wav"/><Relationship Id="rId2" Type="http://schemas.openxmlformats.org/officeDocument/2006/relationships/audio" Target="../media/media20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0.xml"/><Relationship Id="rId5" Type="http://schemas.openxmlformats.org/officeDocument/2006/relationships/image" Target="NULL"/><Relationship Id="rId6" Type="http://schemas.openxmlformats.org/officeDocument/2006/relationships/image" Target="../media/image2.png"/><Relationship Id="rId1" Type="http://schemas.microsoft.com/office/2007/relationships/media" Target="../media/media21.wav"/><Relationship Id="rId2" Type="http://schemas.openxmlformats.org/officeDocument/2006/relationships/audio" Target="../media/media2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1.xml"/><Relationship Id="rId5" Type="http://schemas.openxmlformats.org/officeDocument/2006/relationships/image" Target="NULL"/><Relationship Id="rId6" Type="http://schemas.openxmlformats.org/officeDocument/2006/relationships/image" Target="../media/image33.jpeg"/><Relationship Id="rId7" Type="http://schemas.openxmlformats.org/officeDocument/2006/relationships/image" Target="../media/image2.png"/><Relationship Id="rId1" Type="http://schemas.microsoft.com/office/2007/relationships/media" Target="../media/media22.wav"/><Relationship Id="rId2" Type="http://schemas.openxmlformats.org/officeDocument/2006/relationships/audio" Target="../media/media22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2.xml"/><Relationship Id="rId5" Type="http://schemas.openxmlformats.org/officeDocument/2006/relationships/image" Target="NULL"/><Relationship Id="rId6" Type="http://schemas.openxmlformats.org/officeDocument/2006/relationships/image" Target="../media/image2.png"/><Relationship Id="rId1" Type="http://schemas.microsoft.com/office/2007/relationships/media" Target="../media/media23.wav"/><Relationship Id="rId2" Type="http://schemas.openxmlformats.org/officeDocument/2006/relationships/audio" Target="../media/media23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4" Type="http://schemas.openxmlformats.org/officeDocument/2006/relationships/notesSlide" Target="../notesSlides/notesSlide23.xml"/><Relationship Id="rId5" Type="http://schemas.openxmlformats.org/officeDocument/2006/relationships/image" Target="../media/image34.jpeg"/><Relationship Id="rId6" Type="http://schemas.openxmlformats.org/officeDocument/2006/relationships/image" Target="NULL"/><Relationship Id="rId7" Type="http://schemas.openxmlformats.org/officeDocument/2006/relationships/image" Target="../media/image2.png"/><Relationship Id="rId1" Type="http://schemas.microsoft.com/office/2007/relationships/media" Target="../media/media24.wav"/><Relationship Id="rId2" Type="http://schemas.openxmlformats.org/officeDocument/2006/relationships/audio" Target="../media/media24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4" Type="http://schemas.openxmlformats.org/officeDocument/2006/relationships/notesSlide" Target="../notesSlides/notesSlide24.xml"/><Relationship Id="rId5" Type="http://schemas.openxmlformats.org/officeDocument/2006/relationships/image" Target="NULL"/><Relationship Id="rId6" Type="http://schemas.openxmlformats.org/officeDocument/2006/relationships/image" Target="../media/image35.jpeg"/><Relationship Id="rId7" Type="http://schemas.openxmlformats.org/officeDocument/2006/relationships/image" Target="../media/image36.jpeg"/><Relationship Id="rId8" Type="http://schemas.openxmlformats.org/officeDocument/2006/relationships/image" Target="../media/image37.jpeg"/><Relationship Id="rId9" Type="http://schemas.openxmlformats.org/officeDocument/2006/relationships/image" Target="../media/image38.jpeg"/><Relationship Id="rId10" Type="http://schemas.openxmlformats.org/officeDocument/2006/relationships/image" Target="../media/image2.png"/><Relationship Id="rId1" Type="http://schemas.microsoft.com/office/2007/relationships/media" Target="../media/media25.wav"/><Relationship Id="rId2" Type="http://schemas.openxmlformats.org/officeDocument/2006/relationships/audio" Target="../media/media25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4" Type="http://schemas.openxmlformats.org/officeDocument/2006/relationships/notesSlide" Target="../notesSlides/notesSlide25.xml"/><Relationship Id="rId5" Type="http://schemas.openxmlformats.org/officeDocument/2006/relationships/image" Target="../media/image39.jpeg"/><Relationship Id="rId6" Type="http://schemas.openxmlformats.org/officeDocument/2006/relationships/image" Target="../media/image40.jpeg"/><Relationship Id="rId7" Type="http://schemas.openxmlformats.org/officeDocument/2006/relationships/image" Target="NULL"/><Relationship Id="rId8" Type="http://schemas.openxmlformats.org/officeDocument/2006/relationships/image" Target="../media/image41.jpeg"/><Relationship Id="rId9" Type="http://schemas.openxmlformats.org/officeDocument/2006/relationships/image" Target="../media/image2.png"/><Relationship Id="rId1" Type="http://schemas.microsoft.com/office/2007/relationships/media" Target="../media/media26.wav"/><Relationship Id="rId2" Type="http://schemas.openxmlformats.org/officeDocument/2006/relationships/audio" Target="../media/media26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4" Type="http://schemas.openxmlformats.org/officeDocument/2006/relationships/notesSlide" Target="../notesSlides/notesSlide26.xml"/><Relationship Id="rId5" Type="http://schemas.openxmlformats.org/officeDocument/2006/relationships/image" Target="../media/image42.jpeg"/><Relationship Id="rId6" Type="http://schemas.openxmlformats.org/officeDocument/2006/relationships/image" Target="../media/image43.jpeg"/><Relationship Id="rId7" Type="http://schemas.openxmlformats.org/officeDocument/2006/relationships/image" Target="../media/image44.jpeg"/><Relationship Id="rId8" Type="http://schemas.openxmlformats.org/officeDocument/2006/relationships/image" Target="../media/image45.jpeg"/><Relationship Id="rId9" Type="http://schemas.openxmlformats.org/officeDocument/2006/relationships/image" Target="NULL"/><Relationship Id="rId10" Type="http://schemas.openxmlformats.org/officeDocument/2006/relationships/image" Target="../media/image46.jpeg"/><Relationship Id="rId11" Type="http://schemas.openxmlformats.org/officeDocument/2006/relationships/image" Target="../media/image2.png"/><Relationship Id="rId1" Type="http://schemas.microsoft.com/office/2007/relationships/media" Target="../media/media27.wav"/><Relationship Id="rId2" Type="http://schemas.openxmlformats.org/officeDocument/2006/relationships/audio" Target="../media/media27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7.xml"/><Relationship Id="rId5" Type="http://schemas.openxmlformats.org/officeDocument/2006/relationships/image" Target="NULL"/><Relationship Id="rId6" Type="http://schemas.openxmlformats.org/officeDocument/2006/relationships/image" Target="../media/image2.png"/><Relationship Id="rId1" Type="http://schemas.microsoft.com/office/2007/relationships/media" Target="../media/media28.wav"/><Relationship Id="rId2" Type="http://schemas.openxmlformats.org/officeDocument/2006/relationships/audio" Target="../media/media28.wav"/></Relationships>
</file>

<file path=ppt/slides/_rels/slide29.xml.rels><?xml version="1.0" encoding="UTF-8" standalone="yes"?>
<Relationships xmlns="http://schemas.openxmlformats.org/package/2006/relationships"><Relationship Id="rId11" Type="http://schemas.openxmlformats.org/officeDocument/2006/relationships/image" Target="../media/image50.jpeg"/><Relationship Id="rId12" Type="http://schemas.openxmlformats.org/officeDocument/2006/relationships/image" Target="../media/image51.jpeg"/><Relationship Id="rId13" Type="http://schemas.openxmlformats.org/officeDocument/2006/relationships/image" Target="../media/image2.png"/><Relationship Id="rId1" Type="http://schemas.microsoft.com/office/2007/relationships/media" Target="../media/media29.wav"/><Relationship Id="rId2" Type="http://schemas.openxmlformats.org/officeDocument/2006/relationships/audio" Target="../media/media29.wav"/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28.xml"/><Relationship Id="rId5" Type="http://schemas.openxmlformats.org/officeDocument/2006/relationships/image" Target="../media/image47.jpeg"/><Relationship Id="rId6" Type="http://schemas.openxmlformats.org/officeDocument/2006/relationships/image" Target="../media/image48.jpeg"/><Relationship Id="rId7" Type="http://schemas.openxmlformats.org/officeDocument/2006/relationships/image" Target="../media/image46.jpeg"/><Relationship Id="rId8" Type="http://schemas.openxmlformats.org/officeDocument/2006/relationships/image" Target="../media/image49.jpeg"/><Relationship Id="rId9" Type="http://schemas.openxmlformats.org/officeDocument/2006/relationships/image" Target="NULL"/><Relationship Id="rId10" Type="http://schemas.openxmlformats.org/officeDocument/2006/relationships/image" Target="../media/image4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4" Type="http://schemas.openxmlformats.org/officeDocument/2006/relationships/notesSlide" Target="../notesSlides/notesSlide3.xml"/><Relationship Id="rId5" Type="http://schemas.openxmlformats.org/officeDocument/2006/relationships/image" Target="../media/image5.jpeg"/><Relationship Id="rId6" Type="http://schemas.openxmlformats.org/officeDocument/2006/relationships/image" Target="NULL"/><Relationship Id="rId7" Type="http://schemas.openxmlformats.org/officeDocument/2006/relationships/image" Target="../media/image2.png"/><Relationship Id="rId1" Type="http://schemas.microsoft.com/office/2007/relationships/media" Target="../media/media3.wav"/><Relationship Id="rId2" Type="http://schemas.openxmlformats.org/officeDocument/2006/relationships/audio" Target="../media/media3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9.xml"/><Relationship Id="rId5" Type="http://schemas.openxmlformats.org/officeDocument/2006/relationships/image" Target="NULL"/><Relationship Id="rId6" Type="http://schemas.openxmlformats.org/officeDocument/2006/relationships/image" Target="../media/image2.png"/><Relationship Id="rId1" Type="http://schemas.microsoft.com/office/2007/relationships/media" Target="../media/media30.wav"/><Relationship Id="rId2" Type="http://schemas.openxmlformats.org/officeDocument/2006/relationships/audio" Target="../media/media30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4" Type="http://schemas.openxmlformats.org/officeDocument/2006/relationships/notesSlide" Target="../notesSlides/notesSlide30.xml"/><Relationship Id="rId5" Type="http://schemas.openxmlformats.org/officeDocument/2006/relationships/image" Target="../media/image52.jpeg"/><Relationship Id="rId6" Type="http://schemas.openxmlformats.org/officeDocument/2006/relationships/image" Target="NULL"/><Relationship Id="rId7" Type="http://schemas.openxmlformats.org/officeDocument/2006/relationships/image" Target="../media/image53.jpeg"/><Relationship Id="rId8" Type="http://schemas.openxmlformats.org/officeDocument/2006/relationships/image" Target="../media/image2.png"/><Relationship Id="rId1" Type="http://schemas.microsoft.com/office/2007/relationships/media" Target="../media/media31.wav"/><Relationship Id="rId2" Type="http://schemas.openxmlformats.org/officeDocument/2006/relationships/audio" Target="../media/media31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4" Type="http://schemas.openxmlformats.org/officeDocument/2006/relationships/notesSlide" Target="../notesSlides/notesSlide31.xml"/><Relationship Id="rId5" Type="http://schemas.openxmlformats.org/officeDocument/2006/relationships/image" Target="../media/image43.jpeg"/><Relationship Id="rId6" Type="http://schemas.openxmlformats.org/officeDocument/2006/relationships/image" Target="../media/image54.jpeg"/><Relationship Id="rId7" Type="http://schemas.openxmlformats.org/officeDocument/2006/relationships/image" Target="../media/image55.jpeg"/><Relationship Id="rId8" Type="http://schemas.openxmlformats.org/officeDocument/2006/relationships/image" Target="../media/image56.jpeg"/><Relationship Id="rId9" Type="http://schemas.openxmlformats.org/officeDocument/2006/relationships/image" Target="NULL"/><Relationship Id="rId10" Type="http://schemas.openxmlformats.org/officeDocument/2006/relationships/image" Target="../media/image2.png"/><Relationship Id="rId1" Type="http://schemas.microsoft.com/office/2007/relationships/media" Target="../media/media32.wav"/><Relationship Id="rId2" Type="http://schemas.openxmlformats.org/officeDocument/2006/relationships/audio" Target="../media/media32.wav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2.xml"/><Relationship Id="rId5" Type="http://schemas.openxmlformats.org/officeDocument/2006/relationships/image" Target="../media/image3.jpeg"/><Relationship Id="rId6" Type="http://schemas.openxmlformats.org/officeDocument/2006/relationships/image" Target="../media/image2.png"/><Relationship Id="rId1" Type="http://schemas.microsoft.com/office/2007/relationships/media" Target="../media/media33.wav"/><Relationship Id="rId2" Type="http://schemas.openxmlformats.org/officeDocument/2006/relationships/audio" Target="../media/media33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Relationship Id="rId5" Type="http://schemas.openxmlformats.org/officeDocument/2006/relationships/image" Target="../media/image6.jpeg"/><Relationship Id="rId6" Type="http://schemas.openxmlformats.org/officeDocument/2006/relationships/image" Target="NULL"/><Relationship Id="rId7" Type="http://schemas.openxmlformats.org/officeDocument/2006/relationships/image" Target="../media/image2.png"/><Relationship Id="rId1" Type="http://schemas.microsoft.com/office/2007/relationships/media" Target="../media/media4.wav"/><Relationship Id="rId2" Type="http://schemas.openxmlformats.org/officeDocument/2006/relationships/audio" Target="../media/media4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Relationship Id="rId5" Type="http://schemas.openxmlformats.org/officeDocument/2006/relationships/image" Target="../media/image7.jpeg"/><Relationship Id="rId6" Type="http://schemas.openxmlformats.org/officeDocument/2006/relationships/image" Target="../media/image8.jpeg"/><Relationship Id="rId7" Type="http://schemas.openxmlformats.org/officeDocument/2006/relationships/image" Target="../media/image9.jpeg"/><Relationship Id="rId8" Type="http://schemas.openxmlformats.org/officeDocument/2006/relationships/image" Target="../media/image10.jpeg"/><Relationship Id="rId9" Type="http://schemas.openxmlformats.org/officeDocument/2006/relationships/image" Target="../media/image11.jpeg"/><Relationship Id="rId10" Type="http://schemas.openxmlformats.org/officeDocument/2006/relationships/image" Target="NULL"/><Relationship Id="rId11" Type="http://schemas.openxmlformats.org/officeDocument/2006/relationships/image" Target="../media/image2.png"/><Relationship Id="rId1" Type="http://schemas.microsoft.com/office/2007/relationships/media" Target="../media/media5.wav"/><Relationship Id="rId2" Type="http://schemas.openxmlformats.org/officeDocument/2006/relationships/audio" Target="../media/media5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6.xml"/><Relationship Id="rId5" Type="http://schemas.openxmlformats.org/officeDocument/2006/relationships/image" Target="NULL"/><Relationship Id="rId6" Type="http://schemas.openxmlformats.org/officeDocument/2006/relationships/image" Target="../media/image2.png"/><Relationship Id="rId1" Type="http://schemas.microsoft.com/office/2007/relationships/media" Target="../media/media6.wav"/><Relationship Id="rId2" Type="http://schemas.openxmlformats.org/officeDocument/2006/relationships/audio" Target="../media/media6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7.xml"/><Relationship Id="rId5" Type="http://schemas.openxmlformats.org/officeDocument/2006/relationships/image" Target="NULL"/><Relationship Id="rId6" Type="http://schemas.openxmlformats.org/officeDocument/2006/relationships/image" Target="../media/image2.png"/><Relationship Id="rId1" Type="http://schemas.microsoft.com/office/2007/relationships/media" Target="../media/media7.wav"/><Relationship Id="rId2" Type="http://schemas.openxmlformats.org/officeDocument/2006/relationships/audio" Target="../media/media7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8.xml"/><Relationship Id="rId5" Type="http://schemas.openxmlformats.org/officeDocument/2006/relationships/image" Target="NULL"/><Relationship Id="rId6" Type="http://schemas.openxmlformats.org/officeDocument/2006/relationships/image" Target="../media/image2.png"/><Relationship Id="rId1" Type="http://schemas.microsoft.com/office/2007/relationships/media" Target="../media/media8.wav"/><Relationship Id="rId2" Type="http://schemas.openxmlformats.org/officeDocument/2006/relationships/audio" Target="../media/media8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Relationship Id="rId5" Type="http://schemas.openxmlformats.org/officeDocument/2006/relationships/image" Target="../media/image12.jpeg"/><Relationship Id="rId6" Type="http://schemas.openxmlformats.org/officeDocument/2006/relationships/image" Target="NULL"/><Relationship Id="rId7" Type="http://schemas.openxmlformats.org/officeDocument/2006/relationships/image" Target="../media/image2.png"/><Relationship Id="rId1" Type="http://schemas.microsoft.com/office/2007/relationships/media" Target="../media/media9.wav"/><Relationship Id="rId2" Type="http://schemas.openxmlformats.org/officeDocument/2006/relationships/audio" Target="../media/media9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1003300"/>
            <a:ext cx="7772400" cy="1920875"/>
          </a:xfrm>
        </p:spPr>
        <p:txBody>
          <a:bodyPr/>
          <a:lstStyle/>
          <a:p>
            <a:pPr eaLnBrk="1" hangingPunct="1"/>
            <a:r>
              <a:rPr lang="hu-HU" altLang="hu-HU" sz="6600" dirty="0" smtClean="0">
                <a:solidFill>
                  <a:schemeClr val="hlink"/>
                </a:solidFill>
              </a:rPr>
              <a:t>Gyermekkori csípőbetegségek</a:t>
            </a:r>
            <a:endParaRPr lang="hu-HU" altLang="hu-HU" sz="4800" i="1" dirty="0" smtClean="0">
              <a:solidFill>
                <a:schemeClr val="hlink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42988" y="5300663"/>
            <a:ext cx="7200900" cy="1752600"/>
          </a:xfrm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eaLnBrk="1" hangingPunct="1"/>
            <a:r>
              <a:rPr lang="hu-HU" altLang="hu-HU" b="1" smtClean="0"/>
              <a:t>Dr. Szőke György </a:t>
            </a:r>
          </a:p>
          <a:p>
            <a:pPr eaLnBrk="1" hangingPunct="1"/>
            <a:r>
              <a:rPr lang="hu-HU" altLang="hu-HU" sz="2400" b="1" smtClean="0"/>
              <a:t>Semmelweis Egyetem Ortopédiai Klinika</a:t>
            </a:r>
          </a:p>
        </p:txBody>
      </p:sp>
      <p:pic>
        <p:nvPicPr>
          <p:cNvPr id="2" name="Sound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0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2" descr="0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549275"/>
            <a:ext cx="6532563" cy="5618163"/>
          </a:xfrm>
          <a:prstGeom prst="rect">
            <a:avLst/>
          </a:prstGeom>
          <a:solidFill>
            <a:schemeClr val="bg2"/>
          </a:solidFill>
          <a:ln w="152400">
            <a:solidFill>
              <a:schemeClr val="bg2"/>
            </a:solidFill>
            <a:miter lim="800000"/>
            <a:headEnd/>
            <a:tailEnd/>
          </a:ln>
        </p:spPr>
      </p:pic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682625" y="3221038"/>
            <a:ext cx="6696075" cy="73025"/>
          </a:xfrm>
          <a:prstGeom prst="rect">
            <a:avLst/>
          </a:prstGeom>
          <a:solidFill>
            <a:schemeClr val="bg2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Garamond" charset="0"/>
              <a:ea typeface="ＭＳ Ｐゴシック" charset="0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2554288" y="557213"/>
            <a:ext cx="144462" cy="2663825"/>
          </a:xfrm>
          <a:prstGeom prst="rect">
            <a:avLst/>
          </a:prstGeom>
          <a:solidFill>
            <a:schemeClr val="bg2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Garamond" charset="0"/>
              <a:ea typeface="ＭＳ Ｐゴシック" charset="0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5002213" y="557213"/>
            <a:ext cx="144462" cy="2663825"/>
          </a:xfrm>
          <a:prstGeom prst="rect">
            <a:avLst/>
          </a:prstGeom>
          <a:solidFill>
            <a:schemeClr val="bg2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Garamond" charset="0"/>
              <a:ea typeface="ＭＳ Ｐゴシック" charset="0"/>
            </a:endParaRP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3275013" y="3289300"/>
            <a:ext cx="142875" cy="2879725"/>
          </a:xfrm>
          <a:prstGeom prst="rect">
            <a:avLst/>
          </a:prstGeom>
          <a:solidFill>
            <a:schemeClr val="bg2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Garamond" charset="0"/>
              <a:ea typeface="ＭＳ Ｐゴシック" charset="0"/>
            </a:endParaRPr>
          </a:p>
        </p:txBody>
      </p:sp>
      <p:sp>
        <p:nvSpPr>
          <p:cNvPr id="259079" name="Text Box 7"/>
          <p:cNvSpPr txBox="1">
            <a:spLocks noChangeArrowheads="1"/>
          </p:cNvSpPr>
          <p:nvPr/>
        </p:nvSpPr>
        <p:spPr bwMode="auto">
          <a:xfrm>
            <a:off x="-30163" y="-26988"/>
            <a:ext cx="2370138" cy="336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1">
                  <a:blip r:embed="rId6"/>
                  <a:srcRect/>
                  <a:stretch>
                    <a:fillRect b="-399574"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1600">
                <a:solidFill>
                  <a:schemeClr val="hlink"/>
                </a:solidFill>
              </a:rPr>
              <a:t>Legg-Calvé-Perthes Disease</a:t>
            </a:r>
          </a:p>
        </p:txBody>
      </p:sp>
      <p:sp>
        <p:nvSpPr>
          <p:cNvPr id="259080" name="Rectangle 8"/>
          <p:cNvSpPr>
            <a:spLocks noChangeArrowheads="1"/>
          </p:cNvSpPr>
          <p:nvPr/>
        </p:nvSpPr>
        <p:spPr bwMode="auto">
          <a:xfrm>
            <a:off x="1042988" y="2357438"/>
            <a:ext cx="863600" cy="528637"/>
          </a:xfrm>
          <a:prstGeom prst="rect">
            <a:avLst/>
          </a:prstGeom>
          <a:solidFill>
            <a:srgbClr val="969696"/>
          </a:solidFill>
          <a:ln w="9525">
            <a:solidFill>
              <a:schemeClr val="hlink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28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8 M</a:t>
            </a:r>
          </a:p>
        </p:txBody>
      </p:sp>
      <p:sp>
        <p:nvSpPr>
          <p:cNvPr id="259081" name="Rectangle 9"/>
          <p:cNvSpPr>
            <a:spLocks noChangeArrowheads="1"/>
          </p:cNvSpPr>
          <p:nvPr/>
        </p:nvSpPr>
        <p:spPr bwMode="auto">
          <a:xfrm>
            <a:off x="3130550" y="2366963"/>
            <a:ext cx="915988" cy="528637"/>
          </a:xfrm>
          <a:prstGeom prst="rect">
            <a:avLst/>
          </a:prstGeom>
          <a:solidFill>
            <a:srgbClr val="969696"/>
          </a:solidFill>
          <a:ln w="9525">
            <a:solidFill>
              <a:schemeClr val="hlink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28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1,5 Y</a:t>
            </a:r>
          </a:p>
        </p:txBody>
      </p:sp>
      <p:sp>
        <p:nvSpPr>
          <p:cNvPr id="259082" name="Rectangle 10"/>
          <p:cNvSpPr>
            <a:spLocks noChangeArrowheads="1"/>
          </p:cNvSpPr>
          <p:nvPr/>
        </p:nvSpPr>
        <p:spPr bwMode="auto">
          <a:xfrm>
            <a:off x="5651500" y="2416175"/>
            <a:ext cx="863600" cy="528638"/>
          </a:xfrm>
          <a:prstGeom prst="rect">
            <a:avLst/>
          </a:prstGeom>
          <a:solidFill>
            <a:srgbClr val="969696"/>
          </a:solidFill>
          <a:ln w="9525">
            <a:solidFill>
              <a:schemeClr val="hlink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28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 Y</a:t>
            </a:r>
          </a:p>
        </p:txBody>
      </p:sp>
      <p:sp>
        <p:nvSpPr>
          <p:cNvPr id="259083" name="Rectangle 11"/>
          <p:cNvSpPr>
            <a:spLocks noChangeArrowheads="1"/>
          </p:cNvSpPr>
          <p:nvPr/>
        </p:nvSpPr>
        <p:spPr bwMode="auto">
          <a:xfrm>
            <a:off x="1395413" y="5268913"/>
            <a:ext cx="823912" cy="528637"/>
          </a:xfrm>
          <a:prstGeom prst="rect">
            <a:avLst/>
          </a:prstGeom>
          <a:solidFill>
            <a:srgbClr val="969696"/>
          </a:solidFill>
          <a:ln w="9525">
            <a:solidFill>
              <a:schemeClr val="hlink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28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 Y</a:t>
            </a:r>
          </a:p>
        </p:txBody>
      </p:sp>
      <p:sp>
        <p:nvSpPr>
          <p:cNvPr id="259084" name="Rectangle 12"/>
          <p:cNvSpPr>
            <a:spLocks noChangeArrowheads="1"/>
          </p:cNvSpPr>
          <p:nvPr/>
        </p:nvSpPr>
        <p:spPr bwMode="auto">
          <a:xfrm>
            <a:off x="4138613" y="5310188"/>
            <a:ext cx="863600" cy="528637"/>
          </a:xfrm>
          <a:prstGeom prst="rect">
            <a:avLst/>
          </a:prstGeom>
          <a:solidFill>
            <a:srgbClr val="969696"/>
          </a:solidFill>
          <a:ln w="9525">
            <a:solidFill>
              <a:schemeClr val="hlink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28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6 Y</a:t>
            </a:r>
          </a:p>
        </p:txBody>
      </p:sp>
      <p:sp>
        <p:nvSpPr>
          <p:cNvPr id="259085" name="Rectangle 13"/>
          <p:cNvSpPr>
            <a:spLocks noGrp="1" noChangeAspect="1" noChangeArrowheads="1"/>
          </p:cNvSpPr>
          <p:nvPr isPhoto="1"/>
        </p:nvSpPr>
        <p:spPr bwMode="auto">
          <a:xfrm>
            <a:off x="6462713" y="3284538"/>
            <a:ext cx="2393950" cy="3184525"/>
          </a:xfrm>
          <a:prstGeom prst="rect">
            <a:avLst/>
          </a:prstGeom>
          <a:blipFill dpi="0" rotWithShape="1">
            <a:blip r:embed="rId7"/>
            <a:srcRect/>
            <a:stretch>
              <a:fillRect r="-23417"/>
            </a:stretch>
          </a:blipFill>
          <a:ln w="38100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hu-HU">
              <a:ea typeface="+mn-ea"/>
            </a:endParaRPr>
          </a:p>
        </p:txBody>
      </p:sp>
      <p:pic>
        <p:nvPicPr>
          <p:cNvPr id="2" name="Sound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740352" y="1700808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8" name="Text Box 4"/>
          <p:cNvSpPr txBox="1">
            <a:spLocks noChangeArrowheads="1"/>
          </p:cNvSpPr>
          <p:nvPr/>
        </p:nvSpPr>
        <p:spPr bwMode="auto">
          <a:xfrm>
            <a:off x="-30163" y="-26988"/>
            <a:ext cx="2370138" cy="336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1">
                  <a:blip r:embed="rId5"/>
                  <a:srcRect/>
                  <a:stretch>
                    <a:fillRect b="-399574"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1600">
                <a:solidFill>
                  <a:schemeClr val="hlink"/>
                </a:solidFill>
              </a:rPr>
              <a:t>Legg-Calvé-Perthes Disease</a:t>
            </a:r>
          </a:p>
        </p:txBody>
      </p:sp>
      <p:sp>
        <p:nvSpPr>
          <p:cNvPr id="13317" name="Rectangle 5" descr="DSCN3592"/>
          <p:cNvSpPr>
            <a:spLocks noGrp="1" noChangeAspect="1" noChangeArrowheads="1"/>
          </p:cNvSpPr>
          <p:nvPr isPhoto="1"/>
        </p:nvSpPr>
        <p:spPr bwMode="auto">
          <a:xfrm>
            <a:off x="4479925" y="3598863"/>
            <a:ext cx="4413250" cy="2925762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 w="19050">
            <a:solidFill>
              <a:srgbClr val="00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Garamond" charset="0"/>
              <a:ea typeface="ＭＳ Ｐゴシック" charset="0"/>
            </a:endParaRPr>
          </a:p>
        </p:txBody>
      </p:sp>
      <p:sp>
        <p:nvSpPr>
          <p:cNvPr id="77830" name="Rectangle 6"/>
          <p:cNvSpPr>
            <a:spLocks noGrp="1" noChangeAspect="1" noChangeArrowheads="1"/>
          </p:cNvSpPr>
          <p:nvPr isPhoto="1"/>
        </p:nvSpPr>
        <p:spPr bwMode="auto">
          <a:xfrm>
            <a:off x="323850" y="765175"/>
            <a:ext cx="3870325" cy="4032250"/>
          </a:xfrm>
          <a:prstGeom prst="rect">
            <a:avLst/>
          </a:prstGeom>
          <a:blipFill dpi="0" rotWithShape="1">
            <a:blip r:embed="rId7"/>
            <a:srcRect/>
            <a:stretch>
              <a:fillRect r="-132"/>
            </a:stretch>
          </a:blipFill>
          <a:ln w="19050">
            <a:solidFill>
              <a:srgbClr val="00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hu-HU">
              <a:ea typeface="+mn-ea"/>
            </a:endParaRPr>
          </a:p>
        </p:txBody>
      </p:sp>
      <p:sp>
        <p:nvSpPr>
          <p:cNvPr id="77831" name="Text Box 7"/>
          <p:cNvSpPr txBox="1">
            <a:spLocks noChangeArrowheads="1"/>
          </p:cNvSpPr>
          <p:nvPr/>
        </p:nvSpPr>
        <p:spPr bwMode="auto">
          <a:xfrm>
            <a:off x="685800" y="5638800"/>
            <a:ext cx="2974975" cy="466725"/>
          </a:xfrm>
          <a:prstGeom prst="rect">
            <a:avLst/>
          </a:prstGeom>
          <a:noFill/>
          <a:ln w="9525" algn="ctr">
            <a:solidFill>
              <a:schemeClr val="hlink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1">
                  <a:blip r:embed="rId5"/>
                  <a:srcRect/>
                  <a:stretch>
                    <a:fillRect b="-352166"/>
                  </a:stretch>
                </a:blip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 femurfej vérellátása</a:t>
            </a:r>
          </a:p>
        </p:txBody>
      </p:sp>
      <p:pic>
        <p:nvPicPr>
          <p:cNvPr id="36875" name="Picture 8" descr="15"/>
          <p:cNvPicPr>
            <a:picLocks noGrp="1" noChangeAspect="1" noChangeArrowheads="1"/>
          </p:cNvPicPr>
          <p:nvPr>
            <p:ph idx="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95975" y="685800"/>
            <a:ext cx="2952750" cy="2671763"/>
          </a:xfrm>
          <a:noFill/>
          <a:ln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45791" dir="2021404" algn="ctr" rotWithShape="0">
                    <a:schemeClr val="tx1"/>
                  </a:outerShdw>
                </a:effectLst>
              </a14:hiddenEffects>
            </a:ext>
          </a:extLst>
        </p:spPr>
      </p:pic>
      <p:pic>
        <p:nvPicPr>
          <p:cNvPr id="2" name="Sound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644008" y="1916832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258" name="Rectangle 2" hidden="1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hu-HU" altLang="hu-HU" smtClean="0">
              <a:ea typeface="+mj-ea"/>
              <a:cs typeface="+mj-cs"/>
            </a:endParaRPr>
          </a:p>
        </p:txBody>
      </p:sp>
      <p:sp>
        <p:nvSpPr>
          <p:cNvPr id="480259" name="Rectangle 3"/>
          <p:cNvSpPr>
            <a:spLocks noGrp="1" noChangeAspect="1" noChangeArrowheads="1"/>
          </p:cNvSpPr>
          <p:nvPr isPhoto="1"/>
        </p:nvSpPr>
        <p:spPr bwMode="auto">
          <a:xfrm>
            <a:off x="1619250" y="4076700"/>
            <a:ext cx="4608513" cy="2466975"/>
          </a:xfrm>
          <a:prstGeom prst="rect">
            <a:avLst/>
          </a:prstGeom>
          <a:blipFill dpi="0" rotWithShape="1">
            <a:blip r:embed="rId4"/>
            <a:srcRect/>
            <a:stretch>
              <a:fillRect b="-2745"/>
            </a:stretch>
          </a:blipFill>
          <a:ln w="19050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hu-HU">
              <a:ea typeface="+mn-ea"/>
            </a:endParaRPr>
          </a:p>
        </p:txBody>
      </p:sp>
      <p:sp>
        <p:nvSpPr>
          <p:cNvPr id="14342" name="Rectangle 4" descr="DSCN3796"/>
          <p:cNvSpPr>
            <a:spLocks noGrp="1" noChangeAspect="1" noChangeArrowheads="1"/>
          </p:cNvSpPr>
          <p:nvPr isPhoto="1"/>
        </p:nvSpPr>
        <p:spPr bwMode="auto">
          <a:xfrm>
            <a:off x="5076825" y="3370263"/>
            <a:ext cx="3816350" cy="279558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19050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Garamond" charset="0"/>
              <a:ea typeface="ＭＳ Ｐゴシック" charset="0"/>
            </a:endParaRPr>
          </a:p>
        </p:txBody>
      </p:sp>
      <p:sp>
        <p:nvSpPr>
          <p:cNvPr id="14343" name="Rectangle 5" descr="DSCN3840"/>
          <p:cNvSpPr>
            <a:spLocks noGrp="1" noChangeAspect="1" noChangeArrowheads="1"/>
          </p:cNvSpPr>
          <p:nvPr isPhoto="1"/>
        </p:nvSpPr>
        <p:spPr bwMode="auto">
          <a:xfrm>
            <a:off x="539750" y="476250"/>
            <a:ext cx="4248150" cy="3409950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 w="19050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Garamond" charset="0"/>
              <a:ea typeface="ＭＳ Ｐゴシック" charset="0"/>
            </a:endParaRPr>
          </a:p>
        </p:txBody>
      </p:sp>
      <p:sp>
        <p:nvSpPr>
          <p:cNvPr id="480262" name="Text Box 6"/>
          <p:cNvSpPr txBox="1">
            <a:spLocks noChangeArrowheads="1"/>
          </p:cNvSpPr>
          <p:nvPr/>
        </p:nvSpPr>
        <p:spPr bwMode="auto">
          <a:xfrm>
            <a:off x="-30163" y="-26988"/>
            <a:ext cx="2370138" cy="336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1">
                  <a:blip r:embed="rId7"/>
                  <a:srcRect/>
                  <a:stretch>
                    <a:fillRect b="-399574"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1600">
                <a:solidFill>
                  <a:schemeClr val="hlink"/>
                </a:solidFill>
              </a:rPr>
              <a:t>Legg-Calvé-Perthes Disease</a:t>
            </a:r>
          </a:p>
        </p:txBody>
      </p:sp>
      <p:sp>
        <p:nvSpPr>
          <p:cNvPr id="14347" name="Line 7"/>
          <p:cNvSpPr>
            <a:spLocks noChangeShapeType="1"/>
          </p:cNvSpPr>
          <p:nvPr/>
        </p:nvSpPr>
        <p:spPr bwMode="auto">
          <a:xfrm flipH="1" flipV="1">
            <a:off x="3419475" y="2459038"/>
            <a:ext cx="576263" cy="431800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Garamond" charset="0"/>
              <a:ea typeface="ＭＳ Ｐゴシック" charset="0"/>
            </a:endParaRPr>
          </a:p>
        </p:txBody>
      </p:sp>
      <p:sp>
        <p:nvSpPr>
          <p:cNvPr id="480264" name="Oval 8"/>
          <p:cNvSpPr>
            <a:spLocks noChangeArrowheads="1"/>
          </p:cNvSpPr>
          <p:nvPr/>
        </p:nvSpPr>
        <p:spPr bwMode="auto">
          <a:xfrm>
            <a:off x="3860800" y="2536825"/>
            <a:ext cx="1008063" cy="431800"/>
          </a:xfrm>
          <a:prstGeom prst="ellipse">
            <a:avLst/>
          </a:prstGeom>
          <a:noFill/>
          <a:ln w="9525" algn="ctr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1">
                  <a:blip r:embed="rId7"/>
                  <a:srcRect/>
                  <a:stretch>
                    <a:fillRect b="-65608"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hu-HU">
              <a:ea typeface="+mn-ea"/>
            </a:endParaRPr>
          </a:p>
        </p:txBody>
      </p:sp>
      <p:sp>
        <p:nvSpPr>
          <p:cNvPr id="480265" name="Rectangle 9"/>
          <p:cNvSpPr>
            <a:spLocks noGrp="1" noChangeAspect="1" noChangeArrowheads="1"/>
          </p:cNvSpPr>
          <p:nvPr isPhoto="1"/>
        </p:nvSpPr>
        <p:spPr bwMode="auto">
          <a:xfrm>
            <a:off x="5435600" y="500063"/>
            <a:ext cx="3384550" cy="2713037"/>
          </a:xfrm>
          <a:prstGeom prst="rect">
            <a:avLst/>
          </a:prstGeom>
          <a:blipFill dpi="0" rotWithShape="1">
            <a:blip r:embed="rId8"/>
            <a:srcRect/>
            <a:stretch>
              <a:fillRect b="-9271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hu-HU">
              <a:ea typeface="+mn-ea"/>
            </a:endParaRPr>
          </a:p>
        </p:txBody>
      </p:sp>
      <p:sp>
        <p:nvSpPr>
          <p:cNvPr id="480266" name="Text Box 10"/>
          <p:cNvSpPr txBox="1">
            <a:spLocks noChangeArrowheads="1"/>
          </p:cNvSpPr>
          <p:nvPr/>
        </p:nvSpPr>
        <p:spPr bwMode="auto">
          <a:xfrm>
            <a:off x="5867400" y="2565400"/>
            <a:ext cx="7270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1">
                  <a:blip r:embed="rId7"/>
                  <a:srcRect/>
                  <a:stretch>
                    <a:fillRect b="-12810"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Ant.</a:t>
            </a:r>
          </a:p>
        </p:txBody>
      </p:sp>
      <p:sp>
        <p:nvSpPr>
          <p:cNvPr id="480267" name="Text Box 11"/>
          <p:cNvSpPr txBox="1">
            <a:spLocks noChangeArrowheads="1"/>
          </p:cNvSpPr>
          <p:nvPr/>
        </p:nvSpPr>
        <p:spPr bwMode="auto">
          <a:xfrm>
            <a:off x="7688263" y="765175"/>
            <a:ext cx="831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1">
                  <a:blip r:embed="rId7"/>
                  <a:srcRect/>
                  <a:stretch>
                    <a:fillRect b="-29067"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Post.</a:t>
            </a:r>
          </a:p>
        </p:txBody>
      </p:sp>
      <p:pic>
        <p:nvPicPr>
          <p:cNvPr id="2" name="Sound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67544" y="5517232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1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9" name="Rectangle 1027"/>
          <p:cNvSpPr>
            <a:spLocks noGrp="1" noChangeAspect="1" noChangeArrowheads="1"/>
          </p:cNvSpPr>
          <p:nvPr isPhoto="1"/>
        </p:nvSpPr>
        <p:spPr bwMode="auto">
          <a:xfrm>
            <a:off x="539750" y="981075"/>
            <a:ext cx="3876675" cy="4868863"/>
          </a:xfrm>
          <a:prstGeom prst="rect">
            <a:avLst/>
          </a:prstGeom>
          <a:blipFill dpi="0" rotWithShape="1">
            <a:blip r:embed="rId5"/>
            <a:srcRect/>
            <a:stretch>
              <a:fillRect b="-4804"/>
            </a:stretch>
          </a:blip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hu-HU">
              <a:ea typeface="+mn-ea"/>
            </a:endParaRPr>
          </a:p>
        </p:txBody>
      </p:sp>
      <p:pic>
        <p:nvPicPr>
          <p:cNvPr id="39940" name="Picture 1028" descr="03"/>
          <p:cNvPicPr>
            <a:picLocks noGrp="1" noChangeAspect="1" noChangeArrowheads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16463" y="1014413"/>
            <a:ext cx="4029075" cy="4791075"/>
          </a:xfr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65223" name="Text Box 1031"/>
          <p:cNvSpPr txBox="1">
            <a:spLocks noChangeArrowheads="1"/>
          </p:cNvSpPr>
          <p:nvPr/>
        </p:nvSpPr>
        <p:spPr bwMode="auto">
          <a:xfrm>
            <a:off x="-30163" y="-26988"/>
            <a:ext cx="2370138" cy="336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1">
                  <a:blip r:embed="rId7"/>
                  <a:srcRect/>
                  <a:stretch>
                    <a:fillRect b="-399574"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1600">
                <a:solidFill>
                  <a:schemeClr val="hlink"/>
                </a:solidFill>
              </a:rPr>
              <a:t>Legg-Calvé-Perthes Disease</a:t>
            </a:r>
          </a:p>
        </p:txBody>
      </p:sp>
      <p:sp>
        <p:nvSpPr>
          <p:cNvPr id="265224" name="Text Box 1032"/>
          <p:cNvSpPr txBox="1">
            <a:spLocks noChangeArrowheads="1"/>
          </p:cNvSpPr>
          <p:nvPr/>
        </p:nvSpPr>
        <p:spPr bwMode="auto">
          <a:xfrm>
            <a:off x="1919288" y="5808663"/>
            <a:ext cx="812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1">
                  <a:blip r:embed="rId7"/>
                  <a:srcRect/>
                  <a:stretch>
                    <a:fillRect r="-11233"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36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6 Y</a:t>
            </a:r>
          </a:p>
        </p:txBody>
      </p:sp>
      <p:sp>
        <p:nvSpPr>
          <p:cNvPr id="265225" name="Text Box 1033"/>
          <p:cNvSpPr txBox="1">
            <a:spLocks noChangeArrowheads="1"/>
          </p:cNvSpPr>
          <p:nvPr/>
        </p:nvSpPr>
        <p:spPr bwMode="auto">
          <a:xfrm>
            <a:off x="6248400" y="5808663"/>
            <a:ext cx="9937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1">
                  <a:blip r:embed="rId7"/>
                  <a:srcRect/>
                  <a:stretch>
                    <a:fillRect b="-9918"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36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13 Y</a:t>
            </a:r>
          </a:p>
        </p:txBody>
      </p:sp>
      <p:pic>
        <p:nvPicPr>
          <p:cNvPr id="2" name="Sound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23528" y="6016173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5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9" name="Rectangle 5"/>
          <p:cNvSpPr>
            <a:spLocks noGrp="1" noRot="1" noChangeArrowheads="1"/>
          </p:cNvSpPr>
          <p:nvPr>
            <p:ph type="title"/>
          </p:nvPr>
        </p:nvSpPr>
        <p:spPr>
          <a:xfrm>
            <a:off x="303213" y="198438"/>
            <a:ext cx="8229600" cy="1143000"/>
          </a:xfrm>
        </p:spPr>
        <p:txBody>
          <a:bodyPr/>
          <a:lstStyle/>
          <a:p>
            <a:pPr eaLnBrk="1" hangingPunct="1"/>
            <a:r>
              <a:rPr lang="hu-HU" altLang="hu-HU" sz="4000" smtClean="0">
                <a:solidFill>
                  <a:schemeClr val="hlink"/>
                </a:solidFill>
              </a:rPr>
              <a:t>Osteonecrosis</a:t>
            </a:r>
          </a:p>
        </p:txBody>
      </p:sp>
      <p:pic>
        <p:nvPicPr>
          <p:cNvPr id="41986" name="Picture 4" descr="9b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08400" y="1538288"/>
            <a:ext cx="5113338" cy="3835400"/>
          </a:xfrm>
          <a:noFill/>
          <a:ln w="1905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7112" name="Text Box 8"/>
          <p:cNvSpPr txBox="1">
            <a:spLocks noChangeArrowheads="1"/>
          </p:cNvSpPr>
          <p:nvPr/>
        </p:nvSpPr>
        <p:spPr bwMode="auto">
          <a:xfrm>
            <a:off x="5991225" y="5713413"/>
            <a:ext cx="3082925" cy="925512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algn="l" eaLnBrk="1" hangingPunct="1"/>
            <a:r>
              <a:rPr lang="en-GB" altLang="hu-HU" sz="18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1. norm</a:t>
            </a:r>
            <a:r>
              <a:rPr lang="hu-HU" altLang="hu-HU" sz="18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á</a:t>
            </a:r>
            <a:r>
              <a:rPr lang="en-GB" altLang="hu-HU" sz="18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</a:t>
            </a:r>
            <a:r>
              <a:rPr lang="hu-HU" altLang="hu-HU" sz="18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is</a:t>
            </a:r>
            <a:r>
              <a:rPr lang="en-GB" altLang="hu-HU" sz="18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erythropoetic </a:t>
            </a:r>
            <a:r>
              <a:rPr lang="hu-HU" altLang="hu-HU" sz="18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sejtek</a:t>
            </a:r>
            <a:r>
              <a:rPr lang="en-GB" altLang="hu-HU" sz="18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 </a:t>
            </a:r>
          </a:p>
          <a:p>
            <a:pPr algn="l" eaLnBrk="1" hangingPunct="1"/>
            <a:r>
              <a:rPr lang="en-GB" altLang="hu-HU" sz="18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2. osteoblast</a:t>
            </a:r>
            <a:r>
              <a:rPr lang="hu-HU" altLang="hu-HU" sz="18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ok</a:t>
            </a:r>
            <a:r>
              <a:rPr lang="en-GB" altLang="hu-HU" sz="18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 </a:t>
            </a:r>
            <a:endParaRPr lang="hu-HU" altLang="hu-HU" sz="180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l" eaLnBrk="1" hangingPunct="1"/>
            <a:r>
              <a:rPr lang="en-GB" altLang="hu-HU" sz="18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3. lymphocyt</a:t>
            </a:r>
            <a:r>
              <a:rPr lang="hu-HU" altLang="hu-HU" sz="18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ák</a:t>
            </a:r>
          </a:p>
        </p:txBody>
      </p:sp>
      <p:sp>
        <p:nvSpPr>
          <p:cNvPr id="47113" name="Rectangle 9"/>
          <p:cNvSpPr>
            <a:spLocks noChangeArrowheads="1"/>
          </p:cNvSpPr>
          <p:nvPr/>
        </p:nvSpPr>
        <p:spPr bwMode="auto">
          <a:xfrm>
            <a:off x="214313" y="5556250"/>
            <a:ext cx="5424487" cy="119062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algn="l" eaLnBrk="1" hangingPunct="1"/>
            <a:r>
              <a:rPr lang="hu-HU" altLang="hu-HU" sz="18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 csontvelő szövettani képén jól látható necroticus szigetek (üres lacunák, hiányzó osteoblastok a trabeculák szélén), lymphocytás infiltratio. Normális erythropoeticus szövet maradványa is megfigyelhető.</a:t>
            </a:r>
            <a:r>
              <a:rPr lang="hu-HU" altLang="hu-HU" sz="1800"/>
              <a:t> </a:t>
            </a:r>
          </a:p>
        </p:txBody>
      </p:sp>
      <p:sp>
        <p:nvSpPr>
          <p:cNvPr id="16390" name="Oval 10"/>
          <p:cNvSpPr>
            <a:spLocks noChangeArrowheads="1"/>
          </p:cNvSpPr>
          <p:nvPr/>
        </p:nvSpPr>
        <p:spPr bwMode="auto">
          <a:xfrm>
            <a:off x="4084638" y="1771650"/>
            <a:ext cx="280987" cy="288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Garamond" charset="0"/>
              <a:ea typeface="ＭＳ Ｐゴシック" charset="0"/>
            </a:endParaRPr>
          </a:p>
        </p:txBody>
      </p:sp>
      <p:sp>
        <p:nvSpPr>
          <p:cNvPr id="16391" name="Oval 11"/>
          <p:cNvSpPr>
            <a:spLocks noChangeArrowheads="1"/>
          </p:cNvSpPr>
          <p:nvPr/>
        </p:nvSpPr>
        <p:spPr bwMode="auto">
          <a:xfrm>
            <a:off x="5211763" y="4983163"/>
            <a:ext cx="280987" cy="288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Garamond" charset="0"/>
              <a:ea typeface="ＭＳ Ｐゴシック" charset="0"/>
            </a:endParaRPr>
          </a:p>
        </p:txBody>
      </p:sp>
      <p:sp>
        <p:nvSpPr>
          <p:cNvPr id="16392" name="Oval 12"/>
          <p:cNvSpPr>
            <a:spLocks noChangeArrowheads="1"/>
          </p:cNvSpPr>
          <p:nvPr/>
        </p:nvSpPr>
        <p:spPr bwMode="auto">
          <a:xfrm>
            <a:off x="6530975" y="2717800"/>
            <a:ext cx="280988" cy="288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Garamond" charset="0"/>
              <a:ea typeface="ＭＳ Ｐゴシック" charset="0"/>
            </a:endParaRPr>
          </a:p>
        </p:txBody>
      </p:sp>
      <p:sp>
        <p:nvSpPr>
          <p:cNvPr id="47117" name="Rectangle 13"/>
          <p:cNvSpPr>
            <a:spLocks noGrp="1" noChangeAspect="1" noChangeArrowheads="1"/>
          </p:cNvSpPr>
          <p:nvPr isPhoto="1"/>
        </p:nvSpPr>
        <p:spPr bwMode="auto">
          <a:xfrm>
            <a:off x="250825" y="1509713"/>
            <a:ext cx="3241675" cy="2566987"/>
          </a:xfrm>
          <a:prstGeom prst="rect">
            <a:avLst/>
          </a:prstGeom>
          <a:blipFill dpi="0" rotWithShape="1">
            <a:blip r:embed="rId6"/>
            <a:srcRect/>
            <a:stretch>
              <a:fillRect r="-8848"/>
            </a:stretch>
          </a:blipFill>
          <a:ln w="19050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hu-HU">
              <a:ea typeface="+mn-ea"/>
            </a:endParaRPr>
          </a:p>
        </p:txBody>
      </p:sp>
      <p:sp>
        <p:nvSpPr>
          <p:cNvPr id="47118" name="Text Box 14"/>
          <p:cNvSpPr txBox="1">
            <a:spLocks noChangeArrowheads="1"/>
          </p:cNvSpPr>
          <p:nvPr/>
        </p:nvSpPr>
        <p:spPr bwMode="auto">
          <a:xfrm>
            <a:off x="-30163" y="-26988"/>
            <a:ext cx="2370138" cy="336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1">
                  <a:blip r:embed="rId7"/>
                  <a:srcRect/>
                  <a:stretch>
                    <a:fillRect b="-399574"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1600">
                <a:solidFill>
                  <a:schemeClr val="hlink"/>
                </a:solidFill>
              </a:rPr>
              <a:t>Legg-Calvé-Perthes Disease</a:t>
            </a:r>
          </a:p>
        </p:txBody>
      </p:sp>
      <p:pic>
        <p:nvPicPr>
          <p:cNvPr id="2" name="Sound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1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8" name="Rectangle 2"/>
          <p:cNvSpPr>
            <a:spLocks noGrp="1" noChangeAspect="1" noChangeArrowheads="1"/>
          </p:cNvSpPr>
          <p:nvPr isPhoto="1"/>
        </p:nvSpPr>
        <p:spPr bwMode="auto">
          <a:xfrm>
            <a:off x="4572000" y="374650"/>
            <a:ext cx="4249738" cy="2909888"/>
          </a:xfrm>
          <a:prstGeom prst="rect">
            <a:avLst/>
          </a:prstGeom>
          <a:blipFill dpi="0" rotWithShape="1">
            <a:blip r:embed="rId5"/>
            <a:srcRect/>
            <a:stretch>
              <a:fillRect r="-1597"/>
            </a:stretch>
          </a:blipFill>
          <a:ln w="19050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hu-HU">
              <a:ea typeface="+mn-ea"/>
            </a:endParaRPr>
          </a:p>
        </p:txBody>
      </p:sp>
      <p:sp>
        <p:nvSpPr>
          <p:cNvPr id="295939" name="Rectangle 3"/>
          <p:cNvSpPr>
            <a:spLocks noGrp="1" noChangeAspect="1" noChangeArrowheads="1"/>
          </p:cNvSpPr>
          <p:nvPr isPhoto="1"/>
        </p:nvSpPr>
        <p:spPr bwMode="auto">
          <a:xfrm>
            <a:off x="4643438" y="3524250"/>
            <a:ext cx="4176712" cy="3000375"/>
          </a:xfrm>
          <a:prstGeom prst="rect">
            <a:avLst/>
          </a:prstGeom>
          <a:blipFill dpi="0" rotWithShape="1">
            <a:blip r:embed="rId6"/>
            <a:srcRect/>
            <a:stretch>
              <a:fillRect r="-3392"/>
            </a:stretch>
          </a:blip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hu-HU">
              <a:ea typeface="+mn-ea"/>
            </a:endParaRPr>
          </a:p>
        </p:txBody>
      </p:sp>
      <p:sp>
        <p:nvSpPr>
          <p:cNvPr id="295940" name="Text Box 4"/>
          <p:cNvSpPr txBox="1">
            <a:spLocks noChangeArrowheads="1"/>
          </p:cNvSpPr>
          <p:nvPr/>
        </p:nvSpPr>
        <p:spPr bwMode="auto">
          <a:xfrm>
            <a:off x="-30163" y="-26988"/>
            <a:ext cx="2370138" cy="336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1">
                  <a:blip r:embed="rId7"/>
                  <a:srcRect/>
                  <a:stretch>
                    <a:fillRect b="-399574"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1600">
                <a:solidFill>
                  <a:schemeClr val="hlink"/>
                </a:solidFill>
              </a:rPr>
              <a:t>Legg-Calvé-Perthes Disease</a:t>
            </a:r>
          </a:p>
        </p:txBody>
      </p:sp>
      <p:sp>
        <p:nvSpPr>
          <p:cNvPr id="295941" name="Rectangle 5"/>
          <p:cNvSpPr>
            <a:spLocks noGrp="1" noChangeAspect="1" noChangeArrowheads="1"/>
          </p:cNvSpPr>
          <p:nvPr isPhoto="1"/>
        </p:nvSpPr>
        <p:spPr bwMode="auto">
          <a:xfrm>
            <a:off x="323850" y="3517900"/>
            <a:ext cx="4032250" cy="3006725"/>
          </a:xfrm>
          <a:prstGeom prst="rect">
            <a:avLst/>
          </a:prstGeom>
          <a:blipFill dpi="0" rotWithShape="1">
            <a:blip r:embed="rId8"/>
            <a:srcRect/>
            <a:stretch>
              <a:fillRect r="-2410"/>
            </a:stretch>
          </a:blipFill>
          <a:ln w="19050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hu-HU">
              <a:ea typeface="+mn-ea"/>
            </a:endParaRPr>
          </a:p>
        </p:txBody>
      </p:sp>
      <p:pic>
        <p:nvPicPr>
          <p:cNvPr id="44045" name="Picture 6" descr="18"/>
          <p:cNvPicPr>
            <a:picLocks noGrp="1" noChangeAspect="1" noChangeArrowheads="1"/>
          </p:cNvPicPr>
          <p:nvPr>
            <p:ph idx="1"/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395288"/>
            <a:ext cx="4013200" cy="2881312"/>
          </a:xfrm>
          <a:noFill/>
          <a:ln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7423" name="AutoShape 7"/>
          <p:cNvSpPr>
            <a:spLocks noChangeArrowheads="1"/>
          </p:cNvSpPr>
          <p:nvPr/>
        </p:nvSpPr>
        <p:spPr bwMode="auto">
          <a:xfrm>
            <a:off x="900113" y="2051050"/>
            <a:ext cx="2663825" cy="1223963"/>
          </a:xfrm>
          <a:prstGeom prst="flowChartExtract">
            <a:avLst/>
          </a:prstGeom>
          <a:solidFill>
            <a:srgbClr val="5F5F5F"/>
          </a:solidFill>
          <a:ln w="9525">
            <a:solidFill>
              <a:srgbClr val="5F5F5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Garamond" charset="0"/>
              <a:ea typeface="ＭＳ Ｐゴシック" charset="0"/>
            </a:endParaRPr>
          </a:p>
        </p:txBody>
      </p:sp>
      <p:pic>
        <p:nvPicPr>
          <p:cNvPr id="2" name="Sound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99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590550" y="333375"/>
            <a:ext cx="8229600" cy="1143000"/>
          </a:xfrm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eaLnBrk="1" hangingPunct="1"/>
            <a:r>
              <a:rPr lang="hu-HU" altLang="hu-HU" smtClean="0">
                <a:solidFill>
                  <a:schemeClr val="hlink"/>
                </a:solidFill>
              </a:rPr>
              <a:t>Perthes-kór stádiumainak időtartama</a:t>
            </a:r>
          </a:p>
        </p:txBody>
      </p:sp>
      <p:sp>
        <p:nvSpPr>
          <p:cNvPr id="481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362200"/>
            <a:ext cx="8229600" cy="4265613"/>
          </a:xfrm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hu-HU" altLang="hu-HU" smtClean="0"/>
              <a:t>Necrosis stádium : 			0,5-1 év</a:t>
            </a:r>
          </a:p>
          <a:p>
            <a:pPr eaLnBrk="1" hangingPunct="1">
              <a:lnSpc>
                <a:spcPct val="90000"/>
              </a:lnSpc>
            </a:pPr>
            <a:endParaRPr lang="hu-HU" altLang="hu-HU" smtClean="0"/>
          </a:p>
          <a:p>
            <a:pPr eaLnBrk="1" hangingPunct="1">
              <a:lnSpc>
                <a:spcPct val="90000"/>
              </a:lnSpc>
            </a:pPr>
            <a:r>
              <a:rPr lang="hu-HU" altLang="hu-HU" smtClean="0"/>
              <a:t>Fragmentáció stádium : 		2-3  év</a:t>
            </a:r>
          </a:p>
          <a:p>
            <a:pPr eaLnBrk="1" hangingPunct="1">
              <a:lnSpc>
                <a:spcPct val="90000"/>
              </a:lnSpc>
            </a:pPr>
            <a:endParaRPr lang="hu-HU" altLang="hu-HU" smtClean="0"/>
          </a:p>
          <a:p>
            <a:pPr eaLnBrk="1" hangingPunct="1">
              <a:lnSpc>
                <a:spcPct val="90000"/>
              </a:lnSpc>
            </a:pPr>
            <a:r>
              <a:rPr lang="hu-HU" altLang="hu-HU" smtClean="0"/>
              <a:t>Reosszifikáció stádium : 		1-2  év</a:t>
            </a:r>
          </a:p>
          <a:p>
            <a:pPr eaLnBrk="1" hangingPunct="1">
              <a:lnSpc>
                <a:spcPct val="90000"/>
              </a:lnSpc>
            </a:pPr>
            <a:endParaRPr lang="hu-HU" altLang="hu-HU" smtClean="0"/>
          </a:p>
          <a:p>
            <a:pPr eaLnBrk="1" hangingPunct="1">
              <a:lnSpc>
                <a:spcPct val="90000"/>
              </a:lnSpc>
            </a:pPr>
            <a:r>
              <a:rPr lang="hu-HU" altLang="hu-HU" smtClean="0"/>
              <a:t>Remodellációs stádium : 		a növekedés 						lezáródásáig</a:t>
            </a:r>
          </a:p>
        </p:txBody>
      </p:sp>
      <p:sp>
        <p:nvSpPr>
          <p:cNvPr id="481284" name="Text Box 4"/>
          <p:cNvSpPr txBox="1">
            <a:spLocks noChangeArrowheads="1"/>
          </p:cNvSpPr>
          <p:nvPr/>
        </p:nvSpPr>
        <p:spPr bwMode="auto">
          <a:xfrm>
            <a:off x="1103313" y="1484313"/>
            <a:ext cx="6781800" cy="4572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algn="l" eaLnBrk="1" hangingPunct="1"/>
            <a:r>
              <a:rPr lang="hu-HU" altLang="hu-HU" b="1" i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(Waldenström kronológiai klasszifikációja alapján)</a:t>
            </a:r>
          </a:p>
        </p:txBody>
      </p:sp>
      <p:sp>
        <p:nvSpPr>
          <p:cNvPr id="481285" name="Text Box 5"/>
          <p:cNvSpPr txBox="1">
            <a:spLocks noChangeArrowheads="1"/>
          </p:cNvSpPr>
          <p:nvPr/>
        </p:nvSpPr>
        <p:spPr bwMode="auto">
          <a:xfrm>
            <a:off x="-30163" y="-26988"/>
            <a:ext cx="2370138" cy="336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1">
                  <a:blip r:embed="rId5"/>
                  <a:srcRect/>
                  <a:stretch>
                    <a:fillRect b="-399574"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1600">
                <a:solidFill>
                  <a:schemeClr val="hlink"/>
                </a:solidFill>
              </a:rPr>
              <a:t>Legg-Calvé-Perthes Disease</a:t>
            </a:r>
          </a:p>
        </p:txBody>
      </p:sp>
      <p:pic>
        <p:nvPicPr>
          <p:cNvPr id="2" name="Sound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716016" y="2420888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3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Picture 2" descr="0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538" y="549275"/>
            <a:ext cx="4413250" cy="591185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9731" name="Text Box 3"/>
          <p:cNvSpPr txBox="1">
            <a:spLocks noChangeArrowheads="1"/>
          </p:cNvSpPr>
          <p:nvPr/>
        </p:nvSpPr>
        <p:spPr bwMode="auto">
          <a:xfrm>
            <a:off x="-30163" y="-26988"/>
            <a:ext cx="2370138" cy="336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1">
                  <a:blip r:embed="rId6"/>
                  <a:srcRect/>
                  <a:stretch>
                    <a:fillRect b="-399574"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1600">
                <a:solidFill>
                  <a:schemeClr val="hlink"/>
                </a:solidFill>
              </a:rPr>
              <a:t>Legg-Calvé-Perthes Disease</a:t>
            </a:r>
          </a:p>
        </p:txBody>
      </p:sp>
      <p:sp>
        <p:nvSpPr>
          <p:cNvPr id="329732" name="Text Box 4"/>
          <p:cNvSpPr txBox="1">
            <a:spLocks noChangeArrowheads="1"/>
          </p:cNvSpPr>
          <p:nvPr/>
        </p:nvSpPr>
        <p:spPr bwMode="auto">
          <a:xfrm>
            <a:off x="257175" y="1268413"/>
            <a:ext cx="3303588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1">
                  <a:blip r:embed="rId6"/>
                  <a:srcRect/>
                  <a:stretch>
                    <a:fillRect b="-96828"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36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Radiológiai </a:t>
            </a:r>
          </a:p>
          <a:p>
            <a:pPr eaLnBrk="1" hangingPunct="1"/>
            <a:r>
              <a:rPr lang="hu-HU" altLang="hu-HU" sz="36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jellegzetességek</a:t>
            </a:r>
          </a:p>
        </p:txBody>
      </p:sp>
      <p:pic>
        <p:nvPicPr>
          <p:cNvPr id="2" name="Sound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99592" y="5157192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2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0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125538"/>
            <a:ext cx="8382000" cy="4670425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46662" dir="2115817" algn="ctr" rotWithShape="0">
                    <a:schemeClr val="tx1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0483" name="Oval 3"/>
          <p:cNvSpPr>
            <a:spLocks noChangeArrowheads="1"/>
          </p:cNvSpPr>
          <p:nvPr/>
        </p:nvSpPr>
        <p:spPr bwMode="auto">
          <a:xfrm>
            <a:off x="4748213" y="1422400"/>
            <a:ext cx="4032250" cy="3887788"/>
          </a:xfrm>
          <a:prstGeom prst="ellipse">
            <a:avLst/>
          </a:prstGeom>
          <a:noFill/>
          <a:ln w="571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Garamond" charset="0"/>
              <a:ea typeface="ＭＳ Ｐゴシック" charset="0"/>
            </a:endParaRPr>
          </a:p>
        </p:txBody>
      </p:sp>
      <p:sp>
        <p:nvSpPr>
          <p:cNvPr id="20484" name="Oval 4"/>
          <p:cNvSpPr>
            <a:spLocks noChangeArrowheads="1"/>
          </p:cNvSpPr>
          <p:nvPr/>
        </p:nvSpPr>
        <p:spPr bwMode="auto">
          <a:xfrm>
            <a:off x="3559175" y="1628775"/>
            <a:ext cx="431800" cy="431800"/>
          </a:xfrm>
          <a:prstGeom prst="ellipse">
            <a:avLst/>
          </a:prstGeom>
          <a:noFill/>
          <a:ln w="762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Garamond" charset="0"/>
              <a:ea typeface="ＭＳ Ｐゴシック" charset="0"/>
            </a:endParaRPr>
          </a:p>
        </p:txBody>
      </p:sp>
      <p:sp>
        <p:nvSpPr>
          <p:cNvPr id="20485" name="Line 5"/>
          <p:cNvSpPr>
            <a:spLocks noChangeShapeType="1"/>
          </p:cNvSpPr>
          <p:nvPr/>
        </p:nvSpPr>
        <p:spPr bwMode="auto">
          <a:xfrm>
            <a:off x="3981450" y="1882775"/>
            <a:ext cx="1152525" cy="215900"/>
          </a:xfrm>
          <a:prstGeom prst="line">
            <a:avLst/>
          </a:prstGeom>
          <a:noFill/>
          <a:ln w="5715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Garamond" charset="0"/>
              <a:ea typeface="ＭＳ Ｐゴシック" charset="0"/>
            </a:endParaRPr>
          </a:p>
        </p:txBody>
      </p:sp>
      <p:sp>
        <p:nvSpPr>
          <p:cNvPr id="269318" name="Text Box 6"/>
          <p:cNvSpPr txBox="1">
            <a:spLocks noChangeArrowheads="1"/>
          </p:cNvSpPr>
          <p:nvPr/>
        </p:nvSpPr>
        <p:spPr bwMode="auto">
          <a:xfrm>
            <a:off x="-30163" y="-26988"/>
            <a:ext cx="2370138" cy="336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1">
                  <a:blip r:embed="rId6"/>
                  <a:srcRect/>
                  <a:stretch>
                    <a:fillRect b="-399574"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1600">
                <a:solidFill>
                  <a:schemeClr val="hlink"/>
                </a:solidFill>
              </a:rPr>
              <a:t>Legg-Calvé-Perthes Disease</a:t>
            </a:r>
          </a:p>
        </p:txBody>
      </p:sp>
      <p:pic>
        <p:nvPicPr>
          <p:cNvPr id="50184" name="Picture 7" descr="0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4581525"/>
            <a:ext cx="2808287" cy="1943100"/>
          </a:xfrm>
          <a:prstGeom prst="rect">
            <a:avLst/>
          </a:prstGeom>
          <a:noFill/>
          <a:ln w="5715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9320" name="Text Box 8"/>
          <p:cNvSpPr txBox="1">
            <a:spLocks noChangeArrowheads="1"/>
          </p:cNvSpPr>
          <p:nvPr/>
        </p:nvSpPr>
        <p:spPr bwMode="auto">
          <a:xfrm>
            <a:off x="2484438" y="546100"/>
            <a:ext cx="40735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1">
                  <a:blip r:embed="rId6"/>
                  <a:srcRect/>
                  <a:stretch>
                    <a:fillRect b="-398700"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32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Subchondralis fractura</a:t>
            </a:r>
          </a:p>
        </p:txBody>
      </p:sp>
      <p:pic>
        <p:nvPicPr>
          <p:cNvPr id="2" name="Sound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51520" y="558924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7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404813"/>
            <a:ext cx="8229600" cy="1143000"/>
          </a:xfrm>
        </p:spPr>
        <p:txBody>
          <a:bodyPr/>
          <a:lstStyle/>
          <a:p>
            <a:pPr eaLnBrk="1" hangingPunct="1"/>
            <a:r>
              <a:rPr lang="hu-HU" altLang="hu-HU" sz="4000" smtClean="0">
                <a:solidFill>
                  <a:schemeClr val="hlink"/>
                </a:solidFill>
              </a:rPr>
              <a:t>Klasszifikáció</a:t>
            </a:r>
            <a:br>
              <a:rPr lang="hu-HU" altLang="hu-HU" sz="4000" smtClean="0">
                <a:solidFill>
                  <a:schemeClr val="hlink"/>
                </a:solidFill>
              </a:rPr>
            </a:br>
            <a:r>
              <a:rPr lang="hu-HU" altLang="hu-HU" sz="3200" smtClean="0">
                <a:solidFill>
                  <a:schemeClr val="hlink"/>
                </a:solidFill>
              </a:rPr>
              <a:t>(Radiológiai)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1412875"/>
            <a:ext cx="7940675" cy="5040313"/>
          </a:xfrm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hlink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hu-HU" altLang="hu-HU" sz="1400" smtClean="0">
                <a:solidFill>
                  <a:schemeClr val="hlink"/>
                </a:solidFill>
              </a:rPr>
              <a:t>		</a:t>
            </a:r>
          </a:p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hu-HU" altLang="hu-HU" sz="1400" smtClean="0"/>
              <a:t>		( </a:t>
            </a:r>
            <a:r>
              <a:rPr lang="hu-HU" altLang="hu-HU" sz="1400" i="1" u="sng" smtClean="0">
                <a:solidFill>
                  <a:schemeClr val="hlink"/>
                </a:solidFill>
              </a:rPr>
              <a:t>Korábbi klasszikációk</a:t>
            </a:r>
            <a:r>
              <a:rPr lang="hu-HU" altLang="hu-HU" sz="1400" smtClean="0">
                <a:solidFill>
                  <a:schemeClr val="hlink"/>
                </a:solidFill>
              </a:rPr>
              <a:t> </a:t>
            </a:r>
            <a:r>
              <a:rPr lang="hu-HU" altLang="hu-HU" sz="1400" smtClean="0"/>
              <a:t>: Legg, 1916; Waldenström, 1922; Goff, 1954; O</a:t>
            </a:r>
            <a:r>
              <a:rPr lang="hu-HU" altLang="en-US" sz="1400" smtClean="0"/>
              <a:t>’</a:t>
            </a:r>
            <a:r>
              <a:rPr lang="hu-HU" altLang="hu-HU" sz="1400" smtClean="0"/>
              <a:t>Garra, 1959 )</a:t>
            </a:r>
          </a:p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hu-HU" altLang="hu-HU" sz="1400" smtClean="0"/>
          </a:p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hu-HU" altLang="hu-HU" sz="1400" smtClean="0"/>
              <a:t> </a:t>
            </a:r>
            <a:endParaRPr lang="hu-HU" altLang="hu-HU" sz="1400" u="sng" smtClean="0">
              <a:solidFill>
                <a:schemeClr val="hlink"/>
              </a:solidFill>
            </a:endParaRPr>
          </a:p>
          <a:p>
            <a:pPr marL="609600" indent="-609600" eaLnBrk="1" hangingPunct="1">
              <a:lnSpc>
                <a:spcPct val="80000"/>
              </a:lnSpc>
            </a:pPr>
            <a:r>
              <a:rPr lang="hu-HU" altLang="hu-HU" b="1" u="sng" smtClean="0">
                <a:solidFill>
                  <a:schemeClr val="hlink"/>
                </a:solidFill>
              </a:rPr>
              <a:t>Catterall</a:t>
            </a:r>
            <a:r>
              <a:rPr lang="hu-HU" altLang="hu-HU" sz="2400" smtClean="0"/>
              <a:t> - 1971</a:t>
            </a:r>
            <a:endParaRPr lang="hu-HU" altLang="hu-HU" sz="2400" b="1" smtClean="0"/>
          </a:p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hu-HU" altLang="hu-HU" sz="2400" i="1" smtClean="0"/>
              <a:t>		</a:t>
            </a:r>
            <a:r>
              <a:rPr lang="hu-HU" altLang="hu-HU" sz="1800" smtClean="0"/>
              <a:t>Négy csoport (I-II-III-IV) Retrospectiv módszer.</a:t>
            </a:r>
          </a:p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hu-HU" altLang="hu-HU" sz="1800" smtClean="0"/>
              <a:t>		Az osztályozás alapja a fragmentációs szakban látott radilógiai kép.</a:t>
            </a:r>
          </a:p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hu-HU" altLang="hu-HU" sz="1800" smtClean="0"/>
          </a:p>
          <a:p>
            <a:pPr marL="609600" indent="-609600" eaLnBrk="1" hangingPunct="1">
              <a:lnSpc>
                <a:spcPct val="80000"/>
              </a:lnSpc>
            </a:pPr>
            <a:r>
              <a:rPr lang="hu-HU" altLang="hu-HU" b="1" u="sng" smtClean="0">
                <a:solidFill>
                  <a:schemeClr val="hlink"/>
                </a:solidFill>
              </a:rPr>
              <a:t>Salter-Thompson</a:t>
            </a:r>
            <a:r>
              <a:rPr lang="hu-HU" altLang="hu-HU" sz="2400" smtClean="0"/>
              <a:t> - 1984 </a:t>
            </a:r>
          </a:p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hu-HU" altLang="hu-HU" sz="2400" smtClean="0"/>
              <a:t>	</a:t>
            </a:r>
            <a:r>
              <a:rPr lang="hu-HU" altLang="hu-HU" sz="1800" smtClean="0"/>
              <a:t>	Két csoport (A és B), alapja a subchondralis fractura és a lateral epiphysis 	oszlop állapota. Prospectiv klasszifikáció.</a:t>
            </a:r>
          </a:p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hu-HU" altLang="hu-HU" sz="1800" smtClean="0"/>
          </a:p>
          <a:p>
            <a:pPr marL="609600" indent="-609600" eaLnBrk="1" hangingPunct="1">
              <a:lnSpc>
                <a:spcPct val="80000"/>
              </a:lnSpc>
            </a:pPr>
            <a:r>
              <a:rPr lang="hu-HU" altLang="hu-HU" b="1" u="sng" smtClean="0">
                <a:solidFill>
                  <a:schemeClr val="hlink"/>
                </a:solidFill>
              </a:rPr>
              <a:t>Lateralis pillér</a:t>
            </a:r>
            <a:r>
              <a:rPr lang="hu-HU" altLang="hu-HU" sz="2400" smtClean="0"/>
              <a:t> - 1992 - Herring at al</a:t>
            </a:r>
            <a:r>
              <a:rPr lang="hu-HU" altLang="hu-HU" sz="1800" smtClean="0"/>
              <a:t>.  (Ferguson, 1976)</a:t>
            </a:r>
          </a:p>
          <a:p>
            <a:pPr marL="609600" indent="-60960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hu-HU" altLang="hu-HU" sz="1800" smtClean="0"/>
              <a:t>		Három csoport (A, B, C), alapja a lateralis epiphysis pillér érintettsége. 	Retrospectiv módszer.</a:t>
            </a:r>
          </a:p>
        </p:txBody>
      </p:sp>
      <p:sp>
        <p:nvSpPr>
          <p:cNvPr id="52228" name="Text Box 4"/>
          <p:cNvSpPr txBox="1">
            <a:spLocks noChangeArrowheads="1"/>
          </p:cNvSpPr>
          <p:nvPr/>
        </p:nvSpPr>
        <p:spPr bwMode="auto">
          <a:xfrm>
            <a:off x="-30163" y="-26988"/>
            <a:ext cx="2370138" cy="336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1">
                  <a:blip r:embed="rId5"/>
                  <a:srcRect/>
                  <a:stretch>
                    <a:fillRect b="-399574"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1600">
                <a:solidFill>
                  <a:schemeClr val="hlink"/>
                </a:solidFill>
              </a:rPr>
              <a:t>Legg-Calvé-Perthes Disease</a:t>
            </a:r>
          </a:p>
        </p:txBody>
      </p:sp>
      <p:sp>
        <p:nvSpPr>
          <p:cNvPr id="52229" name="Rectangle 5"/>
          <p:cNvSpPr>
            <a:spLocks noChangeArrowheads="1"/>
          </p:cNvSpPr>
          <p:nvPr/>
        </p:nvSpPr>
        <p:spPr bwMode="auto">
          <a:xfrm>
            <a:off x="1244600" y="4994275"/>
            <a:ext cx="7127875" cy="1152525"/>
          </a:xfrm>
          <a:prstGeom prst="rect">
            <a:avLst/>
          </a:prstGeom>
          <a:noFill/>
          <a:ln w="9525" algn="ctr">
            <a:solidFill>
              <a:schemeClr val="hlink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1">
                  <a:blip r:embed="rId5"/>
                  <a:srcRect/>
                  <a:stretch>
                    <a:fillRect b="-338718"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>
              <a:defRPr/>
            </a:pPr>
            <a:endParaRPr lang="hu-HU">
              <a:ea typeface="+mn-ea"/>
            </a:endParaRPr>
          </a:p>
        </p:txBody>
      </p:sp>
      <p:pic>
        <p:nvPicPr>
          <p:cNvPr id="2" name="Sound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12360" y="2132856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7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5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188" y="549275"/>
            <a:ext cx="7772400" cy="2519363"/>
          </a:xfrm>
        </p:spPr>
        <p:txBody>
          <a:bodyPr/>
          <a:lstStyle/>
          <a:p>
            <a:pPr eaLnBrk="1" hangingPunct="1"/>
            <a:r>
              <a:rPr lang="hu-HU" altLang="hu-HU" sz="6600" smtClean="0">
                <a:solidFill>
                  <a:schemeClr val="hlink"/>
                </a:solidFill>
              </a:rPr>
              <a:t>Legg-Calvé-Perthes betegség</a:t>
            </a:r>
            <a:endParaRPr lang="hu-HU" altLang="hu-HU" sz="4800" i="1" smtClean="0">
              <a:solidFill>
                <a:schemeClr val="hlink"/>
              </a:solidFill>
            </a:endParaRPr>
          </a:p>
        </p:txBody>
      </p:sp>
      <p:pic>
        <p:nvPicPr>
          <p:cNvPr id="18434" name="Picture 5" descr="0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141663"/>
            <a:ext cx="3960812" cy="3263900"/>
          </a:xfrm>
          <a:prstGeom prst="rect">
            <a:avLst/>
          </a:prstGeom>
          <a:noFill/>
          <a:ln w="1905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6534" name="Rectangle 6"/>
          <p:cNvSpPr>
            <a:spLocks noGrp="1" noChangeAspect="1" noChangeArrowheads="1"/>
          </p:cNvSpPr>
          <p:nvPr isPhoto="1"/>
        </p:nvSpPr>
        <p:spPr bwMode="auto">
          <a:xfrm rot="16200000">
            <a:off x="5056188" y="2657475"/>
            <a:ext cx="3208337" cy="4176713"/>
          </a:xfrm>
          <a:prstGeom prst="rect">
            <a:avLst/>
          </a:prstGeom>
          <a:blipFill dpi="0" rotWithShape="1">
            <a:blip r:embed="rId6"/>
            <a:srcRect/>
            <a:stretch>
              <a:fillRect b="-8445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hu-HU">
              <a:ea typeface="+mn-ea"/>
            </a:endParaRPr>
          </a:p>
        </p:txBody>
      </p:sp>
      <p:pic>
        <p:nvPicPr>
          <p:cNvPr id="2" name="Sound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83568" y="1844824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5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 hidden="1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hu-HU" altLang="hu-HU" smtClean="0">
              <a:ea typeface="+mj-ea"/>
              <a:cs typeface="+mj-cs"/>
            </a:endParaRPr>
          </a:p>
        </p:txBody>
      </p:sp>
      <p:sp>
        <p:nvSpPr>
          <p:cNvPr id="22531" name="Rectangle 3" descr="DSCN3632"/>
          <p:cNvSpPr>
            <a:spLocks noGrp="1" noChangeAspect="1" noChangeArrowheads="1"/>
          </p:cNvSpPr>
          <p:nvPr isPhoto="1"/>
        </p:nvSpPr>
        <p:spPr bwMode="auto">
          <a:xfrm>
            <a:off x="719138" y="514350"/>
            <a:ext cx="7740650" cy="493395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2857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Garamond" charset="0"/>
              <a:ea typeface="ＭＳ Ｐゴシック" charset="0"/>
            </a:endParaRPr>
          </a:p>
        </p:txBody>
      </p:sp>
      <p:sp>
        <p:nvSpPr>
          <p:cNvPr id="80900" name="Text Box 4"/>
          <p:cNvSpPr txBox="1">
            <a:spLocks noChangeArrowheads="1"/>
          </p:cNvSpPr>
          <p:nvPr/>
        </p:nvSpPr>
        <p:spPr bwMode="auto">
          <a:xfrm>
            <a:off x="635000" y="5719763"/>
            <a:ext cx="7899400" cy="87788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algn="l"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None/>
            </a:pPr>
            <a:r>
              <a:rPr lang="hu-HU" altLang="hu-HU" b="1" u="sng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Lateralis pillér</a:t>
            </a:r>
            <a:r>
              <a:rPr lang="hu-HU" altLang="hu-HU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 - 1992 - Herring at al</a:t>
            </a:r>
            <a:r>
              <a:rPr lang="hu-HU" altLang="hu-HU" sz="1400">
                <a:effectLst>
                  <a:outerShdw blurRad="38100" dist="38100" dir="2700000" algn="tl">
                    <a:srgbClr val="000000"/>
                  </a:outerShdw>
                </a:effectLst>
              </a:rPr>
              <a:t>.  (Ferguson, 1976)</a:t>
            </a:r>
          </a:p>
          <a:p>
            <a:pPr algn="l"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None/>
            </a:pPr>
            <a:r>
              <a:rPr lang="hu-HU" altLang="hu-HU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	Három csoport (A, B, C), alapja a lateralis epiphysis pillér érintettsége. 	Retrospectiv módszer.</a:t>
            </a:r>
            <a:endParaRPr lang="hu-HU" altLang="hu-HU" sz="1800"/>
          </a:p>
        </p:txBody>
      </p:sp>
      <p:sp>
        <p:nvSpPr>
          <p:cNvPr id="22533" name="Line 5"/>
          <p:cNvSpPr>
            <a:spLocks noChangeShapeType="1"/>
          </p:cNvSpPr>
          <p:nvPr/>
        </p:nvSpPr>
        <p:spPr bwMode="auto">
          <a:xfrm>
            <a:off x="1258888" y="1125538"/>
            <a:ext cx="288925" cy="113506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Garamond" charset="0"/>
              <a:ea typeface="ＭＳ Ｐゴシック" charset="0"/>
            </a:endParaRPr>
          </a:p>
        </p:txBody>
      </p:sp>
      <p:sp>
        <p:nvSpPr>
          <p:cNvPr id="80903" name="Text Box 7"/>
          <p:cNvSpPr txBox="1">
            <a:spLocks noChangeArrowheads="1"/>
          </p:cNvSpPr>
          <p:nvPr/>
        </p:nvSpPr>
        <p:spPr bwMode="auto">
          <a:xfrm>
            <a:off x="-30163" y="-26988"/>
            <a:ext cx="2370138" cy="336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1">
                  <a:blip r:embed="rId6"/>
                  <a:srcRect/>
                  <a:stretch>
                    <a:fillRect b="-399574"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1600">
                <a:solidFill>
                  <a:schemeClr val="hlink"/>
                </a:solidFill>
              </a:rPr>
              <a:t>Legg-Calvé-Perthes Disease</a:t>
            </a:r>
          </a:p>
        </p:txBody>
      </p:sp>
      <p:pic>
        <p:nvPicPr>
          <p:cNvPr id="2" name="Sound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732240" y="5013176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86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341313"/>
            <a:ext cx="8229600" cy="1143000"/>
          </a:xfrm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eaLnBrk="1" hangingPunct="1"/>
            <a:r>
              <a:rPr lang="hu-HU" altLang="hu-HU" sz="3600" smtClean="0">
                <a:solidFill>
                  <a:schemeClr val="hlink"/>
                </a:solidFill>
              </a:rPr>
              <a:t> </a:t>
            </a:r>
            <a:br>
              <a:rPr lang="hu-HU" altLang="hu-HU" sz="3600" smtClean="0">
                <a:solidFill>
                  <a:schemeClr val="hlink"/>
                </a:solidFill>
              </a:rPr>
            </a:br>
            <a:r>
              <a:rPr lang="hu-HU" altLang="hu-HU" sz="3600" smtClean="0">
                <a:solidFill>
                  <a:schemeClr val="hlink"/>
                </a:solidFill>
              </a:rPr>
              <a:t>„Risk Factors</a:t>
            </a:r>
            <a:r>
              <a:rPr lang="hu-HU" altLang="en-US" sz="3600" smtClean="0">
                <a:solidFill>
                  <a:schemeClr val="hlink"/>
                </a:solidFill>
              </a:rPr>
              <a:t>”</a:t>
            </a:r>
            <a:r>
              <a:rPr lang="hu-HU" altLang="hu-HU" sz="3600" smtClean="0">
                <a:solidFill>
                  <a:schemeClr val="hlink"/>
                </a:solidFill>
              </a:rPr>
              <a:t> </a:t>
            </a:r>
            <a:r>
              <a:rPr lang="hu-HU" altLang="hu-HU" sz="2800" smtClean="0">
                <a:solidFill>
                  <a:schemeClr val="hlink"/>
                </a:solidFill>
              </a:rPr>
              <a:t>( M. Rang )</a:t>
            </a:r>
            <a:r>
              <a:rPr lang="hu-HU" altLang="hu-HU" sz="3600" smtClean="0">
                <a:solidFill>
                  <a:schemeClr val="hlink"/>
                </a:solidFill>
              </a:rPr>
              <a:t> 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590800"/>
            <a:ext cx="8229600" cy="3209925"/>
          </a:xfrm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marL="609600" indent="-609600" eaLnBrk="1" hangingPunct="1"/>
            <a:r>
              <a:rPr lang="hu-HU" altLang="hu-HU" sz="2800" smtClean="0"/>
              <a:t>4 évnél idősebb kor (öt évnél idősebb kor, G.H. 	Thompson)</a:t>
            </a:r>
          </a:p>
          <a:p>
            <a:pPr marL="609600" indent="-609600" eaLnBrk="1" hangingPunct="1"/>
            <a:r>
              <a:rPr lang="hu-HU" altLang="hu-HU" sz="2800" smtClean="0"/>
              <a:t>Súlyos fokban korlátozott csípőmozgások.</a:t>
            </a:r>
          </a:p>
          <a:p>
            <a:pPr marL="609600" indent="-609600" eaLnBrk="1" hangingPunct="1"/>
            <a:r>
              <a:rPr lang="hu-HU" altLang="hu-HU" sz="2800" smtClean="0"/>
              <a:t>Röntgen képen a teljes fej érintett. (Catterall III and 	IV, Salter-Thompson B, Lateral Pillar B and C)</a:t>
            </a:r>
          </a:p>
          <a:p>
            <a:pPr marL="609600" indent="-609600" eaLnBrk="1" hangingPunct="1"/>
            <a:r>
              <a:rPr lang="hu-HU" altLang="hu-HU" sz="2800" smtClean="0"/>
              <a:t>Subluxált csípő.</a:t>
            </a:r>
            <a:endParaRPr lang="hu-HU" altLang="hu-HU" sz="3600" smtClean="0"/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-30163" y="-26988"/>
            <a:ext cx="2370138" cy="336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1">
                  <a:blip r:embed="rId5"/>
                  <a:srcRect/>
                  <a:stretch>
                    <a:fillRect b="-399574"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1600">
                <a:solidFill>
                  <a:schemeClr val="hlink"/>
                </a:solidFill>
              </a:rPr>
              <a:t>Legg-Calvé-Perthes Disease</a:t>
            </a:r>
          </a:p>
        </p:txBody>
      </p:sp>
      <p:pic>
        <p:nvPicPr>
          <p:cNvPr id="2" name="Sound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3568" y="126876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23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15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-561975" y="341313"/>
            <a:ext cx="8229600" cy="1143000"/>
          </a:xfrm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eaLnBrk="1" hangingPunct="1"/>
            <a:r>
              <a:rPr lang="hu-HU" altLang="hu-HU" sz="4000" smtClean="0">
                <a:solidFill>
                  <a:schemeClr val="hlink"/>
                </a:solidFill>
              </a:rPr>
              <a:t>  Klinikai tünetek </a:t>
            </a:r>
          </a:p>
        </p:txBody>
      </p:sp>
      <p:sp>
        <p:nvSpPr>
          <p:cNvPr id="305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771650"/>
            <a:ext cx="7848600" cy="4752975"/>
          </a:xfrm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marL="609600" indent="-609600" eaLnBrk="1" hangingPunct="1"/>
            <a:r>
              <a:rPr lang="hu-HU" altLang="hu-HU" sz="2800" smtClean="0"/>
              <a:t>Csípő-sántítás	(Trendelenburg ?)</a:t>
            </a:r>
          </a:p>
          <a:p>
            <a:pPr marL="609600" indent="-609600" eaLnBrk="1" hangingPunct="1">
              <a:buFont typeface="Wingdings" panose="05000000000000000000" pitchFamily="2" charset="2"/>
              <a:buNone/>
            </a:pPr>
            <a:r>
              <a:rPr lang="hu-HU" altLang="hu-HU" sz="2800" smtClean="0"/>
              <a:t>		   </a:t>
            </a:r>
            <a:r>
              <a:rPr lang="hu-HU" altLang="hu-HU" sz="2800" i="1" smtClean="0"/>
              <a:t>(</a:t>
            </a:r>
            <a:r>
              <a:rPr lang="hu-HU" altLang="hu-HU" sz="2800" i="1" smtClean="0">
                <a:solidFill>
                  <a:schemeClr val="hlink"/>
                </a:solidFill>
              </a:rPr>
              <a:t>antalgiás</a:t>
            </a:r>
            <a:r>
              <a:rPr lang="hu-HU" altLang="hu-HU" sz="2800" i="1" smtClean="0"/>
              <a:t> és Trendelenburgos)</a:t>
            </a:r>
          </a:p>
          <a:p>
            <a:pPr marL="609600" indent="-609600" eaLnBrk="1" hangingPunct="1"/>
            <a:endParaRPr lang="hu-HU" altLang="hu-HU" sz="2800" smtClean="0"/>
          </a:p>
          <a:p>
            <a:pPr marL="609600" indent="-609600" eaLnBrk="1" hangingPunct="1"/>
            <a:r>
              <a:rPr lang="hu-HU" altLang="hu-HU" sz="2800" smtClean="0"/>
              <a:t>Beszűkült csípőmozgások</a:t>
            </a:r>
          </a:p>
          <a:p>
            <a:pPr marL="609600" indent="-609600" eaLnBrk="1" hangingPunct="1"/>
            <a:r>
              <a:rPr lang="hu-HU" altLang="hu-HU" sz="2800" smtClean="0"/>
              <a:t>Kirotatiós, flexiós és adductiós contractura</a:t>
            </a:r>
          </a:p>
          <a:p>
            <a:pPr marL="609600" indent="-609600" eaLnBrk="1" hangingPunct="1"/>
            <a:r>
              <a:rPr lang="hu-HU" altLang="hu-HU" sz="2800" smtClean="0"/>
              <a:t>Muscularis atrophia</a:t>
            </a:r>
          </a:p>
          <a:p>
            <a:pPr marL="609600" indent="-609600" eaLnBrk="1" hangingPunct="1"/>
            <a:r>
              <a:rPr lang="hu-HU" altLang="hu-HU" sz="2800" smtClean="0"/>
              <a:t>Intermittáló combfájdalom, mely gyakran a térdbe sugárzik. (A fájdalom nem vezető tünet!)</a:t>
            </a:r>
          </a:p>
          <a:p>
            <a:pPr marL="609600" indent="-609600" eaLnBrk="1" hangingPunct="1"/>
            <a:r>
              <a:rPr lang="hu-HU" altLang="hu-HU" sz="2800" smtClean="0"/>
              <a:t>Végtagrövidülés</a:t>
            </a:r>
          </a:p>
        </p:txBody>
      </p:sp>
      <p:sp>
        <p:nvSpPr>
          <p:cNvPr id="305156" name="Text Box 4"/>
          <p:cNvSpPr txBox="1">
            <a:spLocks noChangeArrowheads="1"/>
          </p:cNvSpPr>
          <p:nvPr/>
        </p:nvSpPr>
        <p:spPr bwMode="auto">
          <a:xfrm>
            <a:off x="-30163" y="-26988"/>
            <a:ext cx="2370138" cy="336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1">
                  <a:blip r:embed="rId5"/>
                  <a:srcRect/>
                  <a:stretch>
                    <a:fillRect b="-399574"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1600">
                <a:solidFill>
                  <a:schemeClr val="hlink"/>
                </a:solidFill>
              </a:rPr>
              <a:t>Legg-Calvé-Perthes Disease</a:t>
            </a:r>
          </a:p>
        </p:txBody>
      </p:sp>
      <p:sp>
        <p:nvSpPr>
          <p:cNvPr id="25607" name="Rectangle 5" descr="DSCN3784"/>
          <p:cNvSpPr>
            <a:spLocks noGrp="1" noChangeAspect="1" noChangeArrowheads="1"/>
          </p:cNvSpPr>
          <p:nvPr isPhoto="1"/>
        </p:nvSpPr>
        <p:spPr bwMode="auto">
          <a:xfrm>
            <a:off x="5724525" y="1133475"/>
            <a:ext cx="3024188" cy="2151063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 w="38100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Garamond" charset="0"/>
              <a:ea typeface="ＭＳ Ｐゴシック" charset="0"/>
            </a:endParaRPr>
          </a:p>
        </p:txBody>
      </p:sp>
      <p:sp>
        <p:nvSpPr>
          <p:cNvPr id="305158" name="Text Box 6"/>
          <p:cNvSpPr txBox="1">
            <a:spLocks noChangeArrowheads="1"/>
          </p:cNvSpPr>
          <p:nvPr/>
        </p:nvSpPr>
        <p:spPr bwMode="auto">
          <a:xfrm>
            <a:off x="7762875" y="3244850"/>
            <a:ext cx="10858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1">
                  <a:blip r:embed="rId5"/>
                  <a:srcRect/>
                  <a:stretch>
                    <a:fillRect b="-180470"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hu-HU" altLang="hu-HU" sz="1200">
                <a:ea typeface="+mn-ea"/>
              </a:rPr>
              <a:t>JBJS(Am) 1939</a:t>
            </a:r>
          </a:p>
        </p:txBody>
      </p:sp>
      <p:sp>
        <p:nvSpPr>
          <p:cNvPr id="25611" name="Line 7"/>
          <p:cNvSpPr>
            <a:spLocks noChangeShapeType="1"/>
          </p:cNvSpPr>
          <p:nvPr/>
        </p:nvSpPr>
        <p:spPr bwMode="auto">
          <a:xfrm>
            <a:off x="5076825" y="2420938"/>
            <a:ext cx="503238" cy="0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Garamond" charset="0"/>
              <a:ea typeface="ＭＳ Ｐゴシック" charset="0"/>
            </a:endParaRPr>
          </a:p>
        </p:txBody>
      </p:sp>
      <p:sp>
        <p:nvSpPr>
          <p:cNvPr id="305160" name="Text Box 8"/>
          <p:cNvSpPr txBox="1">
            <a:spLocks noChangeArrowheads="1"/>
          </p:cNvSpPr>
          <p:nvPr/>
        </p:nvSpPr>
        <p:spPr bwMode="auto">
          <a:xfrm>
            <a:off x="6632575" y="3025775"/>
            <a:ext cx="6667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1">
                  <a:blip r:embed="rId5"/>
                  <a:srcRect/>
                  <a:stretch>
                    <a:fillRect b="-55176"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hu-HU" altLang="hu-HU" sz="1400" b="1">
                <a:solidFill>
                  <a:schemeClr val="bg2"/>
                </a:solidFill>
                <a:ea typeface="+mn-ea"/>
              </a:rPr>
              <a:t>LCPD</a:t>
            </a:r>
          </a:p>
        </p:txBody>
      </p:sp>
      <p:pic>
        <p:nvPicPr>
          <p:cNvPr id="2" name="Sound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23528" y="2420888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63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-180975" y="115888"/>
            <a:ext cx="8229600" cy="1143000"/>
          </a:xfrm>
        </p:spPr>
        <p:txBody>
          <a:bodyPr/>
          <a:lstStyle/>
          <a:p>
            <a:pPr eaLnBrk="1" hangingPunct="1"/>
            <a:r>
              <a:rPr lang="hu-HU" altLang="hu-HU" sz="4000" smtClean="0">
                <a:solidFill>
                  <a:schemeClr val="hlink"/>
                </a:solidFill>
              </a:rPr>
              <a:t>  Diagnózis 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7848600" cy="5256212"/>
          </a:xfrm>
          <a:ln>
            <a:solidFill>
              <a:schemeClr val="hlink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</a:pPr>
            <a:r>
              <a:rPr lang="hu-HU" altLang="hu-HU" sz="2800" smtClean="0"/>
              <a:t>Diagnózis felállítása ritkán okoz nehézséget.</a:t>
            </a:r>
          </a:p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hu-HU" altLang="hu-HU" sz="2800" smtClean="0"/>
          </a:p>
          <a:p>
            <a:pPr marL="609600" indent="-609600" eaLnBrk="1" hangingPunct="1">
              <a:lnSpc>
                <a:spcPct val="90000"/>
              </a:lnSpc>
            </a:pPr>
            <a:r>
              <a:rPr lang="hu-HU" altLang="hu-HU" sz="2800" b="1" smtClean="0">
                <a:solidFill>
                  <a:schemeClr val="hlink"/>
                </a:solidFill>
              </a:rPr>
              <a:t>Képalkotók</a:t>
            </a:r>
            <a:r>
              <a:rPr lang="hu-HU" altLang="hu-HU" sz="2800" smtClean="0"/>
              <a:t> : UH, MRI, csontszcintigáfia, de a legfontosabb a </a:t>
            </a:r>
            <a:r>
              <a:rPr lang="hu-HU" altLang="hu-HU" sz="2800" b="1" smtClean="0">
                <a:solidFill>
                  <a:schemeClr val="hlink"/>
                </a:solidFill>
              </a:rPr>
              <a:t>röntgen felvétel</a:t>
            </a:r>
            <a:r>
              <a:rPr lang="hu-HU" altLang="hu-HU" sz="2800" smtClean="0"/>
              <a:t> : </a:t>
            </a:r>
            <a:r>
              <a:rPr lang="hu-HU" altLang="hu-HU" sz="2800" u="sng" smtClean="0"/>
              <a:t>AP és Lauenstein csípőfelvétel</a:t>
            </a:r>
            <a:r>
              <a:rPr lang="hu-HU" altLang="hu-HU" sz="2800" smtClean="0"/>
              <a:t> a stádium, a lokalizáció, a necrosis mértékének megállapítására, a containment nyomon követésére, „head at risk</a:t>
            </a:r>
            <a:r>
              <a:rPr lang="hu-HU" altLang="en-US" sz="2800" smtClean="0"/>
              <a:t>”</a:t>
            </a:r>
            <a:r>
              <a:rPr lang="hu-HU" altLang="hu-HU" sz="2800" smtClean="0"/>
              <a:t> jelek felismerésére.</a:t>
            </a:r>
          </a:p>
          <a:p>
            <a:pPr marL="609600" indent="-609600" eaLnBrk="1" hangingPunct="1">
              <a:lnSpc>
                <a:spcPct val="90000"/>
              </a:lnSpc>
            </a:pPr>
            <a:endParaRPr lang="hu-HU" altLang="hu-HU" sz="2800" smtClean="0"/>
          </a:p>
          <a:p>
            <a:pPr marL="609600" indent="-609600" eaLnBrk="1" hangingPunct="1">
              <a:lnSpc>
                <a:spcPct val="90000"/>
              </a:lnSpc>
            </a:pPr>
            <a:r>
              <a:rPr lang="hu-HU" altLang="hu-HU" sz="2800" smtClean="0"/>
              <a:t>Modern képalkotó technikák nagyszerűek, de a </a:t>
            </a:r>
            <a:r>
              <a:rPr lang="hu-HU" altLang="hu-HU" sz="2800" b="1" smtClean="0">
                <a:solidFill>
                  <a:schemeClr val="hlink"/>
                </a:solidFill>
              </a:rPr>
              <a:t> röntgen felvétel elengedhetetlen</a:t>
            </a:r>
            <a:r>
              <a:rPr lang="hu-HU" altLang="hu-HU" sz="2800" smtClean="0"/>
              <a:t> és</a:t>
            </a:r>
            <a:r>
              <a:rPr lang="hu-HU" altLang="hu-HU" sz="2800" smtClean="0">
                <a:solidFill>
                  <a:schemeClr val="hlink"/>
                </a:solidFill>
              </a:rPr>
              <a:t> </a:t>
            </a:r>
            <a:r>
              <a:rPr lang="hu-HU" altLang="hu-HU" sz="2800" b="1" smtClean="0">
                <a:solidFill>
                  <a:schemeClr val="hlink"/>
                </a:solidFill>
              </a:rPr>
              <a:t>elegendő</a:t>
            </a:r>
            <a:r>
              <a:rPr lang="hu-HU" altLang="hu-HU" sz="2800" smtClean="0">
                <a:solidFill>
                  <a:schemeClr val="hlink"/>
                </a:solidFill>
              </a:rPr>
              <a:t> </a:t>
            </a:r>
            <a:r>
              <a:rPr lang="hu-HU" altLang="hu-HU" sz="2800" smtClean="0"/>
              <a:t>is a diagnózis felállításában.</a:t>
            </a:r>
          </a:p>
          <a:p>
            <a:pPr marL="609600" indent="-609600" eaLnBrk="1" hangingPunct="1">
              <a:lnSpc>
                <a:spcPct val="90000"/>
              </a:lnSpc>
            </a:pPr>
            <a:endParaRPr lang="hu-HU" altLang="hu-HU" sz="2800" smtClean="0"/>
          </a:p>
        </p:txBody>
      </p:sp>
      <p:sp>
        <p:nvSpPr>
          <p:cNvPr id="67588" name="Text Box 4"/>
          <p:cNvSpPr txBox="1">
            <a:spLocks noChangeArrowheads="1"/>
          </p:cNvSpPr>
          <p:nvPr/>
        </p:nvSpPr>
        <p:spPr bwMode="auto">
          <a:xfrm>
            <a:off x="-30163" y="-26988"/>
            <a:ext cx="2370138" cy="336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1">
                  <a:blip r:embed="rId5"/>
                  <a:srcRect/>
                  <a:stretch>
                    <a:fillRect b="-399574"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1600">
                <a:solidFill>
                  <a:schemeClr val="hlink"/>
                </a:solidFill>
              </a:rPr>
              <a:t>Legg-Calvé-Perthes Disease</a:t>
            </a:r>
          </a:p>
        </p:txBody>
      </p:sp>
      <p:pic>
        <p:nvPicPr>
          <p:cNvPr id="2" name="Sound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860032" y="414908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8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6" name="Rectangle 2" hidden="1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hu-HU" altLang="hu-HU" smtClean="0">
              <a:ea typeface="+mj-ea"/>
              <a:cs typeface="+mj-cs"/>
            </a:endParaRPr>
          </a:p>
        </p:txBody>
      </p:sp>
      <p:sp>
        <p:nvSpPr>
          <p:cNvPr id="313347" name="Rectangle 3"/>
          <p:cNvSpPr>
            <a:spLocks noGrp="1" noChangeAspect="1" noChangeArrowheads="1"/>
          </p:cNvSpPr>
          <p:nvPr isPhoto="1"/>
        </p:nvSpPr>
        <p:spPr bwMode="auto">
          <a:xfrm>
            <a:off x="4254500" y="188913"/>
            <a:ext cx="4638675" cy="6480175"/>
          </a:xfrm>
          <a:prstGeom prst="rect">
            <a:avLst/>
          </a:prstGeom>
          <a:blipFill dpi="0" rotWithShape="1">
            <a:blip r:embed="rId5"/>
            <a:srcRect/>
            <a:stretch>
              <a:fillRect r="-117"/>
            </a:stretch>
          </a:blipFill>
          <a:ln w="76200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hu-HU">
              <a:ea typeface="+mn-ea"/>
            </a:endParaRPr>
          </a:p>
        </p:txBody>
      </p:sp>
      <p:sp>
        <p:nvSpPr>
          <p:cNvPr id="313348" name="Text Box 4"/>
          <p:cNvSpPr txBox="1">
            <a:spLocks noChangeArrowheads="1"/>
          </p:cNvSpPr>
          <p:nvPr/>
        </p:nvSpPr>
        <p:spPr bwMode="auto">
          <a:xfrm>
            <a:off x="-30163" y="-26988"/>
            <a:ext cx="2370138" cy="336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1">
                  <a:blip r:embed="rId6"/>
                  <a:srcRect/>
                  <a:stretch>
                    <a:fillRect b="-399574"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1600">
                <a:solidFill>
                  <a:schemeClr val="hlink"/>
                </a:solidFill>
              </a:rPr>
              <a:t>Legg-Calvé-Perthes Disease</a:t>
            </a:r>
          </a:p>
        </p:txBody>
      </p:sp>
      <p:sp>
        <p:nvSpPr>
          <p:cNvPr id="27657" name="Rectangle 5"/>
          <p:cNvSpPr>
            <a:spLocks noChangeArrowheads="1"/>
          </p:cNvSpPr>
          <p:nvPr/>
        </p:nvSpPr>
        <p:spPr bwMode="auto">
          <a:xfrm>
            <a:off x="4284663" y="188913"/>
            <a:ext cx="4608512" cy="215900"/>
          </a:xfrm>
          <a:prstGeom prst="rect">
            <a:avLst/>
          </a:prstGeom>
          <a:solidFill>
            <a:schemeClr val="bg2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Garamond" charset="0"/>
              <a:ea typeface="ＭＳ Ｐゴシック" charset="0"/>
            </a:endParaRPr>
          </a:p>
        </p:txBody>
      </p:sp>
      <p:sp>
        <p:nvSpPr>
          <p:cNvPr id="27658" name="Rectangle 6"/>
          <p:cNvSpPr>
            <a:spLocks noChangeArrowheads="1"/>
          </p:cNvSpPr>
          <p:nvPr/>
        </p:nvSpPr>
        <p:spPr bwMode="auto">
          <a:xfrm>
            <a:off x="4249738" y="1844675"/>
            <a:ext cx="4608512" cy="288925"/>
          </a:xfrm>
          <a:prstGeom prst="rect">
            <a:avLst/>
          </a:prstGeom>
          <a:solidFill>
            <a:schemeClr val="bg2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Garamond" charset="0"/>
              <a:ea typeface="ＭＳ Ｐゴシック" charset="0"/>
            </a:endParaRPr>
          </a:p>
        </p:txBody>
      </p:sp>
      <p:sp>
        <p:nvSpPr>
          <p:cNvPr id="27659" name="Rectangle 7"/>
          <p:cNvSpPr>
            <a:spLocks noChangeArrowheads="1"/>
          </p:cNvSpPr>
          <p:nvPr/>
        </p:nvSpPr>
        <p:spPr bwMode="auto">
          <a:xfrm>
            <a:off x="4284663" y="4437063"/>
            <a:ext cx="4608512" cy="215900"/>
          </a:xfrm>
          <a:prstGeom prst="rect">
            <a:avLst/>
          </a:prstGeom>
          <a:solidFill>
            <a:schemeClr val="bg2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Garamond" charset="0"/>
              <a:ea typeface="ＭＳ Ｐゴシック" charset="0"/>
            </a:endParaRPr>
          </a:p>
        </p:txBody>
      </p:sp>
      <p:sp>
        <p:nvSpPr>
          <p:cNvPr id="27660" name="Rectangle 8"/>
          <p:cNvSpPr>
            <a:spLocks noChangeArrowheads="1"/>
          </p:cNvSpPr>
          <p:nvPr/>
        </p:nvSpPr>
        <p:spPr bwMode="auto">
          <a:xfrm>
            <a:off x="5292725" y="342900"/>
            <a:ext cx="71438" cy="1511300"/>
          </a:xfrm>
          <a:prstGeom prst="rect">
            <a:avLst/>
          </a:prstGeom>
          <a:solidFill>
            <a:schemeClr val="bg2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Garamond" charset="0"/>
              <a:ea typeface="ＭＳ Ｐゴシック" charset="0"/>
            </a:endParaRPr>
          </a:p>
        </p:txBody>
      </p:sp>
      <p:sp>
        <p:nvSpPr>
          <p:cNvPr id="27661" name="Rectangle 9"/>
          <p:cNvSpPr>
            <a:spLocks noChangeArrowheads="1"/>
          </p:cNvSpPr>
          <p:nvPr/>
        </p:nvSpPr>
        <p:spPr bwMode="auto">
          <a:xfrm>
            <a:off x="6405563" y="333375"/>
            <a:ext cx="215900" cy="1511300"/>
          </a:xfrm>
          <a:prstGeom prst="rect">
            <a:avLst/>
          </a:prstGeom>
          <a:solidFill>
            <a:schemeClr val="bg2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Garamond" charset="0"/>
              <a:ea typeface="ＭＳ Ｐゴシック" charset="0"/>
            </a:endParaRPr>
          </a:p>
        </p:txBody>
      </p:sp>
      <p:sp>
        <p:nvSpPr>
          <p:cNvPr id="27662" name="Rectangle 10"/>
          <p:cNvSpPr>
            <a:spLocks noChangeArrowheads="1"/>
          </p:cNvSpPr>
          <p:nvPr/>
        </p:nvSpPr>
        <p:spPr bwMode="auto">
          <a:xfrm>
            <a:off x="7596188" y="333375"/>
            <a:ext cx="71437" cy="1511300"/>
          </a:xfrm>
          <a:prstGeom prst="rect">
            <a:avLst/>
          </a:prstGeom>
          <a:solidFill>
            <a:schemeClr val="bg2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Garamond" charset="0"/>
              <a:ea typeface="ＭＳ Ｐゴシック" charset="0"/>
            </a:endParaRPr>
          </a:p>
        </p:txBody>
      </p:sp>
      <p:sp>
        <p:nvSpPr>
          <p:cNvPr id="27663" name="AutoShape 11"/>
          <p:cNvSpPr>
            <a:spLocks noChangeArrowheads="1"/>
          </p:cNvSpPr>
          <p:nvPr/>
        </p:nvSpPr>
        <p:spPr bwMode="auto">
          <a:xfrm>
            <a:off x="4356100" y="1358900"/>
            <a:ext cx="288925" cy="360363"/>
          </a:xfrm>
          <a:prstGeom prst="upArrow">
            <a:avLst>
              <a:gd name="adj1" fmla="val 50000"/>
              <a:gd name="adj2" fmla="val 31181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Garamond" charset="0"/>
              <a:ea typeface="ＭＳ Ｐゴシック" charset="0"/>
            </a:endParaRPr>
          </a:p>
        </p:txBody>
      </p:sp>
      <p:sp>
        <p:nvSpPr>
          <p:cNvPr id="27664" name="AutoShape 12"/>
          <p:cNvSpPr>
            <a:spLocks noChangeArrowheads="1"/>
          </p:cNvSpPr>
          <p:nvPr/>
        </p:nvSpPr>
        <p:spPr bwMode="auto">
          <a:xfrm>
            <a:off x="6040438" y="1220788"/>
            <a:ext cx="288925" cy="360362"/>
          </a:xfrm>
          <a:prstGeom prst="upArrow">
            <a:avLst>
              <a:gd name="adj1" fmla="val 50000"/>
              <a:gd name="adj2" fmla="val 31181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Garamond" charset="0"/>
              <a:ea typeface="ＭＳ Ｐゴシック" charset="0"/>
            </a:endParaRPr>
          </a:p>
        </p:txBody>
      </p:sp>
      <p:sp>
        <p:nvSpPr>
          <p:cNvPr id="27665" name="AutoShape 13"/>
          <p:cNvSpPr>
            <a:spLocks noChangeArrowheads="1"/>
          </p:cNvSpPr>
          <p:nvPr/>
        </p:nvSpPr>
        <p:spPr bwMode="auto">
          <a:xfrm>
            <a:off x="4303713" y="614363"/>
            <a:ext cx="287337" cy="400050"/>
          </a:xfrm>
          <a:prstGeom prst="downArrow">
            <a:avLst>
              <a:gd name="adj1" fmla="val 50000"/>
              <a:gd name="adj2" fmla="val 34807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Garamond" charset="0"/>
              <a:ea typeface="ＭＳ Ｐゴシック" charset="0"/>
            </a:endParaRPr>
          </a:p>
        </p:txBody>
      </p:sp>
      <p:sp>
        <p:nvSpPr>
          <p:cNvPr id="27666" name="AutoShape 14"/>
          <p:cNvSpPr>
            <a:spLocks noChangeArrowheads="1"/>
          </p:cNvSpPr>
          <p:nvPr/>
        </p:nvSpPr>
        <p:spPr bwMode="auto">
          <a:xfrm>
            <a:off x="6094413" y="677863"/>
            <a:ext cx="287337" cy="400050"/>
          </a:xfrm>
          <a:prstGeom prst="downArrow">
            <a:avLst>
              <a:gd name="adj1" fmla="val 50000"/>
              <a:gd name="adj2" fmla="val 34807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Garamond" charset="0"/>
              <a:ea typeface="ＭＳ Ｐゴシック" charset="0"/>
            </a:endParaRPr>
          </a:p>
        </p:txBody>
      </p:sp>
      <p:sp>
        <p:nvSpPr>
          <p:cNvPr id="313359" name="Rectangle 15"/>
          <p:cNvSpPr>
            <a:spLocks noChangeArrowheads="1"/>
          </p:cNvSpPr>
          <p:nvPr/>
        </p:nvSpPr>
        <p:spPr bwMode="auto">
          <a:xfrm>
            <a:off x="777875" y="722313"/>
            <a:ext cx="2578100" cy="762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1">
                  <a:blip r:embed="rId6"/>
                  <a:srcRect/>
                  <a:stretch>
                    <a:fillRect b="-140005"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44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Ultrahang</a:t>
            </a:r>
          </a:p>
        </p:txBody>
      </p:sp>
      <p:pic>
        <p:nvPicPr>
          <p:cNvPr id="2" name="Sound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5616" y="5085184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15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 hidden="1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hu-HU" altLang="hu-HU" smtClean="0">
              <a:ea typeface="+mj-ea"/>
              <a:cs typeface="+mj-cs"/>
            </a:endParaRPr>
          </a:p>
        </p:txBody>
      </p:sp>
      <p:sp>
        <p:nvSpPr>
          <p:cNvPr id="315397" name="Text Box 5"/>
          <p:cNvSpPr txBox="1">
            <a:spLocks noChangeArrowheads="1"/>
          </p:cNvSpPr>
          <p:nvPr/>
        </p:nvSpPr>
        <p:spPr bwMode="auto">
          <a:xfrm>
            <a:off x="-30163" y="-26988"/>
            <a:ext cx="2370138" cy="336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1">
                  <a:blip r:embed="rId5"/>
                  <a:srcRect/>
                  <a:stretch>
                    <a:fillRect b="-399574"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1600">
                <a:solidFill>
                  <a:schemeClr val="hlink"/>
                </a:solidFill>
              </a:rPr>
              <a:t>Legg-Calvé-Perthes Disease</a:t>
            </a:r>
          </a:p>
        </p:txBody>
      </p:sp>
      <p:sp>
        <p:nvSpPr>
          <p:cNvPr id="315398" name="Rectangle 6"/>
          <p:cNvSpPr>
            <a:spLocks noChangeArrowheads="1"/>
          </p:cNvSpPr>
          <p:nvPr/>
        </p:nvSpPr>
        <p:spPr bwMode="auto">
          <a:xfrm>
            <a:off x="1392238" y="650875"/>
            <a:ext cx="1308100" cy="762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1">
                  <a:blip r:embed="rId5"/>
                  <a:srcRect/>
                  <a:stretch>
                    <a:fillRect b="-21776"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44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MRI</a:t>
            </a:r>
          </a:p>
        </p:txBody>
      </p:sp>
      <p:sp>
        <p:nvSpPr>
          <p:cNvPr id="315399" name="Rectangle 7"/>
          <p:cNvSpPr>
            <a:spLocks noGrp="1" noChangeAspect="1" noChangeArrowheads="1"/>
          </p:cNvSpPr>
          <p:nvPr isPhoto="1"/>
        </p:nvSpPr>
        <p:spPr bwMode="auto">
          <a:xfrm>
            <a:off x="4716463" y="2079625"/>
            <a:ext cx="4032250" cy="1709738"/>
          </a:xfrm>
          <a:prstGeom prst="rect">
            <a:avLst/>
          </a:prstGeom>
          <a:blipFill dpi="0" rotWithShape="1">
            <a:blip r:embed="rId6"/>
            <a:srcRect/>
            <a:stretch>
              <a:fillRect b="-1706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hu-HU">
              <a:ea typeface="+mn-ea"/>
            </a:endParaRPr>
          </a:p>
        </p:txBody>
      </p:sp>
      <p:sp>
        <p:nvSpPr>
          <p:cNvPr id="315400" name="Rectangle 8"/>
          <p:cNvSpPr>
            <a:spLocks noGrp="1" noChangeAspect="1" noChangeArrowheads="1"/>
          </p:cNvSpPr>
          <p:nvPr isPhoto="1"/>
        </p:nvSpPr>
        <p:spPr bwMode="auto">
          <a:xfrm>
            <a:off x="4716463" y="268288"/>
            <a:ext cx="4032250" cy="1647825"/>
          </a:xfrm>
          <a:prstGeom prst="rect">
            <a:avLst/>
          </a:prstGeom>
          <a:blipFill dpi="0" rotWithShape="1">
            <a:blip r:embed="rId7"/>
            <a:srcRect/>
            <a:stretch>
              <a:fillRect b="-21739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hu-HU">
              <a:ea typeface="+mn-ea"/>
            </a:endParaRPr>
          </a:p>
        </p:txBody>
      </p:sp>
      <p:sp>
        <p:nvSpPr>
          <p:cNvPr id="315401" name="Rectangle 9"/>
          <p:cNvSpPr>
            <a:spLocks noGrp="1" noChangeAspect="1" noChangeArrowheads="1"/>
          </p:cNvSpPr>
          <p:nvPr isPhoto="1"/>
        </p:nvSpPr>
        <p:spPr bwMode="auto">
          <a:xfrm>
            <a:off x="4759325" y="4362450"/>
            <a:ext cx="3995738" cy="2133600"/>
          </a:xfrm>
          <a:prstGeom prst="rect">
            <a:avLst/>
          </a:prstGeom>
          <a:blipFill dpi="0" rotWithShape="1">
            <a:blip r:embed="rId8"/>
            <a:srcRect/>
            <a:stretch>
              <a:fillRect b="-27348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hu-HU">
              <a:ea typeface="+mn-ea"/>
            </a:endParaRPr>
          </a:p>
        </p:txBody>
      </p:sp>
      <p:sp>
        <p:nvSpPr>
          <p:cNvPr id="28690" name="Rectangle 10" descr="DSCN3610"/>
          <p:cNvSpPr>
            <a:spLocks noGrp="1" noChangeAspect="1" noChangeArrowheads="1"/>
          </p:cNvSpPr>
          <p:nvPr isPhoto="1"/>
        </p:nvSpPr>
        <p:spPr bwMode="auto">
          <a:xfrm>
            <a:off x="468313" y="2205038"/>
            <a:ext cx="3582987" cy="3295650"/>
          </a:xfrm>
          <a:prstGeom prst="rect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Garamond" charset="0"/>
              <a:ea typeface="ＭＳ Ｐゴシック" charset="0"/>
            </a:endParaRPr>
          </a:p>
        </p:txBody>
      </p:sp>
      <p:sp>
        <p:nvSpPr>
          <p:cNvPr id="315403" name="Text Box 11"/>
          <p:cNvSpPr txBox="1">
            <a:spLocks noChangeArrowheads="1"/>
          </p:cNvSpPr>
          <p:nvPr/>
        </p:nvSpPr>
        <p:spPr bwMode="auto">
          <a:xfrm>
            <a:off x="373063" y="5599113"/>
            <a:ext cx="3848100" cy="650875"/>
          </a:xfrm>
          <a:prstGeom prst="rect">
            <a:avLst/>
          </a:prstGeom>
          <a:noFill/>
          <a:ln w="9525" algn="ctr">
            <a:solidFill>
              <a:schemeClr val="hlink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1">
                  <a:blip r:embed="rId5"/>
                  <a:srcRect/>
                  <a:stretch>
                    <a:fillRect b="-319396"/>
                  </a:stretch>
                </a:blip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18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7 éves fiú: emelkedett jelintenzitás az </a:t>
            </a:r>
          </a:p>
          <a:p>
            <a:pPr eaLnBrk="1" hangingPunct="1"/>
            <a:r>
              <a:rPr lang="hu-HU" altLang="hu-HU" sz="18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epiphysisben T2-súlyozott képen</a:t>
            </a:r>
          </a:p>
        </p:txBody>
      </p:sp>
      <p:sp>
        <p:nvSpPr>
          <p:cNvPr id="28694" name="Rectangle 12"/>
          <p:cNvSpPr>
            <a:spLocks noChangeArrowheads="1"/>
          </p:cNvSpPr>
          <p:nvPr/>
        </p:nvSpPr>
        <p:spPr bwMode="auto">
          <a:xfrm>
            <a:off x="4643438" y="188913"/>
            <a:ext cx="4176712" cy="3671887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Garamond" charset="0"/>
              <a:ea typeface="ＭＳ Ｐゴシック" charset="0"/>
            </a:endParaRPr>
          </a:p>
        </p:txBody>
      </p:sp>
      <p:pic>
        <p:nvPicPr>
          <p:cNvPr id="2" name="Sound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79512" y="1052736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51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98" name="Rectangle 2" hidden="1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hu-HU" altLang="hu-HU" smtClean="0">
              <a:ea typeface="+mj-ea"/>
              <a:cs typeface="+mj-cs"/>
            </a:endParaRPr>
          </a:p>
        </p:txBody>
      </p:sp>
      <p:sp>
        <p:nvSpPr>
          <p:cNvPr id="29699" name="Rectangle 4" descr="DSCN3623"/>
          <p:cNvSpPr>
            <a:spLocks noGrp="1" noChangeAspect="1" noChangeArrowheads="1"/>
          </p:cNvSpPr>
          <p:nvPr isPhoto="1"/>
        </p:nvSpPr>
        <p:spPr bwMode="auto">
          <a:xfrm>
            <a:off x="3894138" y="333375"/>
            <a:ext cx="2190750" cy="3068638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19050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Garamond" charset="0"/>
              <a:ea typeface="ＭＳ Ｐゴシック" charset="0"/>
            </a:endParaRPr>
          </a:p>
        </p:txBody>
      </p:sp>
      <p:sp>
        <p:nvSpPr>
          <p:cNvPr id="311301" name="Rectangle 5"/>
          <p:cNvSpPr>
            <a:spLocks noGrp="1" noChangeAspect="1" noChangeArrowheads="1"/>
          </p:cNvSpPr>
          <p:nvPr isPhoto="1"/>
        </p:nvSpPr>
        <p:spPr bwMode="auto">
          <a:xfrm>
            <a:off x="6310313" y="342900"/>
            <a:ext cx="2211387" cy="3068638"/>
          </a:xfrm>
          <a:prstGeom prst="rect">
            <a:avLst/>
          </a:prstGeom>
          <a:blipFill dpi="0" rotWithShape="1">
            <a:blip r:embed="rId6"/>
            <a:srcRect/>
            <a:stretch>
              <a:fillRect b="-3876"/>
            </a:stretch>
          </a:blipFill>
          <a:ln w="19050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hu-HU">
              <a:ea typeface="+mn-ea"/>
            </a:endParaRPr>
          </a:p>
        </p:txBody>
      </p:sp>
      <p:sp>
        <p:nvSpPr>
          <p:cNvPr id="29703" name="AutoShape 8"/>
          <p:cNvSpPr>
            <a:spLocks noChangeArrowheads="1"/>
          </p:cNvSpPr>
          <p:nvPr/>
        </p:nvSpPr>
        <p:spPr bwMode="auto">
          <a:xfrm rot="5400000">
            <a:off x="3888582" y="404018"/>
            <a:ext cx="431800" cy="360363"/>
          </a:xfrm>
          <a:prstGeom prst="rtTriangle">
            <a:avLst/>
          </a:prstGeom>
          <a:solidFill>
            <a:srgbClr val="CECECE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Garamond" charset="0"/>
              <a:ea typeface="ＭＳ Ｐゴシック" charset="0"/>
            </a:endParaRPr>
          </a:p>
        </p:txBody>
      </p:sp>
      <p:sp>
        <p:nvSpPr>
          <p:cNvPr id="29704" name="AutoShape 9"/>
          <p:cNvSpPr>
            <a:spLocks noChangeArrowheads="1"/>
          </p:cNvSpPr>
          <p:nvPr/>
        </p:nvSpPr>
        <p:spPr bwMode="auto">
          <a:xfrm rot="5400000">
            <a:off x="6309519" y="399257"/>
            <a:ext cx="431800" cy="360362"/>
          </a:xfrm>
          <a:prstGeom prst="rtTriangle">
            <a:avLst/>
          </a:prstGeom>
          <a:solidFill>
            <a:srgbClr val="CECECE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Garamond" charset="0"/>
              <a:ea typeface="ＭＳ Ｐゴシック" charset="0"/>
            </a:endParaRPr>
          </a:p>
        </p:txBody>
      </p:sp>
      <p:sp>
        <p:nvSpPr>
          <p:cNvPr id="311306" name="Text Box 10"/>
          <p:cNvSpPr txBox="1">
            <a:spLocks noChangeArrowheads="1"/>
          </p:cNvSpPr>
          <p:nvPr/>
        </p:nvSpPr>
        <p:spPr bwMode="auto">
          <a:xfrm>
            <a:off x="-30163" y="-26988"/>
            <a:ext cx="2370138" cy="336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1">
                  <a:blip r:embed="rId7"/>
                  <a:srcRect/>
                  <a:stretch>
                    <a:fillRect b="-399574"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1600">
                <a:solidFill>
                  <a:schemeClr val="hlink"/>
                </a:solidFill>
              </a:rPr>
              <a:t>Legg-Calvé-Perthes Disease</a:t>
            </a:r>
          </a:p>
        </p:txBody>
      </p:sp>
      <p:sp>
        <p:nvSpPr>
          <p:cNvPr id="311307" name="Rectangle 11"/>
          <p:cNvSpPr>
            <a:spLocks noChangeArrowheads="1"/>
          </p:cNvSpPr>
          <p:nvPr/>
        </p:nvSpPr>
        <p:spPr bwMode="auto">
          <a:xfrm>
            <a:off x="406400" y="866775"/>
            <a:ext cx="3148013" cy="762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1">
                  <a:blip r:embed="rId7"/>
                  <a:srcRect/>
                  <a:stretch>
                    <a:fillRect b="-193061"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44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Szcintigráfia</a:t>
            </a:r>
          </a:p>
        </p:txBody>
      </p:sp>
      <p:sp>
        <p:nvSpPr>
          <p:cNvPr id="311308" name="Text Box 12"/>
          <p:cNvSpPr txBox="1">
            <a:spLocks noChangeArrowheads="1"/>
          </p:cNvSpPr>
          <p:nvPr/>
        </p:nvSpPr>
        <p:spPr bwMode="auto">
          <a:xfrm>
            <a:off x="3505200" y="5988050"/>
            <a:ext cx="5516563" cy="650875"/>
          </a:xfrm>
          <a:prstGeom prst="rect">
            <a:avLst/>
          </a:prstGeom>
          <a:noFill/>
          <a:ln w="9525" algn="ctr">
            <a:solidFill>
              <a:schemeClr val="hlink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1">
                  <a:blip r:embed="rId7"/>
                  <a:srcRect/>
                  <a:stretch>
                    <a:fillRect b="-501239"/>
                  </a:stretch>
                </a:blip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18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„Hideg</a:t>
            </a:r>
            <a:r>
              <a:rPr lang="hu-HU" altLang="en-US" sz="18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”</a:t>
            </a:r>
            <a:r>
              <a:rPr lang="hu-HU" altLang="hu-HU" sz="18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folt a jobb oldalon, és  </a:t>
            </a:r>
          </a:p>
          <a:p>
            <a:pPr eaLnBrk="1" hangingPunct="1"/>
            <a:r>
              <a:rPr lang="hu-HU" altLang="hu-HU" sz="18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emelkedett jel a reparációs fázisban a bal oldali csipőn.</a:t>
            </a:r>
          </a:p>
        </p:txBody>
      </p:sp>
      <p:pic>
        <p:nvPicPr>
          <p:cNvPr id="29714" name="Picture 13" descr="scanhez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505200"/>
            <a:ext cx="4419600" cy="235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2" name="Sound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83568" y="5013176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3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44450"/>
            <a:ext cx="8229600" cy="1143000"/>
          </a:xfrm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eaLnBrk="1" hangingPunct="1"/>
            <a:r>
              <a:rPr lang="hu-HU" altLang="hu-HU" smtClean="0">
                <a:solidFill>
                  <a:schemeClr val="hlink"/>
                </a:solidFill>
              </a:rPr>
              <a:t>„Containment</a:t>
            </a:r>
            <a:r>
              <a:rPr lang="hu-HU" altLang="en-US" smtClean="0">
                <a:solidFill>
                  <a:schemeClr val="hlink"/>
                </a:solidFill>
              </a:rPr>
              <a:t>”</a:t>
            </a:r>
            <a:r>
              <a:rPr lang="hu-HU" altLang="hu-HU" smtClean="0">
                <a:solidFill>
                  <a:schemeClr val="hlink"/>
                </a:solidFill>
              </a:rPr>
              <a:t> a kulcs</a:t>
            </a:r>
          </a:p>
        </p:txBody>
      </p:sp>
      <p:sp>
        <p:nvSpPr>
          <p:cNvPr id="301059" name="Rectangle 3"/>
          <p:cNvSpPr>
            <a:spLocks noGrp="1" noChangeAspect="1" noChangeArrowheads="1"/>
          </p:cNvSpPr>
          <p:nvPr/>
        </p:nvSpPr>
        <p:spPr bwMode="auto">
          <a:xfrm>
            <a:off x="1330325" y="1076325"/>
            <a:ext cx="6265863" cy="2424113"/>
          </a:xfrm>
          <a:prstGeom prst="rect">
            <a:avLst/>
          </a:prstGeom>
          <a:blipFill dpi="0" rotWithShape="1">
            <a:blip r:embed="rId5"/>
            <a:srcRect/>
            <a:stretch>
              <a:fillRect b="-21196"/>
            </a:stretch>
          </a:blipFill>
          <a:ln w="57150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hu-HU">
              <a:ea typeface="+mn-ea"/>
            </a:endParaRPr>
          </a:p>
        </p:txBody>
      </p:sp>
      <p:sp>
        <p:nvSpPr>
          <p:cNvPr id="301060" name="Rectangle 4"/>
          <p:cNvSpPr>
            <a:spLocks noGrp="1" noChangeAspect="1" noChangeArrowheads="1"/>
          </p:cNvSpPr>
          <p:nvPr/>
        </p:nvSpPr>
        <p:spPr bwMode="auto">
          <a:xfrm>
            <a:off x="250825" y="3716338"/>
            <a:ext cx="2093913" cy="2808287"/>
          </a:xfrm>
          <a:prstGeom prst="rect">
            <a:avLst/>
          </a:prstGeom>
          <a:blipFill dpi="0" rotWithShape="1">
            <a:blip r:embed="rId6"/>
            <a:srcRect/>
            <a:stretch>
              <a:fillRect r="-588"/>
            </a:stretch>
          </a:blipFill>
          <a:ln w="57150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hu-HU">
              <a:ea typeface="+mn-ea"/>
            </a:endParaRPr>
          </a:p>
        </p:txBody>
      </p:sp>
      <p:sp>
        <p:nvSpPr>
          <p:cNvPr id="301061" name="Rectangle 5"/>
          <p:cNvSpPr>
            <a:spLocks noGrp="1" noChangeAspect="1" noChangeArrowheads="1"/>
          </p:cNvSpPr>
          <p:nvPr/>
        </p:nvSpPr>
        <p:spPr bwMode="auto">
          <a:xfrm>
            <a:off x="2627313" y="3716338"/>
            <a:ext cx="2016125" cy="2808287"/>
          </a:xfrm>
          <a:prstGeom prst="rect">
            <a:avLst/>
          </a:prstGeom>
          <a:blipFill dpi="0" rotWithShape="1">
            <a:blip r:embed="rId7"/>
            <a:srcRect/>
            <a:stretch>
              <a:fillRect r="-11120"/>
            </a:stretch>
          </a:blipFill>
          <a:ln w="57150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hu-HU">
              <a:ea typeface="+mn-ea"/>
            </a:endParaRPr>
          </a:p>
        </p:txBody>
      </p:sp>
      <p:sp>
        <p:nvSpPr>
          <p:cNvPr id="301062" name="Rectangle 6"/>
          <p:cNvSpPr>
            <a:spLocks noGrp="1" noChangeAspect="1" noChangeArrowheads="1"/>
          </p:cNvSpPr>
          <p:nvPr/>
        </p:nvSpPr>
        <p:spPr bwMode="auto">
          <a:xfrm>
            <a:off x="7045325" y="3716338"/>
            <a:ext cx="1774825" cy="2808287"/>
          </a:xfrm>
          <a:prstGeom prst="rect">
            <a:avLst/>
          </a:prstGeom>
          <a:blipFill dpi="0" rotWithShape="1">
            <a:blip r:embed="rId8"/>
            <a:srcRect/>
            <a:stretch>
              <a:fillRect b="-5822"/>
            </a:stretch>
          </a:blipFill>
          <a:ln w="57150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hu-HU">
              <a:ea typeface="+mn-ea"/>
            </a:endParaRPr>
          </a:p>
        </p:txBody>
      </p:sp>
      <p:sp>
        <p:nvSpPr>
          <p:cNvPr id="301063" name="Text Box 7"/>
          <p:cNvSpPr txBox="1">
            <a:spLocks noChangeArrowheads="1"/>
          </p:cNvSpPr>
          <p:nvPr/>
        </p:nvSpPr>
        <p:spPr bwMode="auto">
          <a:xfrm>
            <a:off x="-30163" y="-26988"/>
            <a:ext cx="2370138" cy="336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1">
                  <a:blip r:embed="rId9"/>
                  <a:srcRect/>
                  <a:stretch>
                    <a:fillRect b="-399574"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1600">
                <a:solidFill>
                  <a:schemeClr val="hlink"/>
                </a:solidFill>
              </a:rPr>
              <a:t>Legg-Calvé-Perthes Disease</a:t>
            </a:r>
          </a:p>
        </p:txBody>
      </p:sp>
      <p:sp>
        <p:nvSpPr>
          <p:cNvPr id="301064" name="Rectangle 8"/>
          <p:cNvSpPr>
            <a:spLocks noGrp="1" noChangeAspect="1" noChangeArrowheads="1"/>
          </p:cNvSpPr>
          <p:nvPr isPhoto="1"/>
        </p:nvSpPr>
        <p:spPr bwMode="auto">
          <a:xfrm>
            <a:off x="4857750" y="3716338"/>
            <a:ext cx="1946275" cy="2808287"/>
          </a:xfrm>
          <a:prstGeom prst="rect">
            <a:avLst/>
          </a:prstGeom>
          <a:blipFill dpi="0" rotWithShape="1">
            <a:blip r:embed="rId10"/>
            <a:srcRect/>
            <a:stretch>
              <a:fillRect r="-3168"/>
            </a:stretch>
          </a:blipFill>
          <a:ln w="57150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hu-HU">
              <a:ea typeface="+mn-ea"/>
            </a:endParaRPr>
          </a:p>
        </p:txBody>
      </p:sp>
      <p:pic>
        <p:nvPicPr>
          <p:cNvPr id="2" name="Sound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79512" y="1916832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7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701675"/>
            <a:ext cx="8229600" cy="1143000"/>
          </a:xfrm>
        </p:spPr>
        <p:txBody>
          <a:bodyPr/>
          <a:lstStyle/>
          <a:p>
            <a:pPr eaLnBrk="1" hangingPunct="1"/>
            <a:r>
              <a:rPr lang="hu-HU" altLang="hu-HU" sz="4000" smtClean="0">
                <a:solidFill>
                  <a:schemeClr val="hlink"/>
                </a:solidFill>
              </a:rPr>
              <a:t>Nem operatív módszerek 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2060575"/>
            <a:ext cx="8229600" cy="3600450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</a:pPr>
            <a:r>
              <a:rPr lang="hu-HU" altLang="hu-HU" b="1" u="sng" smtClean="0">
                <a:solidFill>
                  <a:schemeClr val="hlink"/>
                </a:solidFill>
              </a:rPr>
              <a:t>Observatió, kímélet, csípőtorna</a:t>
            </a:r>
            <a:r>
              <a:rPr lang="hu-HU" altLang="hu-HU" smtClean="0"/>
              <a:t> : </a:t>
            </a:r>
            <a:r>
              <a:rPr lang="hu-HU" altLang="hu-HU" sz="2400" smtClean="0"/>
              <a:t>Azon 	betegeknél, akiknél a kezelés nem indikált.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hu-HU" altLang="hu-HU" b="1" u="sng" smtClean="0">
                <a:solidFill>
                  <a:schemeClr val="hlink"/>
                </a:solidFill>
              </a:rPr>
              <a:t>Tehermentesítés - mankó, csípőtorna </a:t>
            </a:r>
            <a:r>
              <a:rPr lang="hu-HU" altLang="hu-HU" smtClean="0"/>
              <a:t>: </a:t>
            </a:r>
            <a:r>
              <a:rPr lang="hu-HU" altLang="hu-HU" sz="2400" smtClean="0"/>
              <a:t>5-6 	éves kor felett, nincs subluxatio, lat. pillér megtartott. 	Tehermentesítő járógép (?)</a:t>
            </a:r>
            <a:endParaRPr lang="hu-HU" altLang="hu-HU" sz="2400" b="1" u="sng" smtClean="0">
              <a:solidFill>
                <a:schemeClr val="hlink"/>
              </a:solidFill>
            </a:endParaRPr>
          </a:p>
          <a:p>
            <a:pPr marL="609600" indent="-609600" eaLnBrk="1" hangingPunct="1">
              <a:lnSpc>
                <a:spcPct val="80000"/>
              </a:lnSpc>
            </a:pPr>
            <a:r>
              <a:rPr lang="hu-HU" altLang="hu-HU" b="1" u="sng" smtClean="0">
                <a:solidFill>
                  <a:schemeClr val="hlink"/>
                </a:solidFill>
              </a:rPr>
              <a:t>Abductiós, extensiós gyakorlatok</a:t>
            </a:r>
            <a:r>
              <a:rPr lang="hu-HU" altLang="hu-HU" smtClean="0"/>
              <a:t> : </a:t>
            </a:r>
            <a:r>
              <a:rPr lang="hu-HU" altLang="hu-HU" sz="2400" smtClean="0"/>
              <a:t>Intermittáló 	panaszok. Physiotherapia. Gyógyszerek (NSAID, 	Bisphosphonate?)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hu-HU" altLang="hu-HU" b="1" u="sng" smtClean="0">
                <a:solidFill>
                  <a:schemeClr val="hlink"/>
                </a:solidFill>
              </a:rPr>
              <a:t>Abductiós orthesis, gipsz</a:t>
            </a:r>
            <a:r>
              <a:rPr lang="hu-HU" altLang="hu-HU" smtClean="0"/>
              <a:t> : </a:t>
            </a:r>
            <a:endParaRPr lang="hu-HU" altLang="hu-HU" sz="2400" smtClean="0"/>
          </a:p>
          <a:p>
            <a:pPr marL="609600" indent="-609600" eaLnBrk="1" hangingPunct="1">
              <a:lnSpc>
                <a:spcPct val="60000"/>
              </a:lnSpc>
              <a:buFont typeface="Wingdings" panose="05000000000000000000" pitchFamily="2" charset="2"/>
              <a:buNone/>
            </a:pPr>
            <a:r>
              <a:rPr lang="hu-HU" altLang="hu-HU" sz="2400" smtClean="0"/>
              <a:t>		(Atlanta brace, Petrie gipsz) </a:t>
            </a:r>
          </a:p>
          <a:p>
            <a:pPr marL="609600" indent="-609600" eaLnBrk="1" hangingPunct="1">
              <a:lnSpc>
                <a:spcPct val="60000"/>
              </a:lnSpc>
              <a:buFont typeface="Wingdings" panose="05000000000000000000" pitchFamily="2" charset="2"/>
              <a:buNone/>
            </a:pPr>
            <a:r>
              <a:rPr lang="hu-HU" altLang="hu-HU" sz="2400" smtClean="0"/>
              <a:t>		Containment létrehozása műtét nélkül. Ellentmondásos 	eredmények</a:t>
            </a:r>
          </a:p>
        </p:txBody>
      </p:sp>
      <p:sp>
        <p:nvSpPr>
          <p:cNvPr id="71684" name="Text Box 4"/>
          <p:cNvSpPr txBox="1">
            <a:spLocks noChangeArrowheads="1"/>
          </p:cNvSpPr>
          <p:nvPr/>
        </p:nvSpPr>
        <p:spPr bwMode="auto">
          <a:xfrm>
            <a:off x="-30163" y="-26988"/>
            <a:ext cx="2370138" cy="336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1">
                  <a:blip r:embed="rId5"/>
                  <a:srcRect/>
                  <a:stretch>
                    <a:fillRect b="-399574"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1600">
                <a:solidFill>
                  <a:schemeClr val="hlink"/>
                </a:solidFill>
              </a:rPr>
              <a:t>Legg-Calvé-Perthes Disease</a:t>
            </a:r>
          </a:p>
        </p:txBody>
      </p:sp>
      <p:pic>
        <p:nvPicPr>
          <p:cNvPr id="2" name="Sound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7544" y="836712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5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1" name="Picture 5" descr="23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15063" y="1773238"/>
            <a:ext cx="1093787" cy="2376487"/>
          </a:xfrm>
          <a:noFill/>
          <a:ln w="1905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3795" name="Rectangle 3" descr="DSCN3604"/>
          <p:cNvSpPr>
            <a:spLocks noGrp="1" noChangeAspect="1" noChangeArrowheads="1"/>
          </p:cNvSpPr>
          <p:nvPr isPhoto="1"/>
        </p:nvSpPr>
        <p:spPr bwMode="auto">
          <a:xfrm>
            <a:off x="2251075" y="1755775"/>
            <a:ext cx="1600200" cy="2393950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 w="19050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Garamond" charset="0"/>
              <a:ea typeface="ＭＳ Ｐゴシック" charset="0"/>
            </a:endParaRPr>
          </a:p>
        </p:txBody>
      </p:sp>
      <p:sp>
        <p:nvSpPr>
          <p:cNvPr id="33796" name="Rectangle 4" descr="DSCN3605"/>
          <p:cNvSpPr>
            <a:spLocks noGrp="1" noChangeAspect="1" noChangeArrowheads="1"/>
          </p:cNvSpPr>
          <p:nvPr isPhoto="1"/>
        </p:nvSpPr>
        <p:spPr bwMode="auto">
          <a:xfrm>
            <a:off x="320675" y="1728788"/>
            <a:ext cx="1730375" cy="2420937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 w="19050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Garamond" charset="0"/>
              <a:ea typeface="ＭＳ Ｐゴシック" charset="0"/>
            </a:endParaRPr>
          </a:p>
        </p:txBody>
      </p:sp>
      <p:pic>
        <p:nvPicPr>
          <p:cNvPr id="76804" name="Picture 8" descr="22"/>
          <p:cNvPicPr>
            <a:picLocks noGrp="1" noChangeAspect="1" noChangeArrowheads="1"/>
          </p:cNvPicPr>
          <p:nvPr>
            <p:ph sz="half" idx="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24750" y="1773238"/>
            <a:ext cx="1284288" cy="2376487"/>
          </a:xfrm>
          <a:noFill/>
          <a:ln w="1905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71371" name="Rectangle 11"/>
          <p:cNvSpPr>
            <a:spLocks noGrp="1" noRot="1" noChangeArrowheads="1"/>
          </p:cNvSpPr>
          <p:nvPr>
            <p:ph type="title"/>
          </p:nvPr>
        </p:nvSpPr>
        <p:spPr>
          <a:xfrm>
            <a:off x="457200" y="557213"/>
            <a:ext cx="8229600" cy="1143000"/>
          </a:xfrm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hlink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hu-HU" altLang="hu-HU" smtClean="0">
                <a:solidFill>
                  <a:schemeClr val="hlink"/>
                </a:solidFill>
              </a:rPr>
              <a:t>Nem operatív módszerek </a:t>
            </a:r>
          </a:p>
        </p:txBody>
      </p:sp>
      <p:sp>
        <p:nvSpPr>
          <p:cNvPr id="271372" name="Text Box 12"/>
          <p:cNvSpPr txBox="1">
            <a:spLocks noChangeArrowheads="1"/>
          </p:cNvSpPr>
          <p:nvPr/>
        </p:nvSpPr>
        <p:spPr bwMode="auto">
          <a:xfrm>
            <a:off x="-30163" y="-26988"/>
            <a:ext cx="2370138" cy="336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1">
                  <a:blip r:embed="rId9"/>
                  <a:srcRect/>
                  <a:stretch>
                    <a:fillRect b="-399574"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1600">
                <a:solidFill>
                  <a:schemeClr val="hlink"/>
                </a:solidFill>
              </a:rPr>
              <a:t>Legg-Calvé-Perthes Disease</a:t>
            </a:r>
          </a:p>
        </p:txBody>
      </p:sp>
      <p:sp>
        <p:nvSpPr>
          <p:cNvPr id="271373" name="Rectangle 13"/>
          <p:cNvSpPr>
            <a:spLocks noGrp="1" noChangeAspect="1" noChangeArrowheads="1"/>
          </p:cNvSpPr>
          <p:nvPr/>
        </p:nvSpPr>
        <p:spPr bwMode="auto">
          <a:xfrm>
            <a:off x="4110038" y="1773238"/>
            <a:ext cx="1830387" cy="2376487"/>
          </a:xfrm>
          <a:prstGeom prst="rect">
            <a:avLst/>
          </a:prstGeom>
          <a:blipFill dpi="0" rotWithShape="1">
            <a:blip r:embed="rId10"/>
            <a:srcRect/>
            <a:stretch>
              <a:fillRect r="-3576"/>
            </a:stretch>
          </a:blipFill>
          <a:ln w="19050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hu-HU">
              <a:ea typeface="+mn-ea"/>
            </a:endParaRPr>
          </a:p>
        </p:txBody>
      </p:sp>
      <p:sp>
        <p:nvSpPr>
          <p:cNvPr id="271374" name="Rectangle 14"/>
          <p:cNvSpPr>
            <a:spLocks noGrp="1" noChangeAspect="1" noChangeArrowheads="1"/>
          </p:cNvSpPr>
          <p:nvPr isPhoto="1"/>
        </p:nvSpPr>
        <p:spPr bwMode="auto">
          <a:xfrm>
            <a:off x="969963" y="4418013"/>
            <a:ext cx="4897437" cy="1981200"/>
          </a:xfrm>
          <a:prstGeom prst="rect">
            <a:avLst/>
          </a:prstGeom>
          <a:blipFill dpi="0" rotWithShape="1">
            <a:blip r:embed="rId11"/>
            <a:srcRect/>
            <a:stretch>
              <a:fillRect b="-89341"/>
            </a:stretch>
          </a:blipFill>
          <a:ln w="19050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hu-HU" altLang="hu-HU">
              <a:ea typeface="+mn-ea"/>
            </a:endParaRPr>
          </a:p>
        </p:txBody>
      </p:sp>
      <p:sp>
        <p:nvSpPr>
          <p:cNvPr id="33808" name="Rectangle 15" descr="DSCN3593"/>
          <p:cNvSpPr>
            <a:spLocks noGrp="1" noChangeAspect="1" noChangeArrowheads="1"/>
          </p:cNvSpPr>
          <p:nvPr isPhoto="1"/>
        </p:nvSpPr>
        <p:spPr bwMode="auto">
          <a:xfrm>
            <a:off x="6100763" y="4384675"/>
            <a:ext cx="1808162" cy="2016125"/>
          </a:xfrm>
          <a:prstGeom prst="rect">
            <a:avLst/>
          </a:prstGeom>
          <a:blipFill dpi="0" rotWithShape="1">
            <a:blip r:embed="rId12"/>
            <a:srcRect/>
            <a:stretch>
              <a:fillRect/>
            </a:stretch>
          </a:blipFill>
          <a:ln w="19050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Garamond" charset="0"/>
              <a:ea typeface="ＭＳ Ｐゴシック" charset="0"/>
            </a:endParaRPr>
          </a:p>
        </p:txBody>
      </p:sp>
      <p:pic>
        <p:nvPicPr>
          <p:cNvPr id="2" name="Sound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9587" y="5157192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2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2" hidden="1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hu-HU" altLang="hu-HU" smtClean="0">
              <a:ea typeface="+mj-ea"/>
              <a:cs typeface="+mj-cs"/>
            </a:endParaRPr>
          </a:p>
        </p:txBody>
      </p:sp>
      <p:sp>
        <p:nvSpPr>
          <p:cNvPr id="250883" name="Rectangle 3"/>
          <p:cNvSpPr>
            <a:spLocks noGrp="1" noChangeAspect="1" noChangeArrowheads="1"/>
          </p:cNvSpPr>
          <p:nvPr isPhoto="1"/>
        </p:nvSpPr>
        <p:spPr bwMode="auto">
          <a:xfrm>
            <a:off x="971550" y="836613"/>
            <a:ext cx="7235825" cy="4321175"/>
          </a:xfrm>
          <a:prstGeom prst="rect">
            <a:avLst/>
          </a:prstGeom>
          <a:blipFill dpi="0" rotWithShape="1">
            <a:blip r:embed="rId5"/>
            <a:srcRect/>
            <a:stretch>
              <a:fillRect b="-4831"/>
            </a:stretch>
          </a:blipFill>
          <a:ln w="76200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hu-HU">
              <a:ea typeface="+mn-ea"/>
            </a:endParaRPr>
          </a:p>
        </p:txBody>
      </p:sp>
      <p:sp>
        <p:nvSpPr>
          <p:cNvPr id="250884" name="Text Box 4"/>
          <p:cNvSpPr txBox="1">
            <a:spLocks noChangeArrowheads="1"/>
          </p:cNvSpPr>
          <p:nvPr/>
        </p:nvSpPr>
        <p:spPr bwMode="auto">
          <a:xfrm>
            <a:off x="0" y="0"/>
            <a:ext cx="20335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1">
                  <a:blip r:embed="rId6"/>
                  <a:srcRect/>
                  <a:stretch>
                    <a:fillRect b="-328636"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1600">
                <a:solidFill>
                  <a:schemeClr val="hlink"/>
                </a:solidFill>
              </a:rPr>
              <a:t>Legg-Calvé-Perthes kór</a:t>
            </a:r>
          </a:p>
        </p:txBody>
      </p:sp>
      <p:sp>
        <p:nvSpPr>
          <p:cNvPr id="250885" name="Text Box 5"/>
          <p:cNvSpPr txBox="1">
            <a:spLocks noChangeArrowheads="1"/>
          </p:cNvSpPr>
          <p:nvPr/>
        </p:nvSpPr>
        <p:spPr bwMode="auto">
          <a:xfrm>
            <a:off x="1311275" y="5549900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1">
                  <a:blip r:embed="rId6"/>
                  <a:srcRect/>
                  <a:stretch>
                    <a:fillRect r="-180723"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endParaRPr lang="hu-HU" altLang="hu-HU">
              <a:ea typeface="+mn-ea"/>
            </a:endParaRPr>
          </a:p>
        </p:txBody>
      </p:sp>
      <p:sp>
        <p:nvSpPr>
          <p:cNvPr id="250886" name="Rectangle 6"/>
          <p:cNvSpPr>
            <a:spLocks noChangeArrowheads="1"/>
          </p:cNvSpPr>
          <p:nvPr/>
        </p:nvSpPr>
        <p:spPr bwMode="auto">
          <a:xfrm>
            <a:off x="685800" y="5562600"/>
            <a:ext cx="7620000" cy="93186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1">
                  <a:blip r:embed="rId6"/>
                  <a:srcRect/>
                  <a:stretch>
                    <a:fillRect b="-480068"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hlink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30000"/>
              </a:spcBef>
            </a:pPr>
            <a:r>
              <a:rPr lang="hu-HU" altLang="hu-HU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Gulliver preparátuma (1885): megnagyobbodott, </a:t>
            </a:r>
          </a:p>
          <a:p>
            <a:pPr eaLnBrk="1" hangingPunct="1">
              <a:spcBef>
                <a:spcPct val="30000"/>
              </a:spcBef>
            </a:pPr>
            <a:r>
              <a:rPr lang="hu-HU" altLang="hu-HU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lelapult, gomba formájú femurfej</a:t>
            </a:r>
          </a:p>
        </p:txBody>
      </p:sp>
      <p:sp>
        <p:nvSpPr>
          <p:cNvPr id="5135" name="Rectangle 7"/>
          <p:cNvSpPr>
            <a:spLocks noChangeArrowheads="1"/>
          </p:cNvSpPr>
          <p:nvPr/>
        </p:nvSpPr>
        <p:spPr bwMode="auto">
          <a:xfrm>
            <a:off x="971550" y="836613"/>
            <a:ext cx="71438" cy="4321175"/>
          </a:xfrm>
          <a:prstGeom prst="rect">
            <a:avLst/>
          </a:prstGeom>
          <a:solidFill>
            <a:schemeClr val="bg2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Garamond" charset="0"/>
              <a:ea typeface="ＭＳ Ｐゴシック" charset="0"/>
            </a:endParaRPr>
          </a:p>
        </p:txBody>
      </p:sp>
      <p:sp>
        <p:nvSpPr>
          <p:cNvPr id="5136" name="Rectangle 8"/>
          <p:cNvSpPr>
            <a:spLocks noChangeArrowheads="1"/>
          </p:cNvSpPr>
          <p:nvPr/>
        </p:nvSpPr>
        <p:spPr bwMode="auto">
          <a:xfrm>
            <a:off x="4491038" y="820738"/>
            <a:ext cx="71437" cy="4321175"/>
          </a:xfrm>
          <a:prstGeom prst="rect">
            <a:avLst/>
          </a:prstGeom>
          <a:solidFill>
            <a:schemeClr val="bg2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Garamond" charset="0"/>
              <a:ea typeface="ＭＳ Ｐゴシック" charset="0"/>
            </a:endParaRPr>
          </a:p>
        </p:txBody>
      </p:sp>
      <p:sp>
        <p:nvSpPr>
          <p:cNvPr id="5137" name="Rectangle 9"/>
          <p:cNvSpPr>
            <a:spLocks noChangeArrowheads="1"/>
          </p:cNvSpPr>
          <p:nvPr/>
        </p:nvSpPr>
        <p:spPr bwMode="auto">
          <a:xfrm>
            <a:off x="8120063" y="812800"/>
            <a:ext cx="71437" cy="4321175"/>
          </a:xfrm>
          <a:prstGeom prst="rect">
            <a:avLst/>
          </a:prstGeom>
          <a:solidFill>
            <a:schemeClr val="bg2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Garamond" charset="0"/>
              <a:ea typeface="ＭＳ Ｐゴシック" charset="0"/>
            </a:endParaRPr>
          </a:p>
        </p:txBody>
      </p:sp>
      <p:sp>
        <p:nvSpPr>
          <p:cNvPr id="250890" name="Rectangle 10"/>
          <p:cNvSpPr>
            <a:spLocks noChangeArrowheads="1"/>
          </p:cNvSpPr>
          <p:nvPr/>
        </p:nvSpPr>
        <p:spPr bwMode="auto">
          <a:xfrm>
            <a:off x="836613" y="677863"/>
            <a:ext cx="7489825" cy="4608512"/>
          </a:xfrm>
          <a:prstGeom prst="rect">
            <a:avLst/>
          </a:prstGeom>
          <a:noFill/>
          <a:ln w="9525" algn="ctr">
            <a:solidFill>
              <a:srgbClr val="00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1">
                  <a:blip r:embed="rId6"/>
                  <a:srcRect/>
                  <a:stretch>
                    <a:fillRect b="-15289"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hu-HU">
              <a:ea typeface="+mn-ea"/>
            </a:endParaRPr>
          </a:p>
        </p:txBody>
      </p:sp>
      <p:pic>
        <p:nvPicPr>
          <p:cNvPr id="2" name="Sound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95536" y="558924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9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3213" y="476250"/>
            <a:ext cx="8229600" cy="1143000"/>
          </a:xfrm>
        </p:spPr>
        <p:txBody>
          <a:bodyPr/>
          <a:lstStyle/>
          <a:p>
            <a:pPr eaLnBrk="1" hangingPunct="1"/>
            <a:r>
              <a:rPr lang="hu-HU" altLang="hu-HU" sz="4000" smtClean="0">
                <a:solidFill>
                  <a:schemeClr val="hlink"/>
                </a:solidFill>
              </a:rPr>
              <a:t>Műtéti kezelés 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9113" y="1844675"/>
            <a:ext cx="8229600" cy="4032250"/>
          </a:xfrm>
          <a:ln>
            <a:solidFill>
              <a:schemeClr val="hlink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</a:pPr>
            <a:r>
              <a:rPr lang="hu-HU" altLang="hu-HU" sz="2800" b="1" smtClean="0">
                <a:solidFill>
                  <a:schemeClr val="hlink"/>
                </a:solidFill>
              </a:rPr>
              <a:t>Proximalis femur varisaló-derotatiós osteotomia</a:t>
            </a:r>
          </a:p>
          <a:p>
            <a:pPr marL="609600" indent="-609600" eaLnBrk="1" hangingPunct="1">
              <a:lnSpc>
                <a:spcPct val="90000"/>
              </a:lnSpc>
            </a:pPr>
            <a:r>
              <a:rPr lang="hu-HU" altLang="hu-HU" sz="2800" b="1" smtClean="0">
                <a:solidFill>
                  <a:schemeClr val="hlink"/>
                </a:solidFill>
              </a:rPr>
              <a:t>Proximalis femur VARUS osteotómia </a:t>
            </a:r>
            <a:r>
              <a:rPr lang="hu-HU" altLang="hu-HU" sz="2800" smtClean="0"/>
              <a:t>(Grill)</a:t>
            </a:r>
            <a:endParaRPr lang="hu-HU" altLang="hu-HU" sz="2800" smtClean="0">
              <a:solidFill>
                <a:schemeClr val="hlink"/>
              </a:solidFill>
            </a:endParaRPr>
          </a:p>
          <a:p>
            <a:pPr marL="609600" indent="-609600" eaLnBrk="1" hangingPunct="1">
              <a:lnSpc>
                <a:spcPct val="90000"/>
              </a:lnSpc>
            </a:pPr>
            <a:r>
              <a:rPr lang="hu-HU" altLang="hu-HU" sz="2800" b="1" smtClean="0">
                <a:solidFill>
                  <a:schemeClr val="hlink"/>
                </a:solidFill>
              </a:rPr>
              <a:t>SVEDO</a:t>
            </a:r>
            <a:r>
              <a:rPr lang="hu-HU" altLang="hu-HU" sz="2800" smtClean="0">
                <a:solidFill>
                  <a:schemeClr val="hlink"/>
                </a:solidFill>
              </a:rPr>
              <a:t> </a:t>
            </a:r>
            <a:r>
              <a:rPr lang="hu-HU" altLang="hu-HU" sz="2000" smtClean="0"/>
              <a:t>( </a:t>
            </a:r>
            <a:r>
              <a:rPr lang="hu-HU" altLang="hu-HU" b="1" smtClean="0">
                <a:solidFill>
                  <a:schemeClr val="hlink"/>
                </a:solidFill>
              </a:rPr>
              <a:t>S</a:t>
            </a:r>
            <a:r>
              <a:rPr lang="hu-HU" altLang="hu-HU" sz="2000" smtClean="0"/>
              <a:t>ubtroch. </a:t>
            </a:r>
            <a:r>
              <a:rPr lang="hu-HU" altLang="hu-HU" b="1" smtClean="0">
                <a:solidFill>
                  <a:schemeClr val="hlink"/>
                </a:solidFill>
              </a:rPr>
              <a:t>V</a:t>
            </a:r>
            <a:r>
              <a:rPr lang="hu-HU" altLang="hu-HU" sz="2000" smtClean="0"/>
              <a:t>arus </a:t>
            </a:r>
            <a:r>
              <a:rPr lang="hu-HU" altLang="hu-HU" b="1" smtClean="0">
                <a:solidFill>
                  <a:schemeClr val="hlink"/>
                </a:solidFill>
              </a:rPr>
              <a:t>E</a:t>
            </a:r>
            <a:r>
              <a:rPr lang="hu-HU" altLang="hu-HU" sz="2000" smtClean="0"/>
              <a:t>xtension </a:t>
            </a:r>
            <a:r>
              <a:rPr lang="hu-HU" altLang="hu-HU" b="1" smtClean="0">
                <a:solidFill>
                  <a:schemeClr val="hlink"/>
                </a:solidFill>
              </a:rPr>
              <a:t>D</a:t>
            </a:r>
            <a:r>
              <a:rPr lang="hu-HU" altLang="hu-HU" sz="2000" smtClean="0"/>
              <a:t>erotatoin </a:t>
            </a:r>
            <a:r>
              <a:rPr lang="hu-HU" altLang="hu-HU" b="1" smtClean="0">
                <a:solidFill>
                  <a:schemeClr val="hlink"/>
                </a:solidFill>
              </a:rPr>
              <a:t>O</a:t>
            </a:r>
            <a:r>
              <a:rPr lang="hu-HU" altLang="hu-HU" sz="2000" smtClean="0"/>
              <a:t>steotomy )</a:t>
            </a:r>
            <a:endParaRPr lang="hu-HU" altLang="hu-HU" sz="2800" smtClean="0"/>
          </a:p>
          <a:p>
            <a:pPr marL="609600" indent="-609600" eaLnBrk="1" hangingPunct="1">
              <a:lnSpc>
                <a:spcPct val="90000"/>
              </a:lnSpc>
            </a:pPr>
            <a:r>
              <a:rPr lang="hu-HU" altLang="hu-HU" sz="2800" b="1" smtClean="0">
                <a:solidFill>
                  <a:schemeClr val="hlink"/>
                </a:solidFill>
              </a:rPr>
              <a:t>Medence-osteotómia</a:t>
            </a:r>
            <a:r>
              <a:rPr lang="hu-HU" altLang="hu-HU" sz="2800" smtClean="0"/>
              <a:t> - Salter    </a:t>
            </a:r>
            <a:r>
              <a:rPr lang="hu-HU" altLang="hu-HU" sz="2000" smtClean="0"/>
              <a:t>(psoas tenotomy)</a:t>
            </a:r>
          </a:p>
          <a:p>
            <a:pPr marL="609600" indent="-609600" eaLnBrk="1" hangingPunct="1">
              <a:lnSpc>
                <a:spcPct val="90000"/>
              </a:lnSpc>
            </a:pPr>
            <a:r>
              <a:rPr lang="hu-HU" altLang="hu-HU" sz="2800" b="1" smtClean="0">
                <a:solidFill>
                  <a:schemeClr val="hlink"/>
                </a:solidFill>
              </a:rPr>
              <a:t>Acetabuloplastica</a:t>
            </a:r>
            <a:r>
              <a:rPr lang="hu-HU" altLang="hu-HU" sz="2800" smtClean="0">
                <a:solidFill>
                  <a:schemeClr val="hlink"/>
                </a:solidFill>
              </a:rPr>
              <a:t> </a:t>
            </a:r>
            <a:r>
              <a:rPr lang="hu-HU" altLang="hu-HU" sz="2800" smtClean="0"/>
              <a:t>- Shelf</a:t>
            </a:r>
          </a:p>
          <a:p>
            <a:pPr marL="609600" indent="-609600" eaLnBrk="1" hangingPunct="1">
              <a:lnSpc>
                <a:spcPct val="90000"/>
              </a:lnSpc>
            </a:pPr>
            <a:r>
              <a:rPr lang="hu-HU" altLang="hu-HU" sz="2800" b="1" smtClean="0">
                <a:solidFill>
                  <a:schemeClr val="hlink"/>
                </a:solidFill>
              </a:rPr>
              <a:t>Supercontainment. Kombinált medence</a:t>
            </a:r>
            <a:r>
              <a:rPr lang="hu-HU" altLang="hu-HU" sz="2800" smtClean="0"/>
              <a:t> és </a:t>
            </a:r>
            <a:r>
              <a:rPr lang="hu-HU" altLang="hu-HU" sz="2800" b="1" smtClean="0">
                <a:solidFill>
                  <a:schemeClr val="hlink"/>
                </a:solidFill>
              </a:rPr>
              <a:t>femur 	osteotómia</a:t>
            </a:r>
            <a:r>
              <a:rPr lang="hu-HU" altLang="hu-HU" sz="2800" b="1" smtClean="0"/>
              <a:t> </a:t>
            </a:r>
            <a:endParaRPr lang="hu-HU" altLang="hu-HU" sz="2800" smtClean="0">
              <a:solidFill>
                <a:schemeClr val="hlink"/>
              </a:solidFill>
            </a:endParaRPr>
          </a:p>
          <a:p>
            <a:pPr marL="609600" indent="-609600" eaLnBrk="1" hangingPunct="1">
              <a:lnSpc>
                <a:spcPct val="90000"/>
              </a:lnSpc>
            </a:pPr>
            <a:r>
              <a:rPr lang="hu-HU" altLang="hu-HU" sz="2800" b="1" smtClean="0">
                <a:solidFill>
                  <a:schemeClr val="hlink"/>
                </a:solidFill>
              </a:rPr>
              <a:t>(Arthrodiastasis)</a:t>
            </a:r>
          </a:p>
          <a:p>
            <a:pPr marL="609600" indent="-609600" eaLnBrk="1" hangingPunct="1">
              <a:lnSpc>
                <a:spcPct val="90000"/>
              </a:lnSpc>
            </a:pPr>
            <a:endParaRPr lang="hu-HU" altLang="hu-HU" sz="2800" smtClean="0"/>
          </a:p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hu-HU" altLang="hu-HU" sz="2000" smtClean="0"/>
          </a:p>
          <a:p>
            <a:pPr marL="609600" indent="-609600" eaLnBrk="1" hangingPunct="1">
              <a:lnSpc>
                <a:spcPct val="90000"/>
              </a:lnSpc>
            </a:pPr>
            <a:endParaRPr lang="hu-HU" altLang="hu-HU" sz="2800" smtClean="0"/>
          </a:p>
        </p:txBody>
      </p:sp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-30163" y="-26988"/>
            <a:ext cx="2370138" cy="336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1">
                  <a:blip r:embed="rId5"/>
                  <a:srcRect/>
                  <a:stretch>
                    <a:fillRect b="-399574"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1600">
                <a:solidFill>
                  <a:schemeClr val="hlink"/>
                </a:solidFill>
              </a:rPr>
              <a:t>Legg-Calvé-Perthes Disease</a:t>
            </a:r>
          </a:p>
        </p:txBody>
      </p:sp>
      <p:pic>
        <p:nvPicPr>
          <p:cNvPr id="2" name="Sound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11560" y="620688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88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6" name="Rectangle 2" hidden="1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hu-HU" altLang="hu-HU" smtClean="0">
              <a:ea typeface="+mj-ea"/>
              <a:cs typeface="+mj-cs"/>
            </a:endParaRPr>
          </a:p>
        </p:txBody>
      </p:sp>
      <p:sp>
        <p:nvSpPr>
          <p:cNvPr id="282627" name="Rectangle 3"/>
          <p:cNvSpPr>
            <a:spLocks noGrp="1" noChangeAspect="1" noChangeArrowheads="1"/>
          </p:cNvSpPr>
          <p:nvPr/>
        </p:nvSpPr>
        <p:spPr bwMode="auto">
          <a:xfrm>
            <a:off x="4283075" y="333375"/>
            <a:ext cx="4610100" cy="6267450"/>
          </a:xfrm>
          <a:prstGeom prst="rect">
            <a:avLst/>
          </a:prstGeom>
          <a:blipFill dpi="0" rotWithShape="1">
            <a:blip r:embed="rId5"/>
            <a:srcRect/>
            <a:stretch>
              <a:fillRect r="-4984"/>
            </a:stretch>
          </a:blipFill>
          <a:ln w="57150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hu-HU">
              <a:ea typeface="+mn-ea"/>
            </a:endParaRPr>
          </a:p>
        </p:txBody>
      </p:sp>
      <p:sp>
        <p:nvSpPr>
          <p:cNvPr id="282628" name="Text Box 4"/>
          <p:cNvSpPr txBox="1">
            <a:spLocks noChangeArrowheads="1"/>
          </p:cNvSpPr>
          <p:nvPr/>
        </p:nvSpPr>
        <p:spPr bwMode="auto">
          <a:xfrm>
            <a:off x="538163" y="6027738"/>
            <a:ext cx="3602037" cy="588962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algn="l" eaLnBrk="1" hangingPunct="1"/>
            <a:r>
              <a:rPr lang="hu-HU" altLang="hu-HU" sz="32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SVEDO osteotomia</a:t>
            </a:r>
          </a:p>
        </p:txBody>
      </p:sp>
      <p:sp>
        <p:nvSpPr>
          <p:cNvPr id="282629" name="Text Box 5"/>
          <p:cNvSpPr txBox="1">
            <a:spLocks noChangeArrowheads="1"/>
          </p:cNvSpPr>
          <p:nvPr/>
        </p:nvSpPr>
        <p:spPr bwMode="auto">
          <a:xfrm>
            <a:off x="-30163" y="-26988"/>
            <a:ext cx="2370138" cy="336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1">
                  <a:blip r:embed="rId6"/>
                  <a:srcRect/>
                  <a:stretch>
                    <a:fillRect b="-399574"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1600">
                <a:solidFill>
                  <a:schemeClr val="hlink"/>
                </a:solidFill>
              </a:rPr>
              <a:t>Legg-Calvé-Perthes Disease</a:t>
            </a:r>
          </a:p>
        </p:txBody>
      </p:sp>
      <p:sp>
        <p:nvSpPr>
          <p:cNvPr id="35850" name="Rectangle 6" descr="DSCN3786"/>
          <p:cNvSpPr>
            <a:spLocks noGrp="1" noChangeAspect="1" noChangeArrowheads="1"/>
          </p:cNvSpPr>
          <p:nvPr isPhoto="1"/>
        </p:nvSpPr>
        <p:spPr bwMode="auto">
          <a:xfrm>
            <a:off x="250825" y="549275"/>
            <a:ext cx="3529013" cy="2687638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 w="38100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hu-HU">
              <a:latin typeface="Garamond" charset="0"/>
              <a:ea typeface="ＭＳ Ｐゴシック" charset="0"/>
            </a:endParaRPr>
          </a:p>
        </p:txBody>
      </p:sp>
      <p:sp>
        <p:nvSpPr>
          <p:cNvPr id="282631" name="Text Box 7"/>
          <p:cNvSpPr txBox="1">
            <a:spLocks noChangeArrowheads="1"/>
          </p:cNvSpPr>
          <p:nvPr/>
        </p:nvSpPr>
        <p:spPr bwMode="auto">
          <a:xfrm>
            <a:off x="663575" y="36052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1">
                  <a:blip r:embed="rId6"/>
                  <a:srcRect/>
                  <a:stretch>
                    <a:fillRect r="-180723"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endParaRPr lang="hu-HU" altLang="hu-HU">
              <a:ea typeface="+mn-ea"/>
            </a:endParaRPr>
          </a:p>
        </p:txBody>
      </p:sp>
      <p:sp>
        <p:nvSpPr>
          <p:cNvPr id="282632" name="Text Box 8"/>
          <p:cNvSpPr txBox="1">
            <a:spLocks noChangeArrowheads="1"/>
          </p:cNvSpPr>
          <p:nvPr/>
        </p:nvSpPr>
        <p:spPr bwMode="auto">
          <a:xfrm>
            <a:off x="160338" y="3354388"/>
            <a:ext cx="3708400" cy="650875"/>
          </a:xfrm>
          <a:prstGeom prst="rect">
            <a:avLst/>
          </a:prstGeom>
          <a:noFill/>
          <a:ln w="9525" algn="ctr">
            <a:solidFill>
              <a:schemeClr val="hlink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1">
                  <a:blip r:embed="rId6"/>
                  <a:srcRect/>
                  <a:stretch>
                    <a:fillRect b="-304171"/>
                  </a:stretch>
                </a:blip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18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Varisaló-derot. femur osteotomia</a:t>
            </a:r>
          </a:p>
          <a:p>
            <a:pPr eaLnBrk="1" hangingPunct="1"/>
            <a:r>
              <a:rPr lang="hu-HU" altLang="hu-HU" sz="18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(Soeur et al., Acta Ortop. Belg. 1952)</a:t>
            </a:r>
          </a:p>
        </p:txBody>
      </p:sp>
      <p:sp>
        <p:nvSpPr>
          <p:cNvPr id="35857" name="AutoShape 9"/>
          <p:cNvSpPr>
            <a:spLocks noChangeArrowheads="1"/>
          </p:cNvSpPr>
          <p:nvPr/>
        </p:nvSpPr>
        <p:spPr bwMode="auto">
          <a:xfrm>
            <a:off x="2051050" y="620713"/>
            <a:ext cx="504825" cy="576262"/>
          </a:xfrm>
          <a:prstGeom prst="curvedRightArrow">
            <a:avLst>
              <a:gd name="adj1" fmla="val 22830"/>
              <a:gd name="adj2" fmla="val 45660"/>
              <a:gd name="adj3" fmla="val 33333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Garamond" charset="0"/>
              <a:ea typeface="ＭＳ Ｐゴシック" charset="0"/>
            </a:endParaRPr>
          </a:p>
        </p:txBody>
      </p:sp>
      <p:pic>
        <p:nvPicPr>
          <p:cNvPr id="2" name="Sound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39552" y="4437112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8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0" name="Rectangle 2" hidden="1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hu-HU" altLang="hu-HU" smtClean="0">
              <a:ea typeface="+mj-ea"/>
              <a:cs typeface="+mj-cs"/>
            </a:endParaRPr>
          </a:p>
        </p:txBody>
      </p:sp>
      <p:sp>
        <p:nvSpPr>
          <p:cNvPr id="283651" name="Rectangle 3"/>
          <p:cNvSpPr>
            <a:spLocks noGrp="1" noChangeAspect="1" noChangeArrowheads="1"/>
          </p:cNvSpPr>
          <p:nvPr/>
        </p:nvSpPr>
        <p:spPr bwMode="auto">
          <a:xfrm>
            <a:off x="4800600" y="1066800"/>
            <a:ext cx="3733800" cy="4876800"/>
          </a:xfrm>
          <a:prstGeom prst="rect">
            <a:avLst/>
          </a:prstGeom>
          <a:blipFill dpi="0" rotWithShape="1">
            <a:blip r:embed="rId5"/>
            <a:srcRect/>
            <a:stretch>
              <a:fillRect b="-2083"/>
            </a:stretch>
          </a:blipFill>
          <a:ln w="38100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hu-HU">
              <a:ea typeface="+mn-ea"/>
            </a:endParaRPr>
          </a:p>
        </p:txBody>
      </p:sp>
      <p:sp>
        <p:nvSpPr>
          <p:cNvPr id="283652" name="Rectangle 4"/>
          <p:cNvSpPr>
            <a:spLocks noGrp="1" noChangeAspect="1" noChangeArrowheads="1"/>
          </p:cNvSpPr>
          <p:nvPr/>
        </p:nvSpPr>
        <p:spPr bwMode="auto">
          <a:xfrm>
            <a:off x="779463" y="635000"/>
            <a:ext cx="3505200" cy="2362200"/>
          </a:xfrm>
          <a:prstGeom prst="rect">
            <a:avLst/>
          </a:prstGeom>
          <a:blipFill dpi="0" rotWithShape="1">
            <a:blip r:embed="rId6"/>
            <a:srcRect/>
            <a:stretch>
              <a:fillRect b="-11290"/>
            </a:stretch>
          </a:blipFill>
          <a:ln w="38100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hu-HU">
              <a:ea typeface="+mn-ea"/>
            </a:endParaRPr>
          </a:p>
        </p:txBody>
      </p:sp>
      <p:sp>
        <p:nvSpPr>
          <p:cNvPr id="283653" name="Rectangle 5"/>
          <p:cNvSpPr>
            <a:spLocks noGrp="1" noChangeAspect="1" noChangeArrowheads="1"/>
          </p:cNvSpPr>
          <p:nvPr/>
        </p:nvSpPr>
        <p:spPr bwMode="auto">
          <a:xfrm>
            <a:off x="779463" y="2565400"/>
            <a:ext cx="3505200" cy="2209800"/>
          </a:xfrm>
          <a:prstGeom prst="rect">
            <a:avLst/>
          </a:prstGeom>
          <a:blipFill dpi="0" rotWithShape="1">
            <a:blip r:embed="rId7"/>
            <a:srcRect/>
            <a:stretch>
              <a:fillRect b="-18966"/>
            </a:stretch>
          </a:blipFill>
          <a:ln w="38100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hu-HU">
              <a:ea typeface="+mn-ea"/>
            </a:endParaRPr>
          </a:p>
        </p:txBody>
      </p:sp>
      <p:sp>
        <p:nvSpPr>
          <p:cNvPr id="283654" name="Rectangle 6"/>
          <p:cNvSpPr>
            <a:spLocks noGrp="1" noChangeAspect="1" noChangeArrowheads="1"/>
          </p:cNvSpPr>
          <p:nvPr/>
        </p:nvSpPr>
        <p:spPr bwMode="auto">
          <a:xfrm>
            <a:off x="779463" y="4572000"/>
            <a:ext cx="3505200" cy="1981200"/>
          </a:xfrm>
          <a:prstGeom prst="rect">
            <a:avLst/>
          </a:prstGeom>
          <a:blipFill dpi="0" rotWithShape="1">
            <a:blip r:embed="rId8"/>
            <a:srcRect/>
            <a:stretch>
              <a:fillRect b="-32692"/>
            </a:stretch>
          </a:blipFill>
          <a:ln w="38100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hu-HU">
              <a:ea typeface="+mn-ea"/>
            </a:endParaRPr>
          </a:p>
        </p:txBody>
      </p:sp>
      <p:sp>
        <p:nvSpPr>
          <p:cNvPr id="283655" name="Text Box 7"/>
          <p:cNvSpPr txBox="1">
            <a:spLocks noChangeArrowheads="1"/>
          </p:cNvSpPr>
          <p:nvPr/>
        </p:nvSpPr>
        <p:spPr bwMode="auto">
          <a:xfrm>
            <a:off x="-30163" y="-26988"/>
            <a:ext cx="2370138" cy="336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1">
                  <a:blip r:embed="rId9"/>
                  <a:srcRect/>
                  <a:stretch>
                    <a:fillRect b="-399574"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1600">
                <a:solidFill>
                  <a:schemeClr val="hlink"/>
                </a:solidFill>
              </a:rPr>
              <a:t>Legg-Calvé-Perthes Disease</a:t>
            </a:r>
          </a:p>
        </p:txBody>
      </p:sp>
      <p:sp>
        <p:nvSpPr>
          <p:cNvPr id="283656" name="Text Box 8"/>
          <p:cNvSpPr txBox="1">
            <a:spLocks noChangeArrowheads="1"/>
          </p:cNvSpPr>
          <p:nvPr/>
        </p:nvSpPr>
        <p:spPr bwMode="auto">
          <a:xfrm>
            <a:off x="5905500" y="6030913"/>
            <a:ext cx="1422400" cy="528637"/>
          </a:xfrm>
          <a:prstGeom prst="rect">
            <a:avLst/>
          </a:prstGeom>
          <a:noFill/>
          <a:ln w="9525" algn="ctr">
            <a:solidFill>
              <a:schemeClr val="hlink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1">
                  <a:blip r:embed="rId9"/>
                  <a:srcRect/>
                  <a:stretch>
                    <a:fillRect b="-90871"/>
                  </a:stretch>
                </a:blip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28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SVEDO</a:t>
            </a:r>
          </a:p>
        </p:txBody>
      </p:sp>
      <p:pic>
        <p:nvPicPr>
          <p:cNvPr id="2" name="Sound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716016" y="6022199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0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1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917575"/>
            <a:ext cx="8229600" cy="1143000"/>
          </a:xfrm>
        </p:spPr>
        <p:txBody>
          <a:bodyPr/>
          <a:lstStyle/>
          <a:p>
            <a:r>
              <a:rPr lang="hu-HU">
                <a:solidFill>
                  <a:srgbClr val="FFFF00"/>
                </a:solidFill>
              </a:rPr>
              <a:t>Köszönöm a figyelmet !</a:t>
            </a:r>
          </a:p>
        </p:txBody>
      </p:sp>
      <p:pic>
        <p:nvPicPr>
          <p:cNvPr id="475142" name="Picture 6" descr="08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99792" y="2780928"/>
            <a:ext cx="4032250" cy="3571875"/>
          </a:xfr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2" name="Sound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0851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2474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9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1026" descr="0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238" y="333375"/>
            <a:ext cx="4108450" cy="6192838"/>
          </a:xfrm>
          <a:prstGeom prst="rect">
            <a:avLst/>
          </a:prstGeom>
          <a:noFill/>
          <a:ln w="5715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3587" name="Text Box 1027"/>
          <p:cNvSpPr txBox="1">
            <a:spLocks noChangeArrowheads="1"/>
          </p:cNvSpPr>
          <p:nvPr/>
        </p:nvSpPr>
        <p:spPr bwMode="auto">
          <a:xfrm>
            <a:off x="-30163" y="-26988"/>
            <a:ext cx="2370138" cy="336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1">
                  <a:blip r:embed="rId6"/>
                  <a:srcRect/>
                  <a:stretch>
                    <a:fillRect b="-399574"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1600">
                <a:solidFill>
                  <a:schemeClr val="hlink"/>
                </a:solidFill>
              </a:rPr>
              <a:t>Legg-Calvé-Perthes Disease</a:t>
            </a:r>
          </a:p>
        </p:txBody>
      </p:sp>
      <p:sp>
        <p:nvSpPr>
          <p:cNvPr id="323588" name="Text Box 1028"/>
          <p:cNvSpPr txBox="1">
            <a:spLocks noChangeArrowheads="1"/>
          </p:cNvSpPr>
          <p:nvPr/>
        </p:nvSpPr>
        <p:spPr bwMode="auto">
          <a:xfrm>
            <a:off x="468313" y="987425"/>
            <a:ext cx="344646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1">
                  <a:blip r:embed="rId6"/>
                  <a:srcRect/>
                  <a:stretch>
                    <a:fillRect b="-281201"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36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Osteochondrosis</a:t>
            </a:r>
          </a:p>
        </p:txBody>
      </p:sp>
      <p:sp>
        <p:nvSpPr>
          <p:cNvPr id="323589" name="Text Box 1029"/>
          <p:cNvSpPr txBox="1">
            <a:spLocks noChangeArrowheads="1"/>
          </p:cNvSpPr>
          <p:nvPr/>
        </p:nvSpPr>
        <p:spPr bwMode="auto">
          <a:xfrm>
            <a:off x="971550" y="2349500"/>
            <a:ext cx="1422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1">
                  <a:blip r:embed="rId6"/>
                  <a:srcRect/>
                  <a:stretch>
                    <a:fillRect b="-57327"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36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LCPD</a:t>
            </a:r>
          </a:p>
        </p:txBody>
      </p:sp>
      <p:sp>
        <p:nvSpPr>
          <p:cNvPr id="6156" name="AutoShape 1030"/>
          <p:cNvSpPr>
            <a:spLocks noChangeArrowheads="1"/>
          </p:cNvSpPr>
          <p:nvPr/>
        </p:nvSpPr>
        <p:spPr bwMode="auto">
          <a:xfrm>
            <a:off x="2411413" y="2555875"/>
            <a:ext cx="2305050" cy="225425"/>
          </a:xfrm>
          <a:prstGeom prst="rightArrow">
            <a:avLst>
              <a:gd name="adj1" fmla="val 50000"/>
              <a:gd name="adj2" fmla="val 255634"/>
            </a:avLst>
          </a:prstGeom>
          <a:solidFill>
            <a:schemeClr val="hlink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Garamond" charset="0"/>
              <a:ea typeface="ＭＳ Ｐゴシック" charset="0"/>
            </a:endParaRPr>
          </a:p>
        </p:txBody>
      </p:sp>
      <p:sp>
        <p:nvSpPr>
          <p:cNvPr id="6157" name="Oval 1032"/>
          <p:cNvSpPr>
            <a:spLocks noChangeArrowheads="1"/>
          </p:cNvSpPr>
          <p:nvPr/>
        </p:nvSpPr>
        <p:spPr bwMode="auto">
          <a:xfrm>
            <a:off x="6834188" y="2660650"/>
            <a:ext cx="287337" cy="2667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Garamond" charset="0"/>
              <a:ea typeface="ＭＳ Ｐゴシック" charset="0"/>
            </a:endParaRPr>
          </a:p>
        </p:txBody>
      </p:sp>
      <p:pic>
        <p:nvPicPr>
          <p:cNvPr id="2" name="Sound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83568" y="5157192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72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 descr="0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530225"/>
            <a:ext cx="4156075" cy="6067425"/>
          </a:xfrm>
          <a:prstGeom prst="rect">
            <a:avLst/>
          </a:prstGeom>
          <a:noFill/>
          <a:ln w="762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7571" name="Rectangle 3"/>
          <p:cNvSpPr>
            <a:spLocks noGrp="1" noChangeAspect="1" noChangeArrowheads="1"/>
          </p:cNvSpPr>
          <p:nvPr isPhoto="1"/>
        </p:nvSpPr>
        <p:spPr bwMode="auto">
          <a:xfrm>
            <a:off x="6372225" y="803275"/>
            <a:ext cx="2016125" cy="2120900"/>
          </a:xfrm>
          <a:prstGeom prst="rect">
            <a:avLst/>
          </a:prstGeom>
          <a:blipFill dpi="0" rotWithShape="1">
            <a:blip r:embed="rId6"/>
            <a:srcRect/>
            <a:stretch>
              <a:fillRect r="-14109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hu-HU">
              <a:ea typeface="+mn-ea"/>
            </a:endParaRPr>
          </a:p>
        </p:txBody>
      </p:sp>
      <p:sp>
        <p:nvSpPr>
          <p:cNvPr id="237572" name="Rectangle 4"/>
          <p:cNvSpPr>
            <a:spLocks noGrp="1" noChangeAspect="1" noChangeArrowheads="1"/>
          </p:cNvSpPr>
          <p:nvPr isPhoto="1"/>
        </p:nvSpPr>
        <p:spPr bwMode="auto">
          <a:xfrm>
            <a:off x="6372225" y="3719513"/>
            <a:ext cx="1955800" cy="2230437"/>
          </a:xfrm>
          <a:prstGeom prst="rect">
            <a:avLst/>
          </a:prstGeom>
          <a:blipFill dpi="0" rotWithShape="1">
            <a:blip r:embed="rId7"/>
            <a:srcRect/>
            <a:stretch>
              <a:fillRect b="-17350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hu-HU">
              <a:ea typeface="+mn-ea"/>
            </a:endParaRPr>
          </a:p>
        </p:txBody>
      </p:sp>
      <p:sp>
        <p:nvSpPr>
          <p:cNvPr id="237573" name="Rectangle 5"/>
          <p:cNvSpPr>
            <a:spLocks noGrp="1" noChangeAspect="1" noChangeArrowheads="1"/>
          </p:cNvSpPr>
          <p:nvPr isPhoto="1"/>
        </p:nvSpPr>
        <p:spPr bwMode="auto">
          <a:xfrm>
            <a:off x="635000" y="765175"/>
            <a:ext cx="1920875" cy="2232025"/>
          </a:xfrm>
          <a:prstGeom prst="rect">
            <a:avLst/>
          </a:prstGeom>
          <a:blipFill dpi="0" rotWithShape="1">
            <a:blip r:embed="rId8"/>
            <a:srcRect/>
            <a:stretch>
              <a:fillRect b="-22457"/>
            </a:stretch>
          </a:blip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hu-HU">
              <a:ea typeface="+mn-ea"/>
            </a:endParaRPr>
          </a:p>
        </p:txBody>
      </p:sp>
      <p:sp>
        <p:nvSpPr>
          <p:cNvPr id="237574" name="Rectangle 6"/>
          <p:cNvSpPr>
            <a:spLocks noGrp="1" noChangeAspect="1" noChangeArrowheads="1"/>
          </p:cNvSpPr>
          <p:nvPr isPhoto="1"/>
        </p:nvSpPr>
        <p:spPr bwMode="auto">
          <a:xfrm>
            <a:off x="611188" y="3644900"/>
            <a:ext cx="1944687" cy="2305050"/>
          </a:xfrm>
          <a:prstGeom prst="rect">
            <a:avLst/>
          </a:prstGeom>
          <a:blipFill dpi="0" rotWithShape="1">
            <a:blip r:embed="rId9"/>
            <a:srcRect/>
            <a:stretch>
              <a:fillRect b="-10043"/>
            </a:stretch>
          </a:blip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hu-HU">
              <a:ea typeface="+mn-ea"/>
            </a:endParaRPr>
          </a:p>
        </p:txBody>
      </p:sp>
      <p:sp>
        <p:nvSpPr>
          <p:cNvPr id="237575" name="Text Box 7"/>
          <p:cNvSpPr txBox="1">
            <a:spLocks noChangeArrowheads="1"/>
          </p:cNvSpPr>
          <p:nvPr/>
        </p:nvSpPr>
        <p:spPr bwMode="auto">
          <a:xfrm>
            <a:off x="-30163" y="-26988"/>
            <a:ext cx="2370138" cy="336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1">
                  <a:blip r:embed="rId10"/>
                  <a:srcRect/>
                  <a:stretch>
                    <a:fillRect b="-399574"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1600">
                <a:solidFill>
                  <a:schemeClr val="hlink"/>
                </a:solidFill>
              </a:rPr>
              <a:t>Legg-Calvé-Perthes Disease</a:t>
            </a:r>
          </a:p>
        </p:txBody>
      </p:sp>
      <p:pic>
        <p:nvPicPr>
          <p:cNvPr id="2" name="Sound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79512" y="5877272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8" name="Rectangle 6"/>
          <p:cNvSpPr>
            <a:spLocks noGrp="1" noRot="1" noChangeArrowheads="1"/>
          </p:cNvSpPr>
          <p:nvPr>
            <p:ph type="title"/>
          </p:nvPr>
        </p:nvSpPr>
        <p:spPr>
          <a:xfrm>
            <a:off x="-180975" y="414338"/>
            <a:ext cx="8229600" cy="1143000"/>
          </a:xfrm>
        </p:spPr>
        <p:txBody>
          <a:bodyPr/>
          <a:lstStyle/>
          <a:p>
            <a:pPr eaLnBrk="1" hangingPunct="1"/>
            <a:r>
              <a:rPr lang="hu-HU" altLang="hu-HU" sz="4000" smtClean="0">
                <a:solidFill>
                  <a:schemeClr val="hlink"/>
                </a:solidFill>
              </a:rPr>
              <a:t>  Nehézségek, ellentmondások</a:t>
            </a:r>
          </a:p>
        </p:txBody>
      </p:sp>
      <p:sp>
        <p:nvSpPr>
          <p:cNvPr id="33799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457200" y="1711325"/>
            <a:ext cx="8229600" cy="4525963"/>
          </a:xfrm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hu-HU" altLang="hu-HU" sz="2800" u="sng" smtClean="0">
                <a:solidFill>
                  <a:schemeClr val="hlink"/>
                </a:solidFill>
              </a:rPr>
              <a:t>Etiológia</a:t>
            </a:r>
            <a:r>
              <a:rPr lang="hu-HU" altLang="hu-HU" sz="2800" smtClean="0">
                <a:solidFill>
                  <a:schemeClr val="hlink"/>
                </a:solidFill>
              </a:rPr>
              <a:t> </a:t>
            </a:r>
            <a:r>
              <a:rPr lang="hu-HU" altLang="hu-HU" sz="2800" smtClean="0"/>
              <a:t>: - Sok kialakulási elmélet. Szisztémás 	betegség?</a:t>
            </a:r>
          </a:p>
          <a:p>
            <a:pPr eaLnBrk="1" hangingPunct="1">
              <a:lnSpc>
                <a:spcPct val="90000"/>
              </a:lnSpc>
            </a:pPr>
            <a:r>
              <a:rPr lang="hu-HU" altLang="hu-HU" sz="2800" u="sng" smtClean="0">
                <a:solidFill>
                  <a:schemeClr val="hlink"/>
                </a:solidFill>
              </a:rPr>
              <a:t>Pathogenesis</a:t>
            </a:r>
            <a:r>
              <a:rPr lang="hu-HU" altLang="hu-HU" sz="2800" smtClean="0"/>
              <a:t> : Avascular necrosis?</a:t>
            </a:r>
          </a:p>
          <a:p>
            <a:pPr eaLnBrk="1" hangingPunct="1">
              <a:lnSpc>
                <a:spcPct val="90000"/>
              </a:lnSpc>
            </a:pPr>
            <a:r>
              <a:rPr lang="hu-HU" altLang="hu-HU" sz="2800" u="sng" smtClean="0">
                <a:solidFill>
                  <a:schemeClr val="hlink"/>
                </a:solidFill>
              </a:rPr>
              <a:t>Kezelés</a:t>
            </a:r>
            <a:r>
              <a:rPr lang="hu-HU" altLang="hu-HU" sz="2800" smtClean="0"/>
              <a:t> : Melyik a legjobb eljárás? Hogyan javíthatunk 	az eredményeken? Mivel befolyásolhatjuk 	ténylegesen a lefolyást?</a:t>
            </a:r>
          </a:p>
          <a:p>
            <a:pPr eaLnBrk="1" hangingPunct="1">
              <a:lnSpc>
                <a:spcPct val="90000"/>
              </a:lnSpc>
            </a:pPr>
            <a:r>
              <a:rPr lang="hu-HU" altLang="hu-HU" sz="2800" u="sng" smtClean="0">
                <a:solidFill>
                  <a:schemeClr val="hlink"/>
                </a:solidFill>
              </a:rPr>
              <a:t>Problémák az irodalomban</a:t>
            </a:r>
            <a:r>
              <a:rPr lang="hu-HU" altLang="hu-HU" sz="2800" smtClean="0"/>
              <a:t> : különböző korcsoportok 	összehasonlíthatósága, különböző súlyosságú 	kórképek, eltérő kezelések, más elven alapuló 	értékelések, más-más elvű osztályozások.</a:t>
            </a:r>
          </a:p>
        </p:txBody>
      </p:sp>
      <p:sp>
        <p:nvSpPr>
          <p:cNvPr id="33800" name="Text Box 8"/>
          <p:cNvSpPr txBox="1">
            <a:spLocks noChangeArrowheads="1"/>
          </p:cNvSpPr>
          <p:nvPr/>
        </p:nvSpPr>
        <p:spPr bwMode="auto">
          <a:xfrm>
            <a:off x="-30163" y="-26988"/>
            <a:ext cx="2370138" cy="336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1">
                  <a:blip r:embed="rId5"/>
                  <a:srcRect/>
                  <a:stretch>
                    <a:fillRect b="-399574"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1600">
                <a:solidFill>
                  <a:schemeClr val="hlink"/>
                </a:solidFill>
              </a:rPr>
              <a:t>Legg-Calvé-Perthes Disease</a:t>
            </a:r>
          </a:p>
        </p:txBody>
      </p:sp>
      <p:pic>
        <p:nvPicPr>
          <p:cNvPr id="2" name="Sound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5536" y="5661248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68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79388" y="476250"/>
            <a:ext cx="8229600" cy="1143000"/>
          </a:xfrm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eaLnBrk="1" hangingPunct="1"/>
            <a:r>
              <a:rPr lang="hu-HU" altLang="hu-HU" sz="4000" smtClean="0">
                <a:solidFill>
                  <a:schemeClr val="hlink"/>
                </a:solidFill>
              </a:rPr>
              <a:t>  Etiológia</a:t>
            </a:r>
            <a:br>
              <a:rPr lang="hu-HU" altLang="hu-HU" sz="4000" smtClean="0">
                <a:solidFill>
                  <a:schemeClr val="hlink"/>
                </a:solidFill>
              </a:rPr>
            </a:br>
            <a:r>
              <a:rPr lang="hu-HU" altLang="hu-HU" sz="2400" i="1" smtClean="0">
                <a:solidFill>
                  <a:schemeClr val="hlink"/>
                </a:solidFill>
              </a:rPr>
              <a:t>(Epidemiológia)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3575" y="1782763"/>
            <a:ext cx="8229600" cy="4525962"/>
          </a:xfrm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hu-HU" altLang="hu-HU" sz="2800" smtClean="0">
                <a:solidFill>
                  <a:schemeClr val="hlink"/>
                </a:solidFill>
              </a:rPr>
              <a:t>Fiú/lány </a:t>
            </a:r>
            <a:r>
              <a:rPr lang="hu-HU" altLang="hu-HU" sz="2800" smtClean="0"/>
              <a:t>:  4:1,  5:1</a:t>
            </a:r>
          </a:p>
          <a:p>
            <a:pPr eaLnBrk="1" hangingPunct="1">
              <a:lnSpc>
                <a:spcPct val="80000"/>
              </a:lnSpc>
            </a:pPr>
            <a:r>
              <a:rPr lang="hu-HU" altLang="hu-HU" sz="2800" smtClean="0">
                <a:solidFill>
                  <a:schemeClr val="hlink"/>
                </a:solidFill>
              </a:rPr>
              <a:t>Átlagos kor</a:t>
            </a:r>
            <a:r>
              <a:rPr lang="hu-HU" altLang="hu-HU" sz="2800" smtClean="0"/>
              <a:t>: 7 év ( 2,5-13 év), többség 5-10 év</a:t>
            </a:r>
          </a:p>
          <a:p>
            <a:pPr eaLnBrk="1" hangingPunct="1">
              <a:lnSpc>
                <a:spcPct val="80000"/>
              </a:lnSpc>
            </a:pPr>
            <a:r>
              <a:rPr lang="hu-HU" altLang="hu-HU" sz="2800" smtClean="0">
                <a:solidFill>
                  <a:schemeClr val="hlink"/>
                </a:solidFill>
              </a:rPr>
              <a:t>Kétoldali érintettség</a:t>
            </a:r>
            <a:r>
              <a:rPr lang="hu-HU" altLang="hu-HU" sz="2800" smtClean="0"/>
              <a:t> : 15-20 % (különböző időpontban)</a:t>
            </a:r>
          </a:p>
          <a:p>
            <a:pPr eaLnBrk="1" hangingPunct="1">
              <a:lnSpc>
                <a:spcPct val="80000"/>
              </a:lnSpc>
            </a:pPr>
            <a:r>
              <a:rPr lang="hu-HU" altLang="hu-HU" sz="2800" smtClean="0">
                <a:solidFill>
                  <a:schemeClr val="hlink"/>
                </a:solidFill>
              </a:rPr>
              <a:t>Családi halmozódás</a:t>
            </a:r>
            <a:r>
              <a:rPr lang="hu-HU" altLang="hu-HU" sz="2800" smtClean="0"/>
              <a:t>: 3% (1-20%)</a:t>
            </a:r>
          </a:p>
          <a:p>
            <a:pPr eaLnBrk="1" hangingPunct="1">
              <a:lnSpc>
                <a:spcPct val="80000"/>
              </a:lnSpc>
            </a:pPr>
            <a:r>
              <a:rPr lang="hu-HU" altLang="hu-HU" sz="2800" smtClean="0">
                <a:solidFill>
                  <a:schemeClr val="hlink"/>
                </a:solidFill>
              </a:rPr>
              <a:t>Etnikum</a:t>
            </a:r>
            <a:r>
              <a:rPr lang="hu-HU" altLang="hu-HU" sz="2800" smtClean="0"/>
              <a:t> : Nagyon ritka feketék és kínaiak között</a:t>
            </a:r>
          </a:p>
          <a:p>
            <a:pPr eaLnBrk="1" hangingPunct="1">
              <a:lnSpc>
                <a:spcPct val="80000"/>
              </a:lnSpc>
            </a:pPr>
            <a:r>
              <a:rPr lang="hu-HU" altLang="hu-HU" sz="2800" smtClean="0">
                <a:solidFill>
                  <a:schemeClr val="hlink"/>
                </a:solidFill>
              </a:rPr>
              <a:t>Öröklődés</a:t>
            </a:r>
            <a:r>
              <a:rPr lang="hu-HU" altLang="hu-HU" sz="2800" smtClean="0"/>
              <a:t> : Egy szülő betegsége a gyermeke 	betegségének valószínűségét 0,6-3,8%-ra emeli 	(Barker and Hall, 1986)</a:t>
            </a:r>
          </a:p>
          <a:p>
            <a:pPr eaLnBrk="1" hangingPunct="1">
              <a:lnSpc>
                <a:spcPct val="80000"/>
              </a:lnSpc>
            </a:pPr>
            <a:r>
              <a:rPr lang="hu-HU" altLang="hu-HU" sz="2800" smtClean="0">
                <a:solidFill>
                  <a:schemeClr val="hlink"/>
                </a:solidFill>
              </a:rPr>
              <a:t>Incidencia</a:t>
            </a:r>
            <a:r>
              <a:rPr lang="hu-HU" altLang="hu-HU" sz="2800" smtClean="0"/>
              <a:t> : jó szociális körülmények: 4-16/100.000, 	rossz szociális viszonyok: 26/100.000.</a:t>
            </a:r>
          </a:p>
          <a:p>
            <a:pPr eaLnBrk="1" hangingPunct="1">
              <a:lnSpc>
                <a:spcPct val="80000"/>
              </a:lnSpc>
            </a:pPr>
            <a:r>
              <a:rPr lang="hu-HU" altLang="hu-HU" sz="2800" smtClean="0">
                <a:solidFill>
                  <a:schemeClr val="hlink"/>
                </a:solidFill>
              </a:rPr>
              <a:t>Csontos érés késése</a:t>
            </a:r>
            <a:r>
              <a:rPr lang="hu-HU" altLang="hu-HU" sz="2800" smtClean="0"/>
              <a:t> : 1-3 év, (2-3 év)</a:t>
            </a:r>
          </a:p>
        </p:txBody>
      </p:sp>
      <p:sp>
        <p:nvSpPr>
          <p:cNvPr id="45060" name="Text Box 4"/>
          <p:cNvSpPr txBox="1">
            <a:spLocks noChangeArrowheads="1"/>
          </p:cNvSpPr>
          <p:nvPr/>
        </p:nvSpPr>
        <p:spPr bwMode="auto">
          <a:xfrm>
            <a:off x="-30163" y="-26988"/>
            <a:ext cx="2370138" cy="336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1">
                  <a:blip r:embed="rId5"/>
                  <a:srcRect/>
                  <a:stretch>
                    <a:fillRect b="-399574"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1600">
                <a:solidFill>
                  <a:schemeClr val="hlink"/>
                </a:solidFill>
              </a:rPr>
              <a:t>Legg-Calvé-Perthes Disease</a:t>
            </a:r>
          </a:p>
        </p:txBody>
      </p:sp>
      <p:pic>
        <p:nvPicPr>
          <p:cNvPr id="2" name="Sound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732240" y="620688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99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-36513" y="274638"/>
            <a:ext cx="8229601" cy="1641475"/>
          </a:xfrm>
        </p:spPr>
        <p:txBody>
          <a:bodyPr/>
          <a:lstStyle/>
          <a:p>
            <a:pPr eaLnBrk="1" hangingPunct="1"/>
            <a:r>
              <a:rPr lang="hu-HU" altLang="hu-HU" sz="4000" smtClean="0">
                <a:solidFill>
                  <a:schemeClr val="hlink"/>
                </a:solidFill>
              </a:rPr>
              <a:t> Etiológia </a:t>
            </a:r>
            <a:br>
              <a:rPr lang="hu-HU" altLang="hu-HU" sz="4000" smtClean="0">
                <a:solidFill>
                  <a:schemeClr val="hlink"/>
                </a:solidFill>
              </a:rPr>
            </a:br>
            <a:r>
              <a:rPr lang="hu-HU" altLang="hu-HU" sz="4000" i="1" smtClean="0">
                <a:solidFill>
                  <a:schemeClr val="hlink"/>
                </a:solidFill>
              </a:rPr>
              <a:t>Feltételezett kiváltó tényezők </a:t>
            </a:r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0" y="2057400"/>
            <a:ext cx="8929688" cy="4508500"/>
          </a:xfrm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hu-HU" altLang="hu-HU" sz="2000" b="1" smtClean="0">
                <a:solidFill>
                  <a:schemeClr val="hlink"/>
                </a:solidFill>
              </a:rPr>
              <a:t>Vascularis elmélet</a:t>
            </a:r>
            <a:r>
              <a:rPr lang="hu-HU" altLang="hu-HU" sz="2000" smtClean="0"/>
              <a:t> : artéria károsodás, vénás elzáródás, AVN egyszeri vagy ismétlődő epizódjai (arteria embolisatio, véna thrombosis, ízületi folyadék emelkedett nyomása-transitorikus synovitis ismétlődése).</a:t>
            </a:r>
          </a:p>
          <a:p>
            <a:pPr eaLnBrk="1" hangingPunct="1">
              <a:lnSpc>
                <a:spcPct val="80000"/>
              </a:lnSpc>
            </a:pPr>
            <a:r>
              <a:rPr lang="hu-HU" altLang="hu-HU" sz="2000" b="1" smtClean="0">
                <a:solidFill>
                  <a:schemeClr val="hlink"/>
                </a:solidFill>
              </a:rPr>
              <a:t>Femurfej túlterhelés elmélet</a:t>
            </a:r>
            <a:r>
              <a:rPr lang="hu-HU" altLang="hu-HU" sz="2000" smtClean="0"/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hu-HU" altLang="hu-HU" sz="2000" b="1" smtClean="0">
                <a:solidFill>
                  <a:schemeClr val="hlink"/>
                </a:solidFill>
              </a:rPr>
              <a:t>Bleck viszkozitási teória</a:t>
            </a:r>
            <a:r>
              <a:rPr lang="hu-HU" altLang="hu-HU" sz="2000" smtClean="0"/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hu-HU" altLang="hu-HU" sz="2000" b="1" smtClean="0">
                <a:solidFill>
                  <a:schemeClr val="hlink"/>
                </a:solidFill>
              </a:rPr>
              <a:t>Növekedés gátlódása</a:t>
            </a:r>
            <a:r>
              <a:rPr lang="hu-HU" altLang="hu-HU" sz="2000" smtClean="0"/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hu-HU" altLang="hu-HU" sz="2000" b="1" smtClean="0">
                <a:solidFill>
                  <a:schemeClr val="hlink"/>
                </a:solidFill>
              </a:rPr>
              <a:t>Hormonális teória</a:t>
            </a:r>
            <a:r>
              <a:rPr lang="hu-HU" altLang="hu-HU" sz="2000" smtClean="0"/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hu-HU" altLang="hu-HU" sz="2000" b="1" smtClean="0">
                <a:solidFill>
                  <a:schemeClr val="hlink"/>
                </a:solidFill>
              </a:rPr>
              <a:t>Immunológia okok </a:t>
            </a:r>
            <a:r>
              <a:rPr lang="hu-HU" altLang="hu-HU" sz="2000" smtClean="0"/>
              <a:t>: Magas IgG szint.</a:t>
            </a:r>
          </a:p>
          <a:p>
            <a:pPr eaLnBrk="1" hangingPunct="1">
              <a:lnSpc>
                <a:spcPct val="80000"/>
              </a:lnSpc>
            </a:pPr>
            <a:r>
              <a:rPr lang="hu-HU" altLang="hu-HU" sz="2000" b="1" smtClean="0">
                <a:solidFill>
                  <a:schemeClr val="hlink"/>
                </a:solidFill>
              </a:rPr>
              <a:t>Trauma, ismétlődő trauma</a:t>
            </a:r>
            <a:r>
              <a:rPr lang="hu-HU" altLang="hu-HU" sz="2000" smtClean="0"/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hu-HU" altLang="hu-HU" sz="2000" b="1" smtClean="0">
                <a:solidFill>
                  <a:schemeClr val="hlink"/>
                </a:solidFill>
              </a:rPr>
              <a:t>Hyperaktivítás szerepe</a:t>
            </a:r>
            <a:r>
              <a:rPr lang="hu-HU" altLang="hu-HU" sz="2000" smtClean="0"/>
              <a:t> : Perthes-kóros betegek harmadánál észleltek valódi hyperaktivítást.</a:t>
            </a:r>
          </a:p>
          <a:p>
            <a:pPr eaLnBrk="1" hangingPunct="1">
              <a:lnSpc>
                <a:spcPct val="80000"/>
              </a:lnSpc>
            </a:pPr>
            <a:r>
              <a:rPr lang="hu-HU" altLang="hu-HU" sz="2000" b="1" smtClean="0">
                <a:solidFill>
                  <a:schemeClr val="hlink"/>
                </a:solidFill>
              </a:rPr>
              <a:t>Öröklött vagy szerzett dysplasia</a:t>
            </a:r>
            <a:r>
              <a:rPr lang="hu-HU" altLang="hu-HU" sz="2000" smtClean="0"/>
              <a:t> : csontos érés késését eredményezi.</a:t>
            </a:r>
            <a:endParaRPr lang="hu-HU" altLang="hu-HU" sz="2000" b="1" smtClean="0">
              <a:solidFill>
                <a:schemeClr val="hlink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hu-HU" altLang="hu-HU" sz="2000" b="1" smtClean="0">
                <a:solidFill>
                  <a:schemeClr val="hlink"/>
                </a:solidFill>
              </a:rPr>
              <a:t>Synovitis, ismétlődő synovitis</a:t>
            </a:r>
            <a:r>
              <a:rPr lang="hu-HU" altLang="hu-HU" sz="2000" smtClean="0"/>
              <a:t> : A synovitis akut fázisában a fej keringésének romlását észlelték . Perthes kór 3,4% gyakorisággal jelentkezett transit. arthritises betegek között</a:t>
            </a:r>
          </a:p>
          <a:p>
            <a:pPr eaLnBrk="1" hangingPunct="1">
              <a:lnSpc>
                <a:spcPct val="80000"/>
              </a:lnSpc>
            </a:pPr>
            <a:endParaRPr lang="hu-HU" altLang="hu-HU" sz="2000" smtClean="0"/>
          </a:p>
        </p:txBody>
      </p:sp>
      <p:sp>
        <p:nvSpPr>
          <p:cNvPr id="46086" name="Text Box 6"/>
          <p:cNvSpPr txBox="1">
            <a:spLocks noChangeArrowheads="1"/>
          </p:cNvSpPr>
          <p:nvPr/>
        </p:nvSpPr>
        <p:spPr bwMode="auto">
          <a:xfrm>
            <a:off x="-30163" y="-26988"/>
            <a:ext cx="2370138" cy="336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1">
                  <a:blip r:embed="rId5"/>
                  <a:srcRect/>
                  <a:stretch>
                    <a:fillRect b="-399574"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1600">
                <a:solidFill>
                  <a:schemeClr val="hlink"/>
                </a:solidFill>
              </a:rPr>
              <a:t>Legg-Calvé-Perthes Disease</a:t>
            </a:r>
          </a:p>
        </p:txBody>
      </p:sp>
      <p:sp>
        <p:nvSpPr>
          <p:cNvPr id="46087" name="Rectangle 7"/>
          <p:cNvSpPr>
            <a:spLocks noChangeArrowheads="1"/>
          </p:cNvSpPr>
          <p:nvPr/>
        </p:nvSpPr>
        <p:spPr bwMode="auto">
          <a:xfrm>
            <a:off x="323850" y="2025650"/>
            <a:ext cx="8569325" cy="863600"/>
          </a:xfrm>
          <a:prstGeom prst="rect">
            <a:avLst/>
          </a:prstGeom>
          <a:noFill/>
          <a:ln w="9525" algn="ctr">
            <a:solidFill>
              <a:schemeClr val="hlink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1">
                  <a:blip r:embed="rId5"/>
                  <a:srcRect/>
                  <a:stretch>
                    <a:fillRect b="-603898"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>
              <a:defRPr/>
            </a:pPr>
            <a:endParaRPr lang="hu-HU">
              <a:ea typeface="+mn-ea"/>
            </a:endParaRPr>
          </a:p>
        </p:txBody>
      </p:sp>
      <p:pic>
        <p:nvPicPr>
          <p:cNvPr id="2" name="Sound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36296" y="3501008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93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1026" descr="0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908050"/>
            <a:ext cx="7439025" cy="5518150"/>
          </a:xfrm>
          <a:prstGeom prst="rect">
            <a:avLst/>
          </a:prstGeom>
          <a:noFill/>
          <a:ln w="1905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0099" name="Text Box 1027"/>
          <p:cNvSpPr txBox="1">
            <a:spLocks noChangeArrowheads="1"/>
          </p:cNvSpPr>
          <p:nvPr/>
        </p:nvSpPr>
        <p:spPr bwMode="auto">
          <a:xfrm>
            <a:off x="447675" y="3460750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1">
                  <a:blip r:embed="rId6"/>
                  <a:srcRect/>
                  <a:stretch>
                    <a:fillRect r="-180723"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endParaRPr lang="hu-HU" altLang="hu-HU">
              <a:ea typeface="+mn-ea"/>
            </a:endParaRPr>
          </a:p>
        </p:txBody>
      </p:sp>
      <p:sp>
        <p:nvSpPr>
          <p:cNvPr id="260105" name="Rectangle 1033"/>
          <p:cNvSpPr>
            <a:spLocks noChangeArrowheads="1"/>
          </p:cNvSpPr>
          <p:nvPr/>
        </p:nvSpPr>
        <p:spPr bwMode="auto">
          <a:xfrm>
            <a:off x="1692275" y="2684463"/>
            <a:ext cx="863600" cy="528637"/>
          </a:xfrm>
          <a:prstGeom prst="rect">
            <a:avLst/>
          </a:prstGeom>
          <a:noFill/>
          <a:ln w="9525" algn="ctr">
            <a:solidFill>
              <a:schemeClr val="hlink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1">
                  <a:blip r:embed="rId6"/>
                  <a:srcRect/>
                  <a:stretch>
                    <a:fillRect b="-15886"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28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8 M</a:t>
            </a:r>
          </a:p>
        </p:txBody>
      </p:sp>
      <p:sp>
        <p:nvSpPr>
          <p:cNvPr id="260106" name="Rectangle 1034"/>
          <p:cNvSpPr>
            <a:spLocks noChangeArrowheads="1"/>
          </p:cNvSpPr>
          <p:nvPr/>
        </p:nvSpPr>
        <p:spPr bwMode="auto">
          <a:xfrm>
            <a:off x="7348538" y="3836988"/>
            <a:ext cx="823912" cy="528637"/>
          </a:xfrm>
          <a:prstGeom prst="rect">
            <a:avLst/>
          </a:prstGeom>
          <a:noFill/>
          <a:ln w="9525" algn="ctr">
            <a:solidFill>
              <a:schemeClr val="hlink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1">
                  <a:blip r:embed="rId6"/>
                  <a:srcRect/>
                  <a:stretch>
                    <a:fillRect b="-10560"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28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 Y</a:t>
            </a:r>
          </a:p>
        </p:txBody>
      </p:sp>
      <p:sp>
        <p:nvSpPr>
          <p:cNvPr id="260107" name="Rectangle 1035"/>
          <p:cNvSpPr>
            <a:spLocks noChangeArrowheads="1"/>
          </p:cNvSpPr>
          <p:nvPr/>
        </p:nvSpPr>
        <p:spPr bwMode="auto">
          <a:xfrm>
            <a:off x="5095875" y="2684463"/>
            <a:ext cx="915988" cy="528637"/>
          </a:xfrm>
          <a:prstGeom prst="rect">
            <a:avLst/>
          </a:prstGeom>
          <a:noFill/>
          <a:ln w="9525" algn="ctr">
            <a:solidFill>
              <a:schemeClr val="hlink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1">
                  <a:blip r:embed="rId6"/>
                  <a:srcRect/>
                  <a:stretch>
                    <a:fillRect b="-22916"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28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1,5 Y</a:t>
            </a:r>
          </a:p>
        </p:txBody>
      </p:sp>
      <p:sp>
        <p:nvSpPr>
          <p:cNvPr id="260108" name="Rectangle 1036"/>
          <p:cNvSpPr>
            <a:spLocks noChangeArrowheads="1"/>
          </p:cNvSpPr>
          <p:nvPr/>
        </p:nvSpPr>
        <p:spPr bwMode="auto">
          <a:xfrm>
            <a:off x="1908175" y="5421313"/>
            <a:ext cx="863600" cy="528637"/>
          </a:xfrm>
          <a:prstGeom prst="rect">
            <a:avLst/>
          </a:prstGeom>
          <a:noFill/>
          <a:ln w="9525" algn="ctr">
            <a:solidFill>
              <a:schemeClr val="hlink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1">
                  <a:blip r:embed="rId6"/>
                  <a:srcRect/>
                  <a:stretch>
                    <a:fillRect b="-15886"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28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 Y</a:t>
            </a:r>
          </a:p>
        </p:txBody>
      </p:sp>
      <p:sp>
        <p:nvSpPr>
          <p:cNvPr id="260109" name="Rectangle 1037"/>
          <p:cNvSpPr>
            <a:spLocks noChangeArrowheads="1"/>
          </p:cNvSpPr>
          <p:nvPr/>
        </p:nvSpPr>
        <p:spPr bwMode="auto">
          <a:xfrm>
            <a:off x="4500563" y="5421313"/>
            <a:ext cx="863600" cy="528637"/>
          </a:xfrm>
          <a:prstGeom prst="rect">
            <a:avLst/>
          </a:prstGeom>
          <a:noFill/>
          <a:ln w="9525" algn="ctr">
            <a:solidFill>
              <a:schemeClr val="hlink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1">
                  <a:blip r:embed="rId6"/>
                  <a:srcRect/>
                  <a:stretch>
                    <a:fillRect b="-15886"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28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6 Y</a:t>
            </a:r>
          </a:p>
        </p:txBody>
      </p:sp>
      <p:sp>
        <p:nvSpPr>
          <p:cNvPr id="260110" name="Text Box 1038"/>
          <p:cNvSpPr txBox="1">
            <a:spLocks noChangeArrowheads="1"/>
          </p:cNvSpPr>
          <p:nvPr/>
        </p:nvSpPr>
        <p:spPr bwMode="auto">
          <a:xfrm>
            <a:off x="-30163" y="-26988"/>
            <a:ext cx="2370138" cy="336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1">
                  <a:blip r:embed="rId6"/>
                  <a:srcRect/>
                  <a:stretch>
                    <a:fillRect b="-399574"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Garamond" panose="02020404030301010803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hu-HU" altLang="hu-HU" sz="1600">
                <a:solidFill>
                  <a:schemeClr val="hlink"/>
                </a:solidFill>
              </a:rPr>
              <a:t>Legg-Calvé-Perthes Disease</a:t>
            </a:r>
          </a:p>
        </p:txBody>
      </p:sp>
      <p:pic>
        <p:nvPicPr>
          <p:cNvPr id="2" name="Sound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23528" y="4725144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3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tak">
  <a:themeElements>
    <a:clrScheme name="Patak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Patak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blipFill dpi="0" rotWithShape="1">
                <a:blip xmlns:r="http://schemas.openxmlformats.org/officeDocument/2006/relationships" r:embed="rId1"/>
                <a:srcRect/>
                <a:stretch>
                  <a:fillRect r="-40969"/>
                </a:stretch>
              </a:blip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u-HU" altLang="hu-H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blipFill dpi="0" rotWithShape="1">
                <a:blip xmlns:r="http://schemas.openxmlformats.org/officeDocument/2006/relationships" r:embed="rId1"/>
                <a:srcRect/>
                <a:stretch>
                  <a:fillRect r="-40969"/>
                </a:stretch>
              </a:blip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u-HU" altLang="hu-H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lnDef>
  </a:objectDefaults>
  <a:extraClrSchemeLst>
    <a:extraClrScheme>
      <a:clrScheme name="Patak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tak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tak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tak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tak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tak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tak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atak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atak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é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é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3409</TotalTime>
  <Words>941</Words>
  <Application>Microsoft Macintosh PowerPoint</Application>
  <PresentationFormat>On-screen Show (4:3)</PresentationFormat>
  <Paragraphs>197</Paragraphs>
  <Slides>33</Slides>
  <Notes>32</Notes>
  <HiddenSlides>0</HiddenSlides>
  <MMClips>33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Patak</vt:lpstr>
      <vt:lpstr>Gyermekkori csípőbetegségek</vt:lpstr>
      <vt:lpstr>Legg-Calvé-Perthes betegség</vt:lpstr>
      <vt:lpstr>PowerPoint Presentation</vt:lpstr>
      <vt:lpstr>PowerPoint Presentation</vt:lpstr>
      <vt:lpstr>PowerPoint Presentation</vt:lpstr>
      <vt:lpstr>  Nehézségek, ellentmondások</vt:lpstr>
      <vt:lpstr>  Etiológia (Epidemiológia)</vt:lpstr>
      <vt:lpstr> Etiológia  Feltételezett kiváltó tényezők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Osteonecrosis</vt:lpstr>
      <vt:lpstr>PowerPoint Presentation</vt:lpstr>
      <vt:lpstr>Perthes-kór stádiumainak időtartama</vt:lpstr>
      <vt:lpstr>PowerPoint Presentation</vt:lpstr>
      <vt:lpstr>PowerPoint Presentation</vt:lpstr>
      <vt:lpstr>Klasszifikáció (Radiológiai)</vt:lpstr>
      <vt:lpstr>PowerPoint Presentation</vt:lpstr>
      <vt:lpstr>  „Risk Factors” ( M. Rang ) </vt:lpstr>
      <vt:lpstr>  Klinikai tünetek </vt:lpstr>
      <vt:lpstr>  Diagnózis </vt:lpstr>
      <vt:lpstr>PowerPoint Presentation</vt:lpstr>
      <vt:lpstr>PowerPoint Presentation</vt:lpstr>
      <vt:lpstr>PowerPoint Presentation</vt:lpstr>
      <vt:lpstr>„Containment” a kulcs</vt:lpstr>
      <vt:lpstr>Nem operatív módszerek </vt:lpstr>
      <vt:lpstr>Nem operatív módszerek </vt:lpstr>
      <vt:lpstr>Műtéti kezelés </vt:lpstr>
      <vt:lpstr>PowerPoint Presentation</vt:lpstr>
      <vt:lpstr>PowerPoint Presentation</vt:lpstr>
      <vt:lpstr>Köszönöm a figyelmet !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Perthes Disease Current Concepts</dc:title>
  <dc:subject/>
  <dc:creator>x</dc:creator>
  <cp:keywords/>
  <dc:description/>
  <cp:lastModifiedBy>xz</cp:lastModifiedBy>
  <cp:revision>166</cp:revision>
  <dcterms:created xsi:type="dcterms:W3CDTF">2005-08-22T12:30:16Z</dcterms:created>
  <dcterms:modified xsi:type="dcterms:W3CDTF">2020-03-19T14:00:15Z</dcterms:modified>
  <cp:category/>
</cp:coreProperties>
</file>