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rels" ContentType="application/vnd.openxmlformats-package.relationships+xml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316" r:id="rId4"/>
    <p:sldId id="324" r:id="rId5"/>
    <p:sldId id="326" r:id="rId6"/>
    <p:sldId id="391" r:id="rId7"/>
    <p:sldId id="323" r:id="rId8"/>
    <p:sldId id="328" r:id="rId9"/>
    <p:sldId id="329" r:id="rId10"/>
    <p:sldId id="330" r:id="rId11"/>
    <p:sldId id="404" r:id="rId12"/>
    <p:sldId id="331" r:id="rId13"/>
    <p:sldId id="317" r:id="rId14"/>
    <p:sldId id="374" r:id="rId15"/>
    <p:sldId id="375" r:id="rId16"/>
    <p:sldId id="320" r:id="rId17"/>
    <p:sldId id="321" r:id="rId18"/>
    <p:sldId id="405" r:id="rId19"/>
    <p:sldId id="406" r:id="rId20"/>
    <p:sldId id="378" r:id="rId21"/>
    <p:sldId id="380" r:id="rId22"/>
    <p:sldId id="381" r:id="rId23"/>
    <p:sldId id="383" r:id="rId24"/>
    <p:sldId id="382" r:id="rId25"/>
    <p:sldId id="384" r:id="rId26"/>
    <p:sldId id="385" r:id="rId27"/>
    <p:sldId id="390" r:id="rId28"/>
    <p:sldId id="318" r:id="rId29"/>
    <p:sldId id="393" r:id="rId30"/>
    <p:sldId id="392" r:id="rId31"/>
    <p:sldId id="386" r:id="rId32"/>
    <p:sldId id="401" r:id="rId33"/>
    <p:sldId id="394" r:id="rId34"/>
    <p:sldId id="398" r:id="rId35"/>
    <p:sldId id="399" r:id="rId36"/>
    <p:sldId id="400" r:id="rId37"/>
    <p:sldId id="397" r:id="rId38"/>
    <p:sldId id="387" r:id="rId39"/>
    <p:sldId id="403" r:id="rId40"/>
    <p:sldId id="319" r:id="rId41"/>
    <p:sldId id="402" r:id="rId42"/>
    <p:sldId id="376" r:id="rId43"/>
    <p:sldId id="377" r:id="rId44"/>
    <p:sldId id="315" r:id="rId4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77205" autoAdjust="0"/>
  </p:normalViewPr>
  <p:slideViewPr>
    <p:cSldViewPr>
      <p:cViewPr varScale="1">
        <p:scale>
          <a:sx n="81" d="100"/>
          <a:sy n="81" d="100"/>
        </p:scale>
        <p:origin x="-1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B0C0-F14B-41E5-B05E-DC8BCE4CCBDC}" type="datetimeFigureOut">
              <a:rPr lang="hu-HU" smtClean="0"/>
              <a:pPr/>
              <a:t>2020.03.27.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1906-0A1A-4590-88B1-3CFA52E757E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2519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39E03-3FD2-E344-8B0F-D7A5DB9D1E8E}" type="datetimeFigureOut">
              <a:rPr lang="en-US" smtClean="0"/>
              <a:t>2020.03.27.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4AD32-7BD2-8948-869A-97260359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Az</a:t>
            </a:r>
            <a:r>
              <a:rPr lang="en-US" sz="1200" dirty="0" smtClean="0"/>
              <a:t> </a:t>
            </a:r>
            <a:r>
              <a:rPr lang="en-US" sz="1200" dirty="0" err="1" smtClean="0"/>
              <a:t>előadásban</a:t>
            </a:r>
            <a:r>
              <a:rPr lang="en-US" sz="1200" dirty="0" smtClean="0"/>
              <a:t> a </a:t>
            </a:r>
            <a:r>
              <a:rPr lang="en-US" sz="1200" dirty="0" err="1" smtClean="0"/>
              <a:t>veleszületett</a:t>
            </a:r>
            <a:r>
              <a:rPr lang="en-US" sz="1200" dirty="0" smtClean="0"/>
              <a:t> </a:t>
            </a:r>
            <a:r>
              <a:rPr lang="en-US" sz="1200" dirty="0" err="1" smtClean="0"/>
              <a:t>lábdeformitások</a:t>
            </a:r>
            <a:r>
              <a:rPr lang="en-US" sz="1200" dirty="0" smtClean="0"/>
              <a:t> </a:t>
            </a:r>
            <a:r>
              <a:rPr lang="en-US" sz="1200" dirty="0" err="1" smtClean="0"/>
              <a:t>általános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bemutatását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követően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dongaláb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deformitást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külön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fejezetben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tárgyaljuk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Majd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gyermekkori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lúdtalp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leggyakoribb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formáinak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ismertetése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után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láb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osteochondrosisait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mutatom</a:t>
            </a:r>
            <a:r>
              <a:rPr lang="en-US" sz="1200" baseline="0" dirty="0" smtClean="0"/>
              <a:t> be.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8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Oligodactylia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talpbetét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egyéb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Azoban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oligodactylia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egyéb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végtagfejlődési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</a:t>
            </a:r>
            <a:r>
              <a:rPr lang="en-US" baseline="0" dirty="0" smtClean="0"/>
              <a:t>, a fibula </a:t>
            </a:r>
            <a:r>
              <a:rPr lang="en-US" baseline="0" dirty="0" err="1" smtClean="0"/>
              <a:t>hemimeliának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nevezett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lábszárfejlődési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részjelensége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igényel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60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Hasadt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fissus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gyógycipő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talpbetét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funkció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biztosítható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6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struktúrális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közül</a:t>
            </a:r>
            <a:r>
              <a:rPr lang="en-US" baseline="0" dirty="0" smtClean="0"/>
              <a:t> a</a:t>
            </a:r>
            <a:r>
              <a:rPr lang="en-US" dirty="0" smtClean="0"/>
              <a:t> </a:t>
            </a:r>
            <a:r>
              <a:rPr lang="en-US" dirty="0" err="1" smtClean="0"/>
              <a:t>leggyakoribb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legfontosabb</a:t>
            </a:r>
            <a:r>
              <a:rPr lang="en-US" baseline="0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dongaláb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latinul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equinovarus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, ha </a:t>
            </a:r>
            <a:r>
              <a:rPr lang="en-US" baseline="0" dirty="0" err="1" smtClean="0"/>
              <a:t>dongalábról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beszélünk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struktúrális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értjük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alatta</a:t>
            </a:r>
            <a:r>
              <a:rPr lang="en-US" baseline="0" dirty="0" smtClean="0"/>
              <a:t>, de </a:t>
            </a:r>
            <a:r>
              <a:rPr lang="en-US" baseline="0" dirty="0" err="1" smtClean="0"/>
              <a:t>ezenkívül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létezik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tartási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szindrómához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társuló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teratológiás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neuromuscularis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eredetű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is. </a:t>
            </a:r>
            <a:r>
              <a:rPr lang="en-US" baseline="0" dirty="0" err="1" smtClean="0"/>
              <a:t>Közös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jellemzőjük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lábszár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hátsó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dorsalis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struktúráinak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okozza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equinovarus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lábdeformitást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következőkben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struktúrális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jellemzőit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ismertetem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incidenciája</a:t>
            </a:r>
            <a:r>
              <a:rPr lang="en-US" baseline="0" dirty="0" smtClean="0"/>
              <a:t> 1-2 </a:t>
            </a:r>
            <a:r>
              <a:rPr lang="en-US" baseline="0" dirty="0" err="1" smtClean="0"/>
              <a:t>ezrelék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Magyarországon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ezrelék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körüli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évente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nagyjából</a:t>
            </a:r>
            <a:r>
              <a:rPr lang="en-US" baseline="0" dirty="0" smtClean="0"/>
              <a:t> 90 </a:t>
            </a:r>
            <a:r>
              <a:rPr lang="en-US" baseline="0" dirty="0" err="1" smtClean="0"/>
              <a:t>gyermek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születik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dongalábbal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Kialakulásában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poligénes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öröklődés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környezeti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tényezők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szerepet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játszanak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kétoldali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fiúkban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gyakoribb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4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veleszületett</a:t>
            </a:r>
            <a:r>
              <a:rPr lang="en-US" dirty="0" smtClean="0"/>
              <a:t> </a:t>
            </a:r>
            <a:r>
              <a:rPr lang="en-US" dirty="0" err="1" smtClean="0"/>
              <a:t>dongalábat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többszintű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deformitásainak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összessége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alkotja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felső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ugróízületben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kontraktúra</a:t>
            </a:r>
            <a:r>
              <a:rPr lang="en-US" baseline="0" dirty="0" smtClean="0"/>
              <a:t> van,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plantarflektált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van,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 </a:t>
            </a:r>
            <a:r>
              <a:rPr lang="en-US" baseline="0" dirty="0" err="1" smtClean="0"/>
              <a:t>rövidülése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dorsalflektálható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kontraktúra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diagnosztikus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kritériuma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alapján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elkülöníthető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adductustól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azaz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sarlólábtól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dorsalflektálható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lábszár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lábtőhöz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fordulva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adductus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plantiflexus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van.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64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Ezek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összességében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szupinált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eredményezik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észlelhető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továbbá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lábszár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torsiója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hypotrophiás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izomzata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veleszületett</a:t>
            </a:r>
            <a:r>
              <a:rPr lang="en-US" dirty="0" smtClean="0"/>
              <a:t> </a:t>
            </a:r>
            <a:r>
              <a:rPr lang="en-US" dirty="0" err="1" smtClean="0"/>
              <a:t>dongaláb</a:t>
            </a:r>
            <a:r>
              <a:rPr lang="en-US" dirty="0" smtClean="0"/>
              <a:t> </a:t>
            </a:r>
            <a:r>
              <a:rPr lang="en-US" dirty="0" err="1" smtClean="0"/>
              <a:t>korábbi</a:t>
            </a:r>
            <a:r>
              <a:rPr lang="en-US" dirty="0" smtClean="0"/>
              <a:t>,</a:t>
            </a:r>
            <a:r>
              <a:rPr lang="en-US" baseline="0" dirty="0" smtClean="0"/>
              <a:t> Kite </a:t>
            </a:r>
            <a:r>
              <a:rPr lang="en-US" baseline="0" dirty="0" err="1" smtClean="0"/>
              <a:t>szerinti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ideig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kortól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redressziós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gipszkezelést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végeztek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döntő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többségében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kiterjedt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lágyrészműtétre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került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gipszelések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szupinált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pronációját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végezték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plantarflektált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további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plantarflexióját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további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fokozódását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eredményezte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adductus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korrekcióját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pedig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középláb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területének</a:t>
            </a:r>
            <a:r>
              <a:rPr lang="en-US" baseline="0" dirty="0" smtClean="0"/>
              <a:t>, a V. metatarsus </a:t>
            </a:r>
            <a:r>
              <a:rPr lang="en-US" baseline="0" dirty="0" err="1" smtClean="0"/>
              <a:t>basisának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megtámasztásával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végezték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részleges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eredményezett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Ráadásul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kiterjedt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lágyrészműtét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kiterjedt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hegesedéssel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rugalmasságának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csökkenésével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Mindezen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jelenleg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módszert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kezelésére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ajánljuk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dongaláb</a:t>
            </a:r>
            <a:r>
              <a:rPr lang="en-US" baseline="0" dirty="0" smtClean="0"/>
              <a:t> modern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módszerét</a:t>
            </a:r>
            <a:r>
              <a:rPr lang="en-US" baseline="0" dirty="0" smtClean="0"/>
              <a:t> Ignacio </a:t>
            </a:r>
            <a:r>
              <a:rPr lang="en-US" baseline="0" dirty="0" err="1" smtClean="0"/>
              <a:t>Ponseti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már</a:t>
            </a:r>
            <a:r>
              <a:rPr lang="en-US" baseline="0" dirty="0" smtClean="0"/>
              <a:t> a XX. </a:t>
            </a:r>
            <a:r>
              <a:rPr lang="en-US" baseline="0" dirty="0" err="1" smtClean="0"/>
              <a:t>század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közepén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megalkotta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korábbi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elvektől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merőben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rendkívül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lassan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2000-es </a:t>
            </a:r>
            <a:r>
              <a:rPr lang="en-US" baseline="0" dirty="0" err="1" smtClean="0"/>
              <a:t>években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terjedt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világszerte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korai</a:t>
            </a:r>
            <a:r>
              <a:rPr lang="en-US" baseline="0" dirty="0" smtClean="0"/>
              <a:t>, 1 </a:t>
            </a:r>
            <a:r>
              <a:rPr lang="en-US" baseline="0" dirty="0" err="1" smtClean="0"/>
              <a:t>hetes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elkezdett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redressziós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lépés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plantarflektált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kiegyenesítése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I. metatarsus </a:t>
            </a:r>
            <a:r>
              <a:rPr lang="en-US" baseline="0" dirty="0" err="1" smtClean="0"/>
              <a:t>megemelése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azaz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korábbi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módszernél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pronáció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szupinációja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56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aseline="0" dirty="0" err="1" smtClean="0"/>
              <a:t>gipszkezelés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</a:t>
            </a:r>
            <a:r>
              <a:rPr lang="en-US" dirty="0" err="1" smtClean="0"/>
              <a:t>övetkező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lépéseiben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abdukciója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ahol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korrekciót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V. metatarsus </a:t>
            </a:r>
            <a:r>
              <a:rPr lang="en-US" baseline="0" dirty="0" err="1" smtClean="0"/>
              <a:t>basisának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hanem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talusfej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lateralis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szélének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megtámasztásával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Ezzel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manőverrel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tulajdonképpen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talusfej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körül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naviculare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calcaneus </a:t>
            </a:r>
            <a:r>
              <a:rPr lang="en-US" baseline="0" dirty="0" err="1" smtClean="0"/>
              <a:t>elülső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középső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ízfelszíne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alkotott</a:t>
            </a:r>
            <a:r>
              <a:rPr lang="en-US" baseline="0" dirty="0" smtClean="0"/>
              <a:t> acetabulum </a:t>
            </a:r>
            <a:r>
              <a:rPr lang="en-US" baseline="0" dirty="0" err="1" smtClean="0"/>
              <a:t>pedisben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forgatjuk</a:t>
            </a:r>
            <a:r>
              <a:rPr lang="en-US" baseline="0" dirty="0" smtClean="0"/>
              <a:t> el a </a:t>
            </a:r>
            <a:r>
              <a:rPr lang="en-US" baseline="0" dirty="0" err="1" smtClean="0"/>
              <a:t>lábat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62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Ezzel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manőverrel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helyzetét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tudjuk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annak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érintése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nélkül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62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Ezzel</a:t>
            </a:r>
            <a:r>
              <a:rPr lang="en-US" dirty="0" smtClean="0"/>
              <a:t> a </a:t>
            </a:r>
            <a:r>
              <a:rPr lang="en-US" dirty="0" err="1" smtClean="0"/>
              <a:t>módszerrel</a:t>
            </a:r>
            <a:r>
              <a:rPr lang="en-US" dirty="0" smtClean="0"/>
              <a:t> </a:t>
            </a:r>
            <a:r>
              <a:rPr lang="en-US" dirty="0" err="1" smtClean="0"/>
              <a:t>fokozatosan</a:t>
            </a:r>
            <a:r>
              <a:rPr lang="en-US" dirty="0" smtClean="0"/>
              <a:t>, </a:t>
            </a:r>
            <a:r>
              <a:rPr lang="en-US" dirty="0" err="1" smtClean="0"/>
              <a:t>általában</a:t>
            </a:r>
            <a:r>
              <a:rPr lang="en-US" dirty="0" smtClean="0"/>
              <a:t> 5-6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alatt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hetente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gipszcserék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kontraktúra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kivételével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8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veleszületett</a:t>
            </a:r>
            <a:r>
              <a:rPr lang="en-US" dirty="0" smtClean="0"/>
              <a:t> </a:t>
            </a:r>
            <a:r>
              <a:rPr lang="en-US" dirty="0" err="1" smtClean="0"/>
              <a:t>lábdeformitások</a:t>
            </a:r>
            <a:r>
              <a:rPr lang="en-US" dirty="0" smtClean="0"/>
              <a:t> </a:t>
            </a:r>
            <a:r>
              <a:rPr lang="en-US" dirty="0" err="1" smtClean="0"/>
              <a:t>közül</a:t>
            </a:r>
            <a:r>
              <a:rPr lang="en-US" dirty="0" smtClean="0"/>
              <a:t> </a:t>
            </a:r>
            <a:r>
              <a:rPr lang="en-US" dirty="0" err="1" smtClean="0"/>
              <a:t>leggyakrabban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intrauterin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rendellenességekkel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találkozunk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Méhen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belüli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téraránytalanság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farfekvés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belüli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sarlóláb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felcsapott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döntő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többségében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otthoni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lábtornával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esetleg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gyógytornával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korrigálhatók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Időnként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ortézisek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kezelőcipők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használatára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. </a:t>
            </a:r>
          </a:p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</a:t>
            </a:r>
            <a:r>
              <a:rPr lang="en-US" dirty="0" err="1" smtClean="0"/>
              <a:t>truktúrális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lábdeformitások</a:t>
            </a:r>
            <a:r>
              <a:rPr lang="en-US" baseline="0" dirty="0" smtClean="0"/>
              <a:t>, mint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ritkák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felismérésük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tartási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rendellenességektől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elkülönítésük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rendkívül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fontos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hiszen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mielőbbi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életkorban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megkezdett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sorozat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gipszkezelés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műtetek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szükségesek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súlyos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korrigálásához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Ritkán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egyéb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fejlődési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rendellenességekkel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találkozhatunk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időnként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observatiót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igényelnek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talpbetét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panaszokat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okoznak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Egyes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normál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cipőviselés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lehetőségének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biztosítása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érdekében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equinus</a:t>
            </a:r>
            <a:r>
              <a:rPr lang="en-US" dirty="0" smtClean="0"/>
              <a:t> </a:t>
            </a:r>
            <a:r>
              <a:rPr lang="en-US" dirty="0" err="1" smtClean="0"/>
              <a:t>kontraktúra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megszüntetése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céljából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gipszkezelést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Achilles-</a:t>
            </a:r>
            <a:r>
              <a:rPr lang="en-US" baseline="0" dirty="0" err="1" smtClean="0"/>
              <a:t>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percutan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tenotomiáját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műtét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Achilles-</a:t>
            </a:r>
            <a:r>
              <a:rPr lang="en-US" baseline="0" dirty="0" err="1" smtClean="0"/>
              <a:t>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széle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vigyázva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közelben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ér-ideg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képletekre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szikével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ejtett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bőrmetszésen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keresztül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sarokcsonttól</a:t>
            </a:r>
            <a:r>
              <a:rPr lang="en-US" baseline="0" dirty="0" smtClean="0"/>
              <a:t> 0,5-1 cm-re </a:t>
            </a:r>
            <a:r>
              <a:rPr lang="en-US" baseline="0" dirty="0" err="1" smtClean="0"/>
              <a:t>proximalisan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Achilles-</a:t>
            </a:r>
            <a:r>
              <a:rPr lang="en-US" baseline="0" dirty="0" err="1" smtClean="0"/>
              <a:t>inat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47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átvágott</a:t>
            </a:r>
            <a:r>
              <a:rPr lang="en-US" baseline="0" dirty="0" smtClean="0"/>
              <a:t> Achilles-</a:t>
            </a:r>
            <a:r>
              <a:rPr lang="en-US" baseline="0" dirty="0" err="1" smtClean="0"/>
              <a:t>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csecsemőkorban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műtét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részlegesen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maradt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paratenonnak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regenerációs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képességnek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köszönhetően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hét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meggyógyul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dorsalflektált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abdukált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rögzítjük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14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Ponseti</a:t>
            </a:r>
            <a:r>
              <a:rPr lang="en-US" dirty="0" smtClean="0"/>
              <a:t> </a:t>
            </a:r>
            <a:r>
              <a:rPr lang="en-US" dirty="0" err="1" smtClean="0"/>
              <a:t>módszerrel</a:t>
            </a:r>
            <a:r>
              <a:rPr lang="en-US" dirty="0" smtClean="0"/>
              <a:t> </a:t>
            </a:r>
            <a:r>
              <a:rPr lang="en-US" dirty="0" err="1" smtClean="0"/>
              <a:t>tehát</a:t>
            </a:r>
            <a:r>
              <a:rPr lang="en-US" baseline="0" dirty="0" smtClean="0"/>
              <a:t> </a:t>
            </a:r>
            <a:r>
              <a:rPr lang="en-US" dirty="0" smtClean="0"/>
              <a:t>2 </a:t>
            </a:r>
            <a:r>
              <a:rPr lang="en-US" dirty="0" err="1" smtClean="0"/>
              <a:t>hónapos</a:t>
            </a:r>
            <a:r>
              <a:rPr lang="en-US" dirty="0" smtClean="0"/>
              <a:t> </a:t>
            </a:r>
            <a:r>
              <a:rPr lang="en-US" dirty="0" err="1" smtClean="0"/>
              <a:t>gipszkezelés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közben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percutan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korrigálható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struktúrális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24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2 </a:t>
            </a:r>
            <a:r>
              <a:rPr lang="en-US" dirty="0" err="1" smtClean="0"/>
              <a:t>hónapos</a:t>
            </a:r>
            <a:r>
              <a:rPr lang="en-US" dirty="0" smtClean="0"/>
              <a:t> </a:t>
            </a:r>
            <a:r>
              <a:rPr lang="en-US" dirty="0" err="1" smtClean="0"/>
              <a:t>gipszkezelést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hosszútávú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utókezelés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megtartása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relapsus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visszaromlás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megakadályozása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céljából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alapvetően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szalagrendszer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lépést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tartani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növekedésével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utókezelés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nélkül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gipszeléssel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műtéttel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néhány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hónap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elveszítenénk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Ezért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gipszkezelés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befejezését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hónapig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állandóan</a:t>
            </a:r>
            <a:r>
              <a:rPr lang="en-US" baseline="0" dirty="0" smtClean="0"/>
              <a:t>, 4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éjszakánként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nappali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alváskor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napi</a:t>
            </a:r>
            <a:r>
              <a:rPr lang="en-US" baseline="0" dirty="0" smtClean="0"/>
              <a:t> 12-14 </a:t>
            </a:r>
            <a:r>
              <a:rPr lang="en-US" baseline="0" dirty="0" err="1" smtClean="0"/>
              <a:t>órában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abdukciós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ortézist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viselni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Ennek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összekötő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ortézisnek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rendszeres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viselésével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rendszeres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otthoni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lábtornával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gyógytornával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tartható</a:t>
            </a:r>
            <a:r>
              <a:rPr lang="en-US" baseline="0" dirty="0" smtClean="0"/>
              <a:t> meg </a:t>
            </a:r>
            <a:r>
              <a:rPr lang="en-US" baseline="0" dirty="0" err="1" smtClean="0"/>
              <a:t>hosszútávon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gipszeléssel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műtéttel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ezáltal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akadályozható</a:t>
            </a:r>
            <a:r>
              <a:rPr lang="en-US" baseline="0" dirty="0" smtClean="0"/>
              <a:t> meg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állapotromlás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85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Amennyiben</a:t>
            </a:r>
            <a:r>
              <a:rPr lang="en-US" dirty="0" smtClean="0"/>
              <a:t> a </a:t>
            </a:r>
            <a:r>
              <a:rPr lang="en-US" dirty="0" err="1" smtClean="0"/>
              <a:t>gondos</a:t>
            </a:r>
            <a:r>
              <a:rPr lang="en-US" dirty="0" smtClean="0"/>
              <a:t> </a:t>
            </a:r>
            <a:r>
              <a:rPr lang="en-US" dirty="0" err="1" smtClean="0"/>
              <a:t>utókezelés</a:t>
            </a:r>
            <a:r>
              <a:rPr lang="en-US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hiánya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állapotromlás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2-3 </a:t>
            </a:r>
            <a:r>
              <a:rPr lang="en-US" baseline="0" dirty="0" err="1" smtClean="0"/>
              <a:t>hetes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ismételt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redressziós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Időnként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további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korrekcióra</a:t>
            </a:r>
            <a:r>
              <a:rPr lang="en-US" baseline="0" dirty="0" smtClean="0"/>
              <a:t> is. </a:t>
            </a:r>
            <a:r>
              <a:rPr lang="en-US" baseline="0" dirty="0" err="1" smtClean="0"/>
              <a:t>Equinus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kontraktúra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rövidült</a:t>
            </a:r>
            <a:r>
              <a:rPr lang="en-US" baseline="0" dirty="0" smtClean="0"/>
              <a:t> Achilles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percutan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Achilltomia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ismétlését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nyílt</a:t>
            </a:r>
            <a:r>
              <a:rPr lang="en-US" baseline="0" dirty="0" smtClean="0"/>
              <a:t> Achilles </a:t>
            </a:r>
            <a:r>
              <a:rPr lang="en-US" baseline="0" dirty="0" err="1" smtClean="0"/>
              <a:t>tenotomiát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utóbbi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Z </a:t>
            </a:r>
            <a:r>
              <a:rPr lang="en-US" baseline="0" dirty="0" err="1" smtClean="0"/>
              <a:t>alakban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elcsúszatott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hosszabbított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varrjuk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járáskor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észlelhető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supinatiója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tibialis</a:t>
            </a:r>
            <a:r>
              <a:rPr lang="en-US" baseline="0" dirty="0" smtClean="0"/>
              <a:t> anterior </a:t>
            </a:r>
            <a:r>
              <a:rPr lang="en-US" baseline="0" dirty="0" err="1" smtClean="0"/>
              <a:t>inat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leválasztjuk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lateralis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cuneiforme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a II. metatarsus basis </a:t>
            </a:r>
            <a:r>
              <a:rPr lang="en-US" baseline="0" dirty="0" err="1" smtClean="0"/>
              <a:t>területére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ültetjük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így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szüntetve</a:t>
            </a:r>
            <a:r>
              <a:rPr lang="en-US" baseline="0" dirty="0" smtClean="0"/>
              <a:t> meg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inversiót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okozó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hatását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Jelentős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állapotromlás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equinuovarus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kontraktúra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ismételt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kiterjedt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lágyrészműtétet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hátsó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felszabadítást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 Z-</a:t>
            </a:r>
            <a:r>
              <a:rPr lang="en-US" baseline="0" dirty="0" err="1" smtClean="0"/>
              <a:t>tenotomiáját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tibilais</a:t>
            </a:r>
            <a:r>
              <a:rPr lang="en-US" baseline="0" dirty="0" smtClean="0"/>
              <a:t> posterior, flexor </a:t>
            </a:r>
            <a:r>
              <a:rPr lang="en-US" baseline="0" dirty="0" err="1" smtClean="0"/>
              <a:t>hallucis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longus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flexor </a:t>
            </a:r>
            <a:r>
              <a:rPr lang="en-US" baseline="0" dirty="0" err="1" smtClean="0"/>
              <a:t>digitorum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longus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ínhüvelyeket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majd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ugróízület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tokját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körkörösen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átvágjuk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korábban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számban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kiterjedt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lágyrészműtétet</a:t>
            </a:r>
            <a:r>
              <a:rPr lang="en-US" baseline="0" dirty="0" smtClean="0"/>
              <a:t> ma </a:t>
            </a:r>
            <a:r>
              <a:rPr lang="en-US" baseline="0" dirty="0" err="1" smtClean="0"/>
              <a:t>már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alkalmazzuk</a:t>
            </a:r>
            <a:r>
              <a:rPr lang="en-US" baseline="0" dirty="0" smtClean="0"/>
              <a:t>. </a:t>
            </a:r>
          </a:p>
          <a:p>
            <a:r>
              <a:rPr lang="en-US" dirty="0" err="1" smtClean="0"/>
              <a:t>Súlyos</a:t>
            </a:r>
            <a:r>
              <a:rPr lang="en-US" dirty="0" smtClean="0"/>
              <a:t> </a:t>
            </a:r>
            <a:r>
              <a:rPr lang="en-US" dirty="0" err="1" smtClean="0"/>
              <a:t>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befejeződését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arthrodesisek</a:t>
            </a:r>
            <a:r>
              <a:rPr lang="en-US" baseline="0" dirty="0" smtClean="0"/>
              <a:t>, pl. a </a:t>
            </a:r>
            <a:r>
              <a:rPr lang="en-US" baseline="0" dirty="0" err="1" smtClean="0"/>
              <a:t>subtalaris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Chopart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végezhető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21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Ponseti</a:t>
            </a:r>
            <a:r>
              <a:rPr lang="en-US" dirty="0" smtClean="0"/>
              <a:t> </a:t>
            </a:r>
            <a:r>
              <a:rPr lang="en-US" dirty="0" err="1" smtClean="0"/>
              <a:t>módszer</a:t>
            </a:r>
            <a:r>
              <a:rPr lang="en-US" dirty="0" smtClean="0"/>
              <a:t> </a:t>
            </a:r>
            <a:r>
              <a:rPr lang="en-US" dirty="0" err="1" smtClean="0"/>
              <a:t>összességében</a:t>
            </a:r>
            <a:r>
              <a:rPr lang="en-US" dirty="0" smtClean="0"/>
              <a:t> </a:t>
            </a:r>
            <a:r>
              <a:rPr lang="en-US" dirty="0" err="1" smtClean="0"/>
              <a:t>jó</a:t>
            </a:r>
            <a:r>
              <a:rPr lang="en-US" dirty="0" smtClean="0"/>
              <a:t> </a:t>
            </a:r>
            <a:r>
              <a:rPr lang="en-US" dirty="0" err="1" smtClean="0"/>
              <a:t>funkcionális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biztosít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korábbi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módszerhez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kevesebb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műtéttel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megterheléssel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kevesebb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hegesedéssel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mozgástartománnyal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Mindez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érhető</a:t>
            </a:r>
            <a:r>
              <a:rPr lang="en-US" baseline="0" dirty="0" smtClean="0"/>
              <a:t> el, </a:t>
            </a:r>
            <a:r>
              <a:rPr lang="en-US" baseline="0" dirty="0" err="1" smtClean="0"/>
              <a:t>viszont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gondos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hosszútávú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utánkezelést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igényel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16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gyermekkori</a:t>
            </a:r>
            <a:r>
              <a:rPr lang="en-US" dirty="0" smtClean="0"/>
              <a:t> </a:t>
            </a:r>
            <a:r>
              <a:rPr lang="en-US" dirty="0" err="1" smtClean="0"/>
              <a:t>lábdeformitások</a:t>
            </a:r>
            <a:r>
              <a:rPr lang="en-US" dirty="0" smtClean="0"/>
              <a:t> </a:t>
            </a:r>
            <a:r>
              <a:rPr lang="en-US" dirty="0" err="1" smtClean="0"/>
              <a:t>másik</a:t>
            </a:r>
            <a:r>
              <a:rPr lang="en-US" dirty="0" smtClean="0"/>
              <a:t>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csoportja</a:t>
            </a:r>
            <a:r>
              <a:rPr lang="en-US" dirty="0" smtClean="0"/>
              <a:t> a </a:t>
            </a:r>
            <a:r>
              <a:rPr lang="en-US" dirty="0" err="1" smtClean="0"/>
              <a:t>hosszanti</a:t>
            </a:r>
            <a:r>
              <a:rPr lang="en-US" dirty="0" smtClean="0"/>
              <a:t> </a:t>
            </a:r>
            <a:r>
              <a:rPr lang="en-US" dirty="0" err="1" smtClean="0"/>
              <a:t>illetve</a:t>
            </a:r>
            <a:r>
              <a:rPr lang="en-US" dirty="0" smtClean="0"/>
              <a:t> </a:t>
            </a:r>
            <a:r>
              <a:rPr lang="en-US" dirty="0" err="1" smtClean="0"/>
              <a:t>haránt</a:t>
            </a:r>
            <a:r>
              <a:rPr lang="en-US" dirty="0" smtClean="0"/>
              <a:t> </a:t>
            </a:r>
            <a:r>
              <a:rPr lang="en-US" dirty="0" err="1" smtClean="0"/>
              <a:t>lábboltozatok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ellapulásával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harántboltozat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süllyedéssel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transversoplanus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gyermekkorban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ritkább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elvei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felnőttkori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deformitásokéhoz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hasonló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előadásban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tárgyaljuk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Gyermekkorban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gyakoribb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lábtő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helyzetével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boltozat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süllyedés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planovalgus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kialakulásában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gyermekkor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specifikus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tényező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szerepet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játszhat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következőkben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flexibilis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fixált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neuromuscularis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jellegzetességeit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mutatom</a:t>
            </a:r>
            <a:r>
              <a:rPr lang="en-US" baseline="0" dirty="0" smtClean="0"/>
              <a:t> be.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25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latinul</a:t>
            </a:r>
            <a:r>
              <a:rPr lang="en-US" baseline="0" dirty="0" smtClean="0"/>
              <a:t> talus </a:t>
            </a:r>
            <a:r>
              <a:rPr lang="en-US" baseline="0" dirty="0" err="1" smtClean="0"/>
              <a:t>verticalis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congenitalis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struktúrális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lábdeformitás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dongalábhoz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hasonlóan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Achilles-</a:t>
            </a:r>
            <a:r>
              <a:rPr lang="en-US" baseline="0" dirty="0" err="1" smtClean="0"/>
              <a:t>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rövidült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equino-varus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equino</a:t>
            </a:r>
            <a:r>
              <a:rPr lang="en-US" baseline="0" dirty="0" smtClean="0"/>
              <a:t>-valgus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fixált</a:t>
            </a:r>
            <a:r>
              <a:rPr lang="en-US" baseline="0" dirty="0" smtClean="0"/>
              <a:t>. A talus </a:t>
            </a:r>
            <a:r>
              <a:rPr lang="en-US" baseline="0" dirty="0" err="1" smtClean="0"/>
              <a:t>verticalis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helyzetű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talo-navicularis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luxált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emiatt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talusfej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felszínét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elődomborítja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abdukált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dorsalflektált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helyzetű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domború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sajkaláb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249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Kezelése</a:t>
            </a:r>
            <a:r>
              <a:rPr lang="en-US" dirty="0" smtClean="0"/>
              <a:t> a </a:t>
            </a:r>
            <a:r>
              <a:rPr lang="en-US" dirty="0" err="1" smtClean="0"/>
              <a:t>dongaláb</a:t>
            </a:r>
            <a:r>
              <a:rPr lang="en-US" dirty="0" smtClean="0"/>
              <a:t> </a:t>
            </a:r>
            <a:r>
              <a:rPr lang="en-US" dirty="0" err="1" smtClean="0"/>
              <a:t>kezeléshez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hasonló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itt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mielőbbi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redressziós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korrekció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iránya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Ponseti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technikával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ellentétes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nevezik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reverz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Ponseti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módszernek</a:t>
            </a:r>
            <a:r>
              <a:rPr lang="en-US" baseline="0" dirty="0" smtClean="0"/>
              <a:t>. Talus </a:t>
            </a:r>
            <a:r>
              <a:rPr lang="en-US" baseline="0" dirty="0" err="1" smtClean="0"/>
              <a:t>verticalis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luxált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talo-navicularis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repozícióját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 a talus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felszínének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megtámasztásával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plantarflexiós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addukciós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irányú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korrekciójával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gipszelés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dongaláb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szerű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elérése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cél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ezáltal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deformitást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44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5-6 </a:t>
            </a:r>
            <a:r>
              <a:rPr lang="en-US" dirty="0" err="1" smtClean="0"/>
              <a:t>hetes</a:t>
            </a:r>
            <a:r>
              <a:rPr lang="en-US" dirty="0" smtClean="0"/>
              <a:t> </a:t>
            </a:r>
            <a:r>
              <a:rPr lang="en-US" dirty="0" err="1" smtClean="0"/>
              <a:t>redressziós</a:t>
            </a:r>
            <a:r>
              <a:rPr lang="en-US" dirty="0" smtClean="0"/>
              <a:t> </a:t>
            </a:r>
            <a:r>
              <a:rPr lang="en-US" dirty="0" err="1" smtClean="0"/>
              <a:t>gipszkezelést</a:t>
            </a:r>
            <a:r>
              <a:rPr lang="en-US" dirty="0" smtClean="0"/>
              <a:t> </a:t>
            </a:r>
            <a:r>
              <a:rPr lang="en-US" dirty="0" err="1" smtClean="0"/>
              <a:t>követően</a:t>
            </a:r>
            <a:r>
              <a:rPr lang="en-US" dirty="0" smtClean="0"/>
              <a:t> 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reponált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talo-navicularis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dróttűzése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Achilles-</a:t>
            </a:r>
            <a:r>
              <a:rPr lang="en-US" baseline="0" dirty="0" err="1" smtClean="0"/>
              <a:t>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percutan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tenotomiája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6 </a:t>
            </a:r>
            <a:r>
              <a:rPr lang="en-US" baseline="0" dirty="0" err="1" smtClean="0"/>
              <a:t>hetes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gipszrögzítés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következik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Utókezelésként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hónapig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állandó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évig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éjszakai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sínviselés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6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intrauterin</a:t>
            </a:r>
            <a:r>
              <a:rPr lang="en-US" dirty="0" smtClean="0"/>
              <a:t> </a:t>
            </a:r>
            <a:r>
              <a:rPr lang="en-US" dirty="0" err="1" smtClean="0"/>
              <a:t>tartási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leggyakrabban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sarlólábbal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latinul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adductussal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találkozunk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addukált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forduló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tartásban</a:t>
            </a:r>
            <a:r>
              <a:rPr lang="en-US" baseline="0" dirty="0" smtClean="0"/>
              <a:t> van. </a:t>
            </a:r>
            <a:r>
              <a:rPr lang="en-US" baseline="0" dirty="0" err="1" smtClean="0"/>
              <a:t>Enyhe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spontán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javulás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várható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jelentősebb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lágyrészeinek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lazítása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gyenge</a:t>
            </a:r>
            <a:r>
              <a:rPr lang="en-US" baseline="0" dirty="0" smtClean="0"/>
              <a:t> peroneus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erősítése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csiklandozásával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stimulálása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ahhoz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járástanulás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idejére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adductus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helyzete</a:t>
            </a:r>
            <a:r>
              <a:rPr lang="en-US" baseline="0" dirty="0" smtClean="0"/>
              <a:t> ne </a:t>
            </a:r>
            <a:r>
              <a:rPr lang="en-US" baseline="0" dirty="0" err="1" smtClean="0"/>
              <a:t>maradjon</a:t>
            </a:r>
            <a:r>
              <a:rPr lang="en-US" baseline="0" dirty="0" smtClean="0"/>
              <a:t> meg. </a:t>
            </a:r>
            <a:r>
              <a:rPr lang="en-US" baseline="0" dirty="0" err="1" smtClean="0"/>
              <a:t>Súlyosabb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kezelőcipő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néhány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hónapig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viselésére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redressziós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gipszelésre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feszességének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megszüntetése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céljából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2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leggyakoribb</a:t>
            </a:r>
            <a:r>
              <a:rPr lang="en-US" dirty="0" smtClean="0"/>
              <a:t> </a:t>
            </a:r>
            <a:r>
              <a:rPr lang="en-US" dirty="0" err="1" smtClean="0"/>
              <a:t>gyermekkori</a:t>
            </a:r>
            <a:r>
              <a:rPr lang="en-US" dirty="0" smtClean="0"/>
              <a:t> </a:t>
            </a:r>
            <a:r>
              <a:rPr lang="en-US" dirty="0" err="1" smtClean="0"/>
              <a:t>lábtartási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flexibilis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latinul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calcaneovalgus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Születéskor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lapos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boltozatai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járástanulást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életévekben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izmainak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erősödése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következtében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Éppen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azokban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passzív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stabilizátorai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eredendően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gyengék</a:t>
            </a:r>
            <a:r>
              <a:rPr lang="en-US" baseline="0" dirty="0" smtClean="0"/>
              <a:t>, pl. </a:t>
            </a:r>
            <a:r>
              <a:rPr lang="en-US" baseline="0" dirty="0" err="1" smtClean="0"/>
              <a:t>laza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szalagrendszer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hypoton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izomtónus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szabályozási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zavar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amikor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túlsúly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terhelése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fokozott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boltozatok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elhúzódik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9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</a:t>
            </a:r>
            <a:r>
              <a:rPr lang="en-US" dirty="0" err="1" smtClean="0"/>
              <a:t>isgyermekkori</a:t>
            </a:r>
            <a:r>
              <a:rPr lang="en-US" dirty="0" smtClean="0"/>
              <a:t> </a:t>
            </a:r>
            <a:r>
              <a:rPr lang="en-US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calcaeovalgus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</a:t>
            </a:r>
            <a:r>
              <a:rPr lang="en-US" dirty="0" err="1" smtClean="0"/>
              <a:t>ezelésében</a:t>
            </a:r>
            <a:r>
              <a:rPr lang="en-US" dirty="0" smtClean="0"/>
              <a:t> </a:t>
            </a:r>
            <a:r>
              <a:rPr lang="en-US" dirty="0" err="1" smtClean="0"/>
              <a:t>éppen</a:t>
            </a:r>
            <a:r>
              <a:rPr lang="en-US" dirty="0" smtClean="0"/>
              <a:t> </a:t>
            </a:r>
            <a:r>
              <a:rPr lang="en-US" dirty="0" err="1" smtClean="0"/>
              <a:t>ezért</a:t>
            </a:r>
            <a:r>
              <a:rPr lang="en-US" dirty="0" smtClean="0"/>
              <a:t> </a:t>
            </a:r>
            <a:r>
              <a:rPr lang="en-US" dirty="0" err="1" smtClean="0"/>
              <a:t>kiemelt</a:t>
            </a:r>
            <a:r>
              <a:rPr lang="en-US" dirty="0" smtClean="0"/>
              <a:t> </a:t>
            </a:r>
            <a:r>
              <a:rPr lang="en-US" dirty="0" err="1" smtClean="0"/>
              <a:t>jelentőségű</a:t>
            </a:r>
            <a:r>
              <a:rPr lang="en-US" dirty="0" smtClean="0"/>
              <a:t> a </a:t>
            </a:r>
            <a:r>
              <a:rPr lang="en-US" dirty="0" err="1" smtClean="0"/>
              <a:t>lábtorna</a:t>
            </a:r>
            <a:r>
              <a:rPr lang="en-US" dirty="0" smtClean="0"/>
              <a:t>, a </a:t>
            </a:r>
            <a:r>
              <a:rPr lang="en-US" dirty="0" err="1" smtClean="0"/>
              <a:t>boltozatokat</a:t>
            </a:r>
            <a:r>
              <a:rPr lang="en-US" dirty="0" smtClean="0"/>
              <a:t> </a:t>
            </a:r>
            <a:r>
              <a:rPr lang="en-US" dirty="0" err="1" smtClean="0"/>
              <a:t>kialakító</a:t>
            </a:r>
            <a:r>
              <a:rPr lang="en-US" dirty="0" smtClean="0"/>
              <a:t> </a:t>
            </a:r>
            <a:r>
              <a:rPr lang="en-US" dirty="0" err="1" smtClean="0"/>
              <a:t>izmok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elsősorban</a:t>
            </a:r>
            <a:r>
              <a:rPr lang="en-US" baseline="0" dirty="0" smtClean="0"/>
              <a:t> a m. </a:t>
            </a:r>
            <a:r>
              <a:rPr lang="en-US" baseline="0" dirty="0" err="1" smtClean="0"/>
              <a:t>tibialis</a:t>
            </a:r>
            <a:r>
              <a:rPr lang="en-US" baseline="0" dirty="0" smtClean="0"/>
              <a:t> posterior </a:t>
            </a:r>
            <a:r>
              <a:rPr lang="en-US" baseline="0" dirty="0" err="1" smtClean="0"/>
              <a:t>erősítése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jobb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lábujjhegyen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álláskor</a:t>
            </a:r>
            <a:r>
              <a:rPr lang="en-US" baseline="0" dirty="0" smtClean="0"/>
              <a:t> a m. </a:t>
            </a:r>
            <a:r>
              <a:rPr lang="en-US" baseline="0" dirty="0" err="1" smtClean="0"/>
              <a:t>tibialis</a:t>
            </a:r>
            <a:r>
              <a:rPr lang="en-US" baseline="0" dirty="0" smtClean="0"/>
              <a:t> posterior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helyzetét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rendszeres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lábtorna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szupináló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javasolt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emelt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szupinált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révén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helyzetét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erősebb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sarokrész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kérge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középhelyzetben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stabilizálja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mértékű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eltérés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panaszok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társuló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valgum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szupináló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cipőnél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biztosító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javasolt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1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Súlyosabb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helyzete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foknál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nagyobb</a:t>
            </a:r>
            <a:r>
              <a:rPr lang="en-US" baseline="0" dirty="0" smtClean="0"/>
              <a:t>, a gastrocnemius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feszessége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kialakulhat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primeren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gastrocnemiusok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okozhatnak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planovalgus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helyzetet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Akár</a:t>
            </a:r>
            <a:r>
              <a:rPr lang="en-US" baseline="0" dirty="0" smtClean="0"/>
              <a:t> primer, </a:t>
            </a:r>
            <a:r>
              <a:rPr lang="en-US" baseline="0" dirty="0" err="1" smtClean="0"/>
              <a:t>akár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szekunder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feszülés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fixálja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helyzetét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kifejezett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planovalgus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fennálása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deformálódik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fixálódik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flexibilis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rugalmas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lúdtalpból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lábszerkezet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Ezért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súlyos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lúdtalpbetét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használata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torna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gyógytorna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tibialis</a:t>
            </a:r>
            <a:r>
              <a:rPr lang="en-US" baseline="0" dirty="0" smtClean="0"/>
              <a:t> posterior </a:t>
            </a:r>
            <a:r>
              <a:rPr lang="en-US" baseline="0" dirty="0" err="1" smtClean="0"/>
              <a:t>izom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erősítésén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kívül</a:t>
            </a:r>
            <a:r>
              <a:rPr lang="en-US" baseline="0" dirty="0" smtClean="0"/>
              <a:t> a gastrocnemius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nyújtása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Amennyiben</a:t>
            </a:r>
            <a:r>
              <a:rPr lang="en-US" baseline="0" dirty="0" smtClean="0"/>
              <a:t> a gastrocnemius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feszülése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konzervatív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úton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oldható</a:t>
            </a:r>
            <a:r>
              <a:rPr lang="en-US" baseline="0" dirty="0" smtClean="0"/>
              <a:t> meg,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gastrocnemiusok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aponeurosisának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haránt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átmetszése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recessiója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műtét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szükségességéről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Silfverskiöld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teszttel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bizonyosodhatunk</a:t>
            </a:r>
            <a:r>
              <a:rPr lang="en-US" baseline="0" dirty="0" smtClean="0"/>
              <a:t> meg. Gastrocnemius </a:t>
            </a:r>
            <a:r>
              <a:rPr lang="en-US" baseline="0" dirty="0" err="1" smtClean="0"/>
              <a:t>feszesség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nyújtott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van, </a:t>
            </a:r>
            <a:r>
              <a:rPr lang="en-US" baseline="0" dirty="0" err="1" smtClean="0"/>
              <a:t>plantigrad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túl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dorsalflektálható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Hajlított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viszont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térdízület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síkjától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proximalisan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eredő</a:t>
            </a:r>
            <a:r>
              <a:rPr lang="en-US" baseline="0" dirty="0" smtClean="0"/>
              <a:t> gastrocnemius </a:t>
            </a:r>
            <a:r>
              <a:rPr lang="en-US" baseline="0" dirty="0" err="1" smtClean="0"/>
              <a:t>izomzatot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ellazítjuk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dorsalflektálható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050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Súlyos</a:t>
            </a:r>
            <a:r>
              <a:rPr lang="en-US" dirty="0" smtClean="0"/>
              <a:t> </a:t>
            </a:r>
            <a:r>
              <a:rPr lang="en-US" dirty="0" err="1" smtClean="0"/>
              <a:t>fokú</a:t>
            </a:r>
            <a:r>
              <a:rPr lang="en-US" dirty="0" smtClean="0"/>
              <a:t> </a:t>
            </a:r>
            <a:r>
              <a:rPr lang="en-US" dirty="0" err="1" smtClean="0"/>
              <a:t>planovalgus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amikor</a:t>
            </a:r>
            <a:r>
              <a:rPr lang="en-US" baseline="0" dirty="0" smtClean="0"/>
              <a:t> a gastrocnemius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lehetőség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egyéb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műtétekre</a:t>
            </a:r>
            <a:r>
              <a:rPr lang="en-US" baseline="0" dirty="0" smtClean="0"/>
              <a:t> is, </a:t>
            </a:r>
            <a:r>
              <a:rPr lang="en-US" baseline="0" dirty="0" err="1" smtClean="0"/>
              <a:t>amelyek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leggyakrabban</a:t>
            </a:r>
            <a:r>
              <a:rPr lang="en-US" baseline="0" dirty="0" smtClean="0"/>
              <a:t> a calcaneus stop </a:t>
            </a:r>
            <a:r>
              <a:rPr lang="en-US" baseline="0" dirty="0" err="1" smtClean="0"/>
              <a:t>műtétet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subtalaris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mozgásterjedelmét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szűkítjük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arthrorisist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talusba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behelyezett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csavar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segítségével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csavar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feje</a:t>
            </a:r>
            <a:r>
              <a:rPr lang="en-US" baseline="0" dirty="0" smtClean="0"/>
              <a:t> a sinus </a:t>
            </a:r>
            <a:r>
              <a:rPr lang="en-US" baseline="0" dirty="0" err="1" smtClean="0"/>
              <a:t>tarsiban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helyezkedik</a:t>
            </a:r>
            <a:r>
              <a:rPr lang="en-US" baseline="0" dirty="0" smtClean="0"/>
              <a:t> el,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egyrészt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mechanikusan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másrészt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proprioceptív</a:t>
            </a:r>
            <a:r>
              <a:rPr lang="en-US" baseline="0" dirty="0" smtClean="0"/>
              <a:t> reflex </a:t>
            </a:r>
            <a:r>
              <a:rPr lang="en-US" baseline="0" dirty="0" err="1" smtClean="0"/>
              <a:t>segítségével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gátolja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helyzetének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kialakulását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43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műtéttel</a:t>
            </a:r>
            <a:r>
              <a:rPr lang="en-US" dirty="0" smtClean="0"/>
              <a:t> </a:t>
            </a:r>
            <a:r>
              <a:rPr lang="en-US" dirty="0" err="1" smtClean="0"/>
              <a:t>helyreállítható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jelentősen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javítható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szerkezete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nyomáseloszlása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mind </a:t>
            </a:r>
            <a:r>
              <a:rPr lang="en-US" baseline="0" dirty="0" err="1" smtClean="0"/>
              <a:t>röntgenen</a:t>
            </a:r>
            <a:r>
              <a:rPr lang="en-US" baseline="0" dirty="0" smtClean="0"/>
              <a:t>, mind </a:t>
            </a:r>
            <a:r>
              <a:rPr lang="en-US" baseline="0" dirty="0" err="1" smtClean="0"/>
              <a:t>pedig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pedobarographiás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jól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30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gyermekkori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ritkább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formája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fixált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hátterében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tarsalis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coalitio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lábtőcsontok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összenövése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synostosisa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8-16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között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jelentkező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panaszos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tarsalis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coalitiora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gondolni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coalitio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többségében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panaszt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okoz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Fizikális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beszűkült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ugróízületi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mozgásokat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találunk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Ferde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röntgenfelvételen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leggyakoribb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calcaneo-navicularis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coalitio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ábrázolódik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szintén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talo-navicularis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coalitio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jelenlétére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oldalirányú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röntgenfelvételen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indirekt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utalhatnak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leginkább</a:t>
            </a:r>
            <a:r>
              <a:rPr lang="en-US" baseline="0" dirty="0" smtClean="0"/>
              <a:t> CT </a:t>
            </a:r>
            <a:r>
              <a:rPr lang="en-US" baseline="0" dirty="0" err="1" smtClean="0"/>
              <a:t>vizsgálattal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azonosítható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Coalitio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lúdtalpbetét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panaszos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szteroid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gyulladásgátló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adandó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Elhúzódó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panaszok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gipszrögzítésre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coalitio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eltávolítására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75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Gyermekkorban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fixált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panaszos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tarsalis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coalitio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synostosis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nélkül</a:t>
            </a:r>
            <a:r>
              <a:rPr lang="en-US" baseline="0" dirty="0" smtClean="0"/>
              <a:t> is,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flexibilis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gyulladása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okozza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panaszokat</a:t>
            </a:r>
            <a:r>
              <a:rPr lang="en-US" baseline="0" dirty="0" smtClean="0"/>
              <a:t>. 1-2 </a:t>
            </a:r>
            <a:r>
              <a:rPr lang="en-US" baseline="0" dirty="0" err="1" smtClean="0"/>
              <a:t>hetes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párakötéssel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fellazítható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szteroid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gyulladáscsökkentő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adása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panaszok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megszűnte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lúdtalpbetét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javasolt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58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Neuromuscularis</a:t>
            </a:r>
            <a:r>
              <a:rPr lang="en-US" dirty="0" smtClean="0"/>
              <a:t> </a:t>
            </a:r>
            <a:r>
              <a:rPr lang="en-US" dirty="0" err="1" smtClean="0"/>
              <a:t>betegségekben</a:t>
            </a:r>
            <a:r>
              <a:rPr lang="en-US" dirty="0" smtClean="0"/>
              <a:t>, </a:t>
            </a:r>
            <a:r>
              <a:rPr lang="en-US" dirty="0" err="1" smtClean="0"/>
              <a:t>például</a:t>
            </a:r>
            <a:r>
              <a:rPr lang="en-US" dirty="0" smtClean="0"/>
              <a:t> </a:t>
            </a:r>
            <a:r>
              <a:rPr lang="en-US" dirty="0" err="1" smtClean="0"/>
              <a:t>infantilis</a:t>
            </a:r>
            <a:r>
              <a:rPr lang="en-US" dirty="0" smtClean="0"/>
              <a:t> </a:t>
            </a:r>
            <a:r>
              <a:rPr lang="en-US" dirty="0" err="1" smtClean="0"/>
              <a:t>cerebralis</a:t>
            </a:r>
            <a:r>
              <a:rPr lang="en-US" dirty="0" smtClean="0"/>
              <a:t> </a:t>
            </a:r>
            <a:r>
              <a:rPr lang="en-US" dirty="0" err="1" smtClean="0"/>
              <a:t>paresisben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súlyos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hátterében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spasticus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feszes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rövidült</a:t>
            </a:r>
            <a:r>
              <a:rPr lang="en-US" baseline="0" dirty="0" smtClean="0"/>
              <a:t> Achilles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következményes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equinus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kontraktúra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sarok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extrém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fokú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helyzet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anélkül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tehető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talajra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lábtő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helyzete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kifejezett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pronációban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abdukált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van. </a:t>
            </a:r>
          </a:p>
          <a:p>
            <a:r>
              <a:rPr lang="en-US" baseline="0" dirty="0" err="1" smtClean="0"/>
              <a:t>Enyhébb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lábtartás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korrekciójára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ortézisek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műanyag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alkalmazandók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súlyosabb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lágyrészműtétek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osteotomiák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arthrodesisek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végzésére</a:t>
            </a:r>
            <a:r>
              <a:rPr lang="en-US" baseline="0" dirty="0" smtClean="0"/>
              <a:t>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07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gyermekkori</a:t>
            </a:r>
            <a:r>
              <a:rPr lang="en-US" dirty="0" smtClean="0"/>
              <a:t> </a:t>
            </a:r>
            <a:r>
              <a:rPr lang="en-US" dirty="0" err="1" smtClean="0"/>
              <a:t>lábdeformitások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következő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csoportja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juvenilis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osteochondrosisok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osteochondrosisok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csontosodási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magok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epiphysisek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apophysisek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asepticus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ischaemiás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necrosisa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testszerte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előfordulhat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juvenilis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osteochondrosis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femurfej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epiphysisének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betegsége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Perthes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csigolyák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zárólemezének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betegsége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Scheuermann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</a:t>
            </a:r>
            <a:r>
              <a:rPr lang="en-US" baseline="0" dirty="0" smtClean="0"/>
              <a:t> is. A </a:t>
            </a:r>
            <a:r>
              <a:rPr lang="en-US" baseline="0" dirty="0" err="1" smtClean="0"/>
              <a:t>lábon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osteochondrosis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gyakran,az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naviculare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Köhler</a:t>
            </a:r>
            <a:r>
              <a:rPr lang="en-US" baseline="0" dirty="0" smtClean="0"/>
              <a:t> I., a II. metatarsus </a:t>
            </a:r>
            <a:r>
              <a:rPr lang="en-US" baseline="0" dirty="0" err="1" smtClean="0"/>
              <a:t>fej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Köhler</a:t>
            </a:r>
            <a:r>
              <a:rPr lang="en-US" baseline="0" dirty="0" smtClean="0"/>
              <a:t> II.,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a calcaneus </a:t>
            </a:r>
            <a:r>
              <a:rPr lang="en-US" baseline="0" dirty="0" err="1" smtClean="0"/>
              <a:t>apohysisének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Schintz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leggyakoribb</a:t>
            </a:r>
            <a:r>
              <a:rPr lang="en-US" dirty="0" smtClean="0"/>
              <a:t> </a:t>
            </a:r>
            <a:r>
              <a:rPr lang="en-US" dirty="0" err="1" smtClean="0"/>
              <a:t>lábtartási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felcsapott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latinul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calcaneus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calcaneovalgus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dorsalflekált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forduló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tartásban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evertált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abdukált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van. A peroneus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lazítása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nyújtása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korrekcióhoz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5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Köhler</a:t>
            </a:r>
            <a:r>
              <a:rPr lang="en-US" baseline="0" dirty="0" smtClean="0"/>
              <a:t> I. </a:t>
            </a:r>
            <a:r>
              <a:rPr lang="en-US" baseline="0" dirty="0" err="1" smtClean="0"/>
              <a:t>betegség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sajkacsont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naviculare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osteochondrosisa</a:t>
            </a:r>
            <a:r>
              <a:rPr lang="en-US" baseline="0" dirty="0" smtClean="0"/>
              <a:t>. 3-7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között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elsősorban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fiúkban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boltozat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jelentkezik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fájdalom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naviculare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nyomásérzékeny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időnként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duzzanat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észlelhető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Gyanú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röntgenvizsgálat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naviculare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ellapult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sclerotikus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Heves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panaszok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szteroid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gyulladáscsökkentő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alkalmazható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egyebekben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lúdtalpbetét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sajkacsont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felépüléséig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997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Köhler</a:t>
            </a:r>
            <a:r>
              <a:rPr lang="en-US" dirty="0" smtClean="0"/>
              <a:t> II-</a:t>
            </a:r>
            <a:r>
              <a:rPr lang="en-US" dirty="0" err="1" smtClean="0"/>
              <a:t>es</a:t>
            </a:r>
            <a:r>
              <a:rPr lang="en-US" dirty="0" smtClean="0"/>
              <a:t>, </a:t>
            </a:r>
            <a:r>
              <a:rPr lang="en-US" dirty="0" err="1" smtClean="0"/>
              <a:t>más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néven</a:t>
            </a:r>
            <a:r>
              <a:rPr lang="en-US" baseline="0" dirty="0" smtClean="0"/>
              <a:t> Freiberg </a:t>
            </a:r>
            <a:r>
              <a:rPr lang="en-US" baseline="0" dirty="0" err="1" smtClean="0"/>
              <a:t>betegség</a:t>
            </a:r>
            <a:r>
              <a:rPr lang="en-US" dirty="0" smtClean="0"/>
              <a:t> a II-</a:t>
            </a:r>
            <a:r>
              <a:rPr lang="en-US" dirty="0" err="1" smtClean="0"/>
              <a:t>es</a:t>
            </a:r>
            <a:r>
              <a:rPr lang="en-US" baseline="0" dirty="0" smtClean="0"/>
              <a:t> </a:t>
            </a:r>
            <a:r>
              <a:rPr lang="en-US" dirty="0" smtClean="0"/>
              <a:t>metatarsus </a:t>
            </a:r>
            <a:r>
              <a:rPr lang="en-US" dirty="0" err="1" smtClean="0"/>
              <a:t>fejének</a:t>
            </a:r>
            <a:r>
              <a:rPr lang="en-US" dirty="0" smtClean="0"/>
              <a:t> </a:t>
            </a:r>
            <a:r>
              <a:rPr lang="en-US" dirty="0" err="1" smtClean="0"/>
              <a:t>juvenilis</a:t>
            </a:r>
            <a:r>
              <a:rPr lang="en-US" dirty="0" smtClean="0"/>
              <a:t> </a:t>
            </a:r>
            <a:r>
              <a:rPr lang="en-US" dirty="0" err="1" smtClean="0"/>
              <a:t>osteochondrosisa</a:t>
            </a:r>
            <a:r>
              <a:rPr lang="en-US" dirty="0" smtClean="0"/>
              <a:t>, de </a:t>
            </a:r>
            <a:r>
              <a:rPr lang="en-US" dirty="0" err="1" smtClean="0"/>
              <a:t>ri</a:t>
            </a:r>
            <a:r>
              <a:rPr lang="en-US" baseline="0" dirty="0" err="1" smtClean="0"/>
              <a:t>tkán</a:t>
            </a:r>
            <a:r>
              <a:rPr lang="en-US" baseline="0" dirty="0" smtClean="0"/>
              <a:t> a III-as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IV-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metatarsusok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feje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érintett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12-18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között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elsősorban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lányoknál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kifejezett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haránboltozat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süllyedés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fájdalmas</a:t>
            </a:r>
            <a:r>
              <a:rPr lang="en-US" baseline="0" dirty="0" smtClean="0"/>
              <a:t>, a II. metatarsus </a:t>
            </a:r>
            <a:r>
              <a:rPr lang="en-US" baseline="0" dirty="0" err="1" smtClean="0"/>
              <a:t>feje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nyomásérzékenység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esetleg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duzzanat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tapintható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Röntgenfelvételeken</a:t>
            </a:r>
            <a:r>
              <a:rPr lang="en-US" baseline="0" dirty="0" smtClean="0"/>
              <a:t> a metatarsus </a:t>
            </a:r>
            <a:r>
              <a:rPr lang="en-US" baseline="0" dirty="0" err="1" smtClean="0"/>
              <a:t>feje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ellapult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feltöredezett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Lúdtalpbetéttel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esetleg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gördülő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cipővel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nyugalomba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helyezéssel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szteroid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gyulladáscsökkentővel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csökkenthetők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panaszok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Konzervatív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ellenére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fennálló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panaszok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necrotizált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rezekciójára</a:t>
            </a:r>
            <a:r>
              <a:rPr lang="en-US" baseline="0" dirty="0" smtClean="0"/>
              <a:t>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241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Gyermekkorban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leggyakrabban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sarokcsont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apohysisének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osteochondrosisával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Schintz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betegségnek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nevezett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apophysitissel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találkozunk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elsősorban</a:t>
            </a:r>
            <a:r>
              <a:rPr lang="en-US" baseline="0" dirty="0" smtClean="0"/>
              <a:t> 7-13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között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főként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fiúknál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túlterhelés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ismétlődő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microtraumák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amelyhez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Achilles-</a:t>
            </a:r>
            <a:r>
              <a:rPr lang="en-US" baseline="0" dirty="0" err="1" smtClean="0"/>
              <a:t>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feszessége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társul</a:t>
            </a:r>
            <a:r>
              <a:rPr lang="en-US" baseline="0" dirty="0" smtClean="0"/>
              <a:t>. A calcaneus </a:t>
            </a:r>
            <a:r>
              <a:rPr lang="en-US" baseline="0" dirty="0" err="1" smtClean="0"/>
              <a:t>dorsalis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széle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apophysis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jelentkezik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fájdalom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nyomásérzékenység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Röntgenfelvételen</a:t>
            </a:r>
            <a:r>
              <a:rPr lang="en-US" baseline="0" dirty="0" smtClean="0"/>
              <a:t> a calcaneus </a:t>
            </a:r>
            <a:r>
              <a:rPr lang="en-US" baseline="0" dirty="0" err="1" smtClean="0"/>
              <a:t>apophysise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sclerotikus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feltöredezett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klinikai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tünetek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nincsenek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összefüggésben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radiológiai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elváltozások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mértékével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Nyugalomba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helyezés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szteroid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gyulladáscsökkentő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alkalmazása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szilikon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sarokék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használata</a:t>
            </a:r>
            <a:r>
              <a:rPr lang="en-US" baseline="0" dirty="0" smtClean="0"/>
              <a:t>, Achilles </a:t>
            </a:r>
            <a:r>
              <a:rPr lang="en-US" baseline="0" dirty="0" err="1" smtClean="0"/>
              <a:t>nyújtás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néhány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megszünteti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panaszokat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60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</a:t>
            </a:r>
            <a:r>
              <a:rPr lang="en-US" baseline="0" dirty="0" err="1" smtClean="0"/>
              <a:t>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előadásban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tárgyalt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lábdeformitásokon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kívül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egyéb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rendellenességek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előfordulnak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gyermekkorban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juvenilis</a:t>
            </a:r>
            <a:r>
              <a:rPr lang="en-US" baseline="0" dirty="0" smtClean="0"/>
              <a:t> hallux valgus, </a:t>
            </a:r>
            <a:r>
              <a:rPr lang="en-US" baseline="0" dirty="0" err="1" smtClean="0"/>
              <a:t>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excavatus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brachymetatarsia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digitus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quintus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superductus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járulékos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jelenléte</a:t>
            </a:r>
            <a:r>
              <a:rPr lang="en-US" baseline="0" dirty="0" smtClean="0"/>
              <a:t>, hallux </a:t>
            </a:r>
            <a:r>
              <a:rPr lang="en-US" baseline="0" dirty="0" err="1" smtClean="0"/>
              <a:t>varus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tárgyalása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meghaladja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előadás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kereteit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Ezekről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részletesebben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Ortopédia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tankönyv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megfelelő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fejezeteiben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olvashatnak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Köszönöm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figyelmet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4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Ritkábban</a:t>
            </a:r>
            <a:r>
              <a:rPr lang="en-US" dirty="0" smtClean="0"/>
              <a:t> </a:t>
            </a:r>
            <a:r>
              <a:rPr lang="en-US" dirty="0" err="1" smtClean="0"/>
              <a:t>egyéb</a:t>
            </a:r>
            <a:r>
              <a:rPr lang="en-US" dirty="0" smtClean="0"/>
              <a:t>,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különböző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deformitásaival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dirty="0" err="1" smtClean="0"/>
              <a:t>tartási</a:t>
            </a:r>
            <a:r>
              <a:rPr lang="en-US" dirty="0" smtClean="0"/>
              <a:t> </a:t>
            </a:r>
            <a:r>
              <a:rPr lang="en-US" dirty="0" err="1" smtClean="0"/>
              <a:t>eltérésekkel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találkozhatunk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veleszületett</a:t>
            </a:r>
            <a:r>
              <a:rPr lang="en-US" dirty="0" smtClean="0"/>
              <a:t> </a:t>
            </a:r>
            <a:r>
              <a:rPr lang="en-US" dirty="0" err="1" smtClean="0"/>
              <a:t>struktúrális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lábdeformitásokról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dongalábról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lúdtalpról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kiemelt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jelentőségük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fejezetben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foglalkozunk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19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egyéb</a:t>
            </a:r>
            <a:r>
              <a:rPr lang="en-US" baseline="0" dirty="0" smtClean="0"/>
              <a:t> </a:t>
            </a:r>
            <a:r>
              <a:rPr lang="en-US" dirty="0" err="1" smtClean="0"/>
              <a:t>veleszületett</a:t>
            </a:r>
            <a:r>
              <a:rPr lang="en-US" dirty="0" smtClean="0"/>
              <a:t> </a:t>
            </a:r>
            <a:r>
              <a:rPr lang="en-US" dirty="0" err="1" smtClean="0"/>
              <a:t>lábfejlődési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találkozhatunk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polydactyliával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számfeletti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ujjak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megjelenésével</a:t>
            </a:r>
            <a:r>
              <a:rPr lang="en-US" baseline="0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6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illetve</a:t>
            </a:r>
            <a:r>
              <a:rPr lang="en-US" dirty="0" smtClean="0"/>
              <a:t> </a:t>
            </a:r>
            <a:r>
              <a:rPr lang="en-US" dirty="0" err="1" smtClean="0"/>
              <a:t>syndactyliával</a:t>
            </a:r>
            <a:r>
              <a:rPr lang="en-US" dirty="0" smtClean="0"/>
              <a:t>, </a:t>
            </a:r>
            <a:r>
              <a:rPr lang="en-US" dirty="0" err="1" smtClean="0"/>
              <a:t>összenőtt</a:t>
            </a:r>
            <a:r>
              <a:rPr lang="en-US" dirty="0" smtClean="0"/>
              <a:t> </a:t>
            </a:r>
            <a:r>
              <a:rPr lang="en-US" dirty="0" err="1" smtClean="0"/>
              <a:t>lábujjakkal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polidactyliával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duplicált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ujjak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megjelenésével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társul</a:t>
            </a:r>
            <a:r>
              <a:rPr lang="en-US" baseline="0" dirty="0" smtClean="0"/>
              <a:t>. A II-V. </a:t>
            </a:r>
            <a:r>
              <a:rPr lang="en-US" baseline="0" dirty="0" err="1" smtClean="0"/>
              <a:t>ujjak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syndactyliája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functionális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problémát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szétválasztása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I-II. </a:t>
            </a:r>
            <a:r>
              <a:rPr lang="en-US" baseline="0" dirty="0" err="1" smtClean="0"/>
              <a:t>ujj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syndactyliája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viszont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indikációt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4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 </a:t>
            </a:r>
            <a:r>
              <a:rPr lang="en-US" baseline="0" dirty="0" err="1" smtClean="0"/>
              <a:t>macrodactylia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eseteiben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cipőviselési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functionalis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problémák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korrekcióra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8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 userDrawn="1"/>
        </p:nvSpPr>
        <p:spPr>
          <a:xfrm>
            <a:off x="0" y="5445125"/>
            <a:ext cx="9144000" cy="1412875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6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81500" r="87799" b="2751"/>
          <a:stretch>
            <a:fillRect/>
          </a:stretch>
        </p:blipFill>
        <p:spPr bwMode="auto">
          <a:xfrm>
            <a:off x="179388" y="5589588"/>
            <a:ext cx="10080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6"/>
          <p:cNvSpPr txBox="1">
            <a:spLocks noChangeArrowheads="1"/>
          </p:cNvSpPr>
          <p:nvPr userDrawn="1"/>
        </p:nvSpPr>
        <p:spPr bwMode="auto">
          <a:xfrm>
            <a:off x="1223963" y="5573713"/>
            <a:ext cx="604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u-HU" sz="2400" spc="1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SEMMELWEIS EGYETEM</a:t>
            </a:r>
          </a:p>
        </p:txBody>
      </p:sp>
      <p:sp>
        <p:nvSpPr>
          <p:cNvPr id="9" name="Szövegdoboz 6"/>
          <p:cNvSpPr txBox="1">
            <a:spLocks noChangeArrowheads="1"/>
          </p:cNvSpPr>
          <p:nvPr userDrawn="1"/>
        </p:nvSpPr>
        <p:spPr bwMode="auto">
          <a:xfrm>
            <a:off x="1187450" y="6029325"/>
            <a:ext cx="6704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Calibri" pitchFamily="34" charset="0"/>
              </a:rPr>
              <a:t>Ortopédiai Klinika</a:t>
            </a:r>
            <a:endParaRPr lang="hu-HU" altLang="hu-HU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églalap 9"/>
          <p:cNvSpPr/>
          <p:nvPr userDrawn="1"/>
        </p:nvSpPr>
        <p:spPr>
          <a:xfrm>
            <a:off x="1198563" y="6348413"/>
            <a:ext cx="39243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1200" spc="1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http://semmelweis.hu/ortopedklinika/</a:t>
            </a:r>
            <a:endParaRPr lang="hu-HU" sz="1200" spc="1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Kép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07100"/>
            <a:ext cx="5218113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 flipV="1">
            <a:off x="0" y="6265863"/>
            <a:ext cx="9144000" cy="592137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11" name="Szövegdoboz 8"/>
          <p:cNvSpPr txBox="1">
            <a:spLocks noChangeArrowheads="1"/>
          </p:cNvSpPr>
          <p:nvPr userDrawn="1"/>
        </p:nvSpPr>
        <p:spPr bwMode="auto">
          <a:xfrm>
            <a:off x="2484438" y="6308725"/>
            <a:ext cx="1800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buNone/>
            </a:pPr>
            <a:r>
              <a:rPr lang="hu-HU" sz="1200" b="1" i="0" kern="12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„ Dr. Minta Miklós”</a:t>
            </a:r>
            <a:endParaRPr lang="hu-HU" sz="1200" b="1" i="0" kern="12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" name="Szövegdoboz 8"/>
          <p:cNvSpPr txBox="1">
            <a:spLocks noChangeArrowheads="1"/>
          </p:cNvSpPr>
          <p:nvPr userDrawn="1"/>
        </p:nvSpPr>
        <p:spPr bwMode="auto">
          <a:xfrm>
            <a:off x="98153" y="6290156"/>
            <a:ext cx="2287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sz="1400" spc="4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SEMMELWEIS EGYETEM</a:t>
            </a:r>
            <a:endParaRPr lang="hu-HU" sz="1050" spc="40" baseline="300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sz="1400" spc="1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ORTOPÉDIAI KLINIKA</a:t>
            </a:r>
          </a:p>
        </p:txBody>
      </p:sp>
      <p:sp>
        <p:nvSpPr>
          <p:cNvPr id="5" name="Szövegdoboz 7"/>
          <p:cNvSpPr txBox="1">
            <a:spLocks noChangeArrowheads="1"/>
          </p:cNvSpPr>
          <p:nvPr userDrawn="1"/>
        </p:nvSpPr>
        <p:spPr bwMode="auto">
          <a:xfrm>
            <a:off x="4140200" y="6308725"/>
            <a:ext cx="4895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dirty="0" smtClean="0">
                <a:solidFill>
                  <a:schemeClr val="bg1"/>
                </a:solidFill>
                <a:latin typeface="Calibri" pitchFamily="34" charset="0"/>
              </a:rPr>
              <a:t>„Előadás főcíme”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pPr/>
              <a:t>2020.03.27.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.png"/><Relationship Id="rId6" Type="http://schemas.openxmlformats.org/officeDocument/2006/relationships/image" Target="../media/image18.jpeg"/><Relationship Id="rId7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.png"/><Relationship Id="rId6" Type="http://schemas.openxmlformats.org/officeDocument/2006/relationships/image" Target="../media/image23.jpeg"/><Relationship Id="rId7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4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.png"/><Relationship Id="rId1" Type="http://schemas.microsoft.com/office/2007/relationships/media" Target="../media/media18.mov"/><Relationship Id="rId2" Type="http://schemas.openxmlformats.org/officeDocument/2006/relationships/video" Target="../media/media18.mov"/><Relationship Id="rId3" Type="http://schemas.microsoft.com/office/2007/relationships/media" Target="../media/media19.m4a"/><Relationship Id="rId4" Type="http://schemas.openxmlformats.org/officeDocument/2006/relationships/audio" Target="../media/media19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8" Type="http://schemas.openxmlformats.org/officeDocument/2006/relationships/image" Target="../media/image4.pn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4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3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4.pn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3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4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3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4.png"/><Relationship Id="rId6" Type="http://schemas.openxmlformats.org/officeDocument/2006/relationships/image" Target="../media/image44.jpeg"/><Relationship Id="rId7" Type="http://schemas.openxmlformats.org/officeDocument/2006/relationships/image" Target="../media/image3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3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4.png"/><Relationship Id="rId6" Type="http://schemas.openxmlformats.org/officeDocument/2006/relationships/image" Target="../media/image49.png"/><Relationship Id="rId7" Type="http://schemas.openxmlformats.org/officeDocument/2006/relationships/image" Target="../media/image3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4.png"/><Relationship Id="rId6" Type="http://schemas.openxmlformats.org/officeDocument/2006/relationships/image" Target="../media/image50.pn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3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4.png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3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57.png"/><Relationship Id="rId6" Type="http://schemas.openxmlformats.org/officeDocument/2006/relationships/image" Target="../media/image4.png"/><Relationship Id="rId7" Type="http://schemas.openxmlformats.org/officeDocument/2006/relationships/image" Target="../media/image58.png"/><Relationship Id="rId8" Type="http://schemas.openxmlformats.org/officeDocument/2006/relationships/image" Target="../media/image3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4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3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4.pn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3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4.pn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3.png"/><Relationship Id="rId10" Type="http://schemas.openxmlformats.org/officeDocument/2006/relationships/image" Target="../media/image67.jpe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4.png"/><Relationship Id="rId6" Type="http://schemas.openxmlformats.org/officeDocument/2006/relationships/image" Target="../media/image68.jpe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3.png"/><Relationship Id="rId1" Type="http://schemas.microsoft.com/office/2007/relationships/media" Target="../media/media34.m4a"/><Relationship Id="rId2" Type="http://schemas.openxmlformats.org/officeDocument/2006/relationships/audio" Target="../media/media34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4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3.png"/><Relationship Id="rId1" Type="http://schemas.microsoft.com/office/2007/relationships/media" Target="../media/media35.m4a"/><Relationship Id="rId2" Type="http://schemas.openxmlformats.org/officeDocument/2006/relationships/audio" Target="../media/media35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4.pn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68.jpeg"/><Relationship Id="rId10" Type="http://schemas.openxmlformats.org/officeDocument/2006/relationships/image" Target="../media/image3.png"/><Relationship Id="rId1" Type="http://schemas.microsoft.com/office/2007/relationships/media" Target="../media/media36.m4a"/><Relationship Id="rId2" Type="http://schemas.openxmlformats.org/officeDocument/2006/relationships/audio" Target="../media/media36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4.png"/><Relationship Id="rId6" Type="http://schemas.openxmlformats.org/officeDocument/2006/relationships/image" Target="../media/image75.jpeg"/><Relationship Id="rId7" Type="http://schemas.openxmlformats.org/officeDocument/2006/relationships/image" Target="../media/image68.jpeg"/><Relationship Id="rId8" Type="http://schemas.openxmlformats.org/officeDocument/2006/relationships/image" Target="../media/image76.jpeg"/><Relationship Id="rId9" Type="http://schemas.openxmlformats.org/officeDocument/2006/relationships/image" Target="../media/image77.png"/><Relationship Id="rId10" Type="http://schemas.openxmlformats.org/officeDocument/2006/relationships/image" Target="../media/image3.png"/><Relationship Id="rId1" Type="http://schemas.microsoft.com/office/2007/relationships/media" Target="../media/media37.m4a"/><Relationship Id="rId2" Type="http://schemas.openxmlformats.org/officeDocument/2006/relationships/audio" Target="../media/media37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4.png"/><Relationship Id="rId6" Type="http://schemas.openxmlformats.org/officeDocument/2006/relationships/image" Target="../media/image78.jpeg"/><Relationship Id="rId7" Type="http://schemas.openxmlformats.org/officeDocument/2006/relationships/image" Target="../media/image79.png"/><Relationship Id="rId8" Type="http://schemas.openxmlformats.org/officeDocument/2006/relationships/image" Target="../media/image3.png"/><Relationship Id="rId1" Type="http://schemas.microsoft.com/office/2007/relationships/media" Target="../media/media38.m4a"/><Relationship Id="rId2" Type="http://schemas.openxmlformats.org/officeDocument/2006/relationships/audio" Target="../media/media38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4.png"/><Relationship Id="rId6" Type="http://schemas.openxmlformats.org/officeDocument/2006/relationships/image" Target="../media/image80.jpeg"/><Relationship Id="rId7" Type="http://schemas.openxmlformats.org/officeDocument/2006/relationships/image" Target="../media/image79.png"/><Relationship Id="rId8" Type="http://schemas.openxmlformats.org/officeDocument/2006/relationships/image" Target="../media/image3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4.png"/><Relationship Id="rId6" Type="http://schemas.openxmlformats.org/officeDocument/2006/relationships/image" Target="../media/image81.jpeg"/><Relationship Id="rId7" Type="http://schemas.openxmlformats.org/officeDocument/2006/relationships/image" Target="../media/image82.png"/><Relationship Id="rId8" Type="http://schemas.openxmlformats.org/officeDocument/2006/relationships/image" Target="../media/image83.jpeg"/><Relationship Id="rId9" Type="http://schemas.openxmlformats.org/officeDocument/2006/relationships/image" Target="../media/image3.png"/><Relationship Id="rId1" Type="http://schemas.microsoft.com/office/2007/relationships/media" Target="../media/media40.m4a"/><Relationship Id="rId2" Type="http://schemas.openxmlformats.org/officeDocument/2006/relationships/audio" Target="../media/media40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9.gi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4.png"/><Relationship Id="rId6" Type="http://schemas.openxmlformats.org/officeDocument/2006/relationships/image" Target="../media/image84.png"/><Relationship Id="rId7" Type="http://schemas.openxmlformats.org/officeDocument/2006/relationships/image" Target="../media/image3.png"/><Relationship Id="rId1" Type="http://schemas.microsoft.com/office/2007/relationships/media" Target="../media/media41.m4a"/><Relationship Id="rId2" Type="http://schemas.openxmlformats.org/officeDocument/2006/relationships/audio" Target="../media/media41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4.png"/><Relationship Id="rId6" Type="http://schemas.openxmlformats.org/officeDocument/2006/relationships/image" Target="../media/image85.png"/><Relationship Id="rId7" Type="http://schemas.openxmlformats.org/officeDocument/2006/relationships/image" Target="../media/image3.png"/><Relationship Id="rId1" Type="http://schemas.microsoft.com/office/2007/relationships/media" Target="../media/media42.m4a"/><Relationship Id="rId2" Type="http://schemas.openxmlformats.org/officeDocument/2006/relationships/audio" Target="../media/media42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86.png"/><Relationship Id="rId6" Type="http://schemas.openxmlformats.org/officeDocument/2006/relationships/image" Target="../media/image4.png"/><Relationship Id="rId7" Type="http://schemas.openxmlformats.org/officeDocument/2006/relationships/image" Target="../media/image87.png"/><Relationship Id="rId8" Type="http://schemas.openxmlformats.org/officeDocument/2006/relationships/image" Target="../media/image3.png"/><Relationship Id="rId1" Type="http://schemas.microsoft.com/office/2007/relationships/media" Target="../media/media43.m4a"/><Relationship Id="rId2" Type="http://schemas.openxmlformats.org/officeDocument/2006/relationships/audio" Target="../media/media43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4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3.png"/><Relationship Id="rId1" Type="http://schemas.microsoft.com/office/2007/relationships/media" Target="../media/media44.m4a"/><Relationship Id="rId2" Type="http://schemas.openxmlformats.org/officeDocument/2006/relationships/audio" Target="../media/media44.m4a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3.png"/><Relationship Id="rId1" Type="http://schemas.microsoft.com/office/2007/relationships/media" Target="../media/media45.m4a"/><Relationship Id="rId2" Type="http://schemas.openxmlformats.org/officeDocument/2006/relationships/audio" Target="../media/media45.m4a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4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7.png"/><Relationship Id="rId9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428" y="1268760"/>
            <a:ext cx="7847012" cy="17281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3200" dirty="0" err="1" smtClean="0">
                <a:latin typeface="Arial" charset="0"/>
                <a:ea typeface="MS PGothic" charset="0"/>
              </a:rPr>
              <a:t>Gyermekkori</a:t>
            </a:r>
            <a:r>
              <a:rPr lang="en-US" sz="3200" dirty="0" smtClean="0">
                <a:latin typeface="Arial" charset="0"/>
                <a:ea typeface="MS PGothic" charset="0"/>
              </a:rPr>
              <a:t> </a:t>
            </a:r>
            <a:r>
              <a:rPr lang="en-US" sz="3200" dirty="0" err="1" smtClean="0">
                <a:latin typeface="Arial" charset="0"/>
                <a:ea typeface="MS PGothic" charset="0"/>
              </a:rPr>
              <a:t>lábdeformitások</a:t>
            </a:r>
            <a:endParaRPr lang="en-US" sz="3200" dirty="0" smtClean="0">
              <a:latin typeface="Arial" charset="0"/>
              <a:ea typeface="MS PGothic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479542" y="3648506"/>
            <a:ext cx="434134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dirty="0"/>
              <a:t>Dr. </a:t>
            </a:r>
            <a:r>
              <a:rPr lang="en-US" dirty="0" err="1"/>
              <a:t>Domos</a:t>
            </a:r>
            <a:r>
              <a:rPr lang="en-US" dirty="0"/>
              <a:t> </a:t>
            </a:r>
            <a:r>
              <a:rPr lang="en-US" dirty="0" err="1"/>
              <a:t>Gyula</a:t>
            </a:r>
            <a:endParaRPr lang="en-US" dirty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err="1" smtClean="0"/>
              <a:t>Semmelweis</a:t>
            </a:r>
            <a:r>
              <a:rPr lang="en-US" sz="1800" dirty="0" smtClean="0"/>
              <a:t> </a:t>
            </a:r>
            <a:r>
              <a:rPr lang="en-US" sz="1800" dirty="0" err="1"/>
              <a:t>E</a:t>
            </a:r>
            <a:r>
              <a:rPr lang="en-US" sz="1800" dirty="0" err="1" smtClean="0"/>
              <a:t>gyetem</a:t>
            </a:r>
            <a:r>
              <a:rPr lang="en-US" sz="1800" dirty="0" smtClean="0"/>
              <a:t> </a:t>
            </a:r>
            <a:r>
              <a:rPr lang="en-US" sz="1800" dirty="0" err="1" smtClean="0"/>
              <a:t>Ortopédiai</a:t>
            </a:r>
            <a:r>
              <a:rPr lang="en-US" sz="1800" dirty="0" smtClean="0"/>
              <a:t> </a:t>
            </a:r>
            <a:r>
              <a:rPr lang="en-US" sz="1800" dirty="0" err="1" smtClean="0"/>
              <a:t>Klinika</a:t>
            </a:r>
            <a:endParaRPr lang="en-US" sz="1800" dirty="0" smtClean="0"/>
          </a:p>
          <a:p>
            <a:pPr algn="ctr"/>
            <a:r>
              <a:rPr lang="en-US" sz="1800" dirty="0" smtClean="0"/>
              <a:t>ÁOK. IV. </a:t>
            </a:r>
            <a:r>
              <a:rPr lang="en-US" sz="1800" dirty="0" err="1"/>
              <a:t>é</a:t>
            </a:r>
            <a:r>
              <a:rPr lang="en-US" sz="1800" dirty="0" err="1" smtClean="0"/>
              <a:t>vfolyam</a:t>
            </a:r>
            <a:r>
              <a:rPr lang="en-US" sz="1800" dirty="0" smtClean="0"/>
              <a:t> </a:t>
            </a:r>
            <a:r>
              <a:rPr lang="en-US" sz="1800" dirty="0" err="1" smtClean="0"/>
              <a:t>oktatási</a:t>
            </a:r>
            <a:r>
              <a:rPr lang="en-US" sz="1800" dirty="0" smtClean="0"/>
              <a:t> </a:t>
            </a:r>
            <a:r>
              <a:rPr lang="en-US" sz="1800" dirty="0" err="1" smtClean="0"/>
              <a:t>anyag</a:t>
            </a:r>
            <a:endParaRPr lang="en-US" sz="1800" dirty="0"/>
          </a:p>
        </p:txBody>
      </p:sp>
      <p:pic>
        <p:nvPicPr>
          <p:cNvPr id="6" name="Gyermekkori lábdeformitások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24928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98477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Ritkább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fejlődési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p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olydactylia</a:t>
            </a:r>
            <a:endParaRPr lang="en-US" sz="2000" dirty="0">
              <a:solidFill>
                <a:schemeClr val="bg1">
                  <a:lumMod val="75000"/>
                </a:schemeClr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yndactylia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m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acrodactylia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7" name="Picture 5" descr="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501008"/>
            <a:ext cx="3032398" cy="263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yermekkori lábdeformitások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86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98477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Ritkább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fejlődési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p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olydactylia</a:t>
            </a:r>
            <a:endParaRPr lang="en-US" sz="2000" dirty="0">
              <a:solidFill>
                <a:schemeClr val="bg1">
                  <a:lumMod val="75000"/>
                </a:schemeClr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yndactylia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macrodactylia</a:t>
            </a:r>
            <a:endParaRPr lang="en-US" sz="2000" dirty="0">
              <a:solidFill>
                <a:schemeClr val="bg1">
                  <a:lumMod val="75000"/>
                </a:schemeClr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oligodactylia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3160" t="52796" r="951" b="558"/>
          <a:stretch/>
        </p:blipFill>
        <p:spPr>
          <a:xfrm>
            <a:off x="5585078" y="3717032"/>
            <a:ext cx="2641952" cy="2016223"/>
          </a:xfrm>
          <a:prstGeom prst="rect">
            <a:avLst/>
          </a:prstGeom>
        </p:spPr>
      </p:pic>
      <p:pic>
        <p:nvPicPr>
          <p:cNvPr id="7" name="Gyermekkori lábdeformitások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820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4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98477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Ritkább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fejlődési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p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olydactylia</a:t>
            </a:r>
            <a:endParaRPr lang="en-US" sz="2000" dirty="0">
              <a:solidFill>
                <a:srgbClr val="BFBFBF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yndactylia</a:t>
            </a:r>
            <a:endParaRPr lang="en-US" sz="2000" dirty="0" smtClean="0">
              <a:solidFill>
                <a:srgbClr val="BFBFBF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m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acrodactylia</a:t>
            </a:r>
            <a:endParaRPr lang="en-US" sz="2000" dirty="0" smtClean="0">
              <a:solidFill>
                <a:srgbClr val="BFBFBF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oligodactylia</a:t>
            </a:r>
            <a:endParaRPr lang="en-US" sz="2000" dirty="0" smtClean="0">
              <a:solidFill>
                <a:srgbClr val="BFBFBF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hasadt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fissus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" t="13418" r="4725" b="12033"/>
          <a:stretch/>
        </p:blipFill>
        <p:spPr>
          <a:xfrm rot="10800000">
            <a:off x="5580112" y="3394926"/>
            <a:ext cx="2664296" cy="2779592"/>
          </a:xfrm>
          <a:prstGeom prst="rect">
            <a:avLst/>
          </a:prstGeom>
        </p:spPr>
      </p:pic>
      <p:pic>
        <p:nvPicPr>
          <p:cNvPr id="8" name="Gyermekkori lábdeformitások 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86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454" t="12682" r="51765" b="6259"/>
          <a:stretch/>
        </p:blipFill>
        <p:spPr>
          <a:xfrm>
            <a:off x="5868144" y="1484784"/>
            <a:ext cx="2736304" cy="1921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2753" t="13366" r="3524" b="9141"/>
          <a:stretch/>
        </p:blipFill>
        <p:spPr>
          <a:xfrm>
            <a:off x="5868144" y="3573016"/>
            <a:ext cx="2737130" cy="192393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87624" y="1412776"/>
            <a:ext cx="46805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Fajtái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congenitalis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congenitalis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szindrómás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congenitalis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teratológiás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congenitalis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neuromuscularis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szekunder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Incidencia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: 1-2</a:t>
            </a:r>
            <a:r>
              <a:rPr lang="hu-HU" sz="2400" dirty="0" smtClean="0">
                <a:solidFill>
                  <a:srgbClr val="000000"/>
                </a:solidFill>
                <a:ea typeface="MS PGothic" charset="0"/>
              </a:rPr>
              <a:t>‰                   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(Mo. 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1‰ ≈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90 eset/év)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Multifaktoriális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ok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50%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kétoldali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iú:lány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2:1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7664" y="1962729"/>
            <a:ext cx="302433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96136" y="5589240"/>
            <a:ext cx="293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orsalis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medialis</a:t>
            </a:r>
            <a:r>
              <a:rPr lang="en-US" dirty="0" smtClean="0"/>
              <a:t> </a:t>
            </a:r>
            <a:r>
              <a:rPr lang="en-US" dirty="0" err="1" smtClean="0"/>
              <a:t>feszesség</a:t>
            </a:r>
            <a:endParaRPr lang="en-US" dirty="0"/>
          </a:p>
        </p:txBody>
      </p:sp>
      <p:pic>
        <p:nvPicPr>
          <p:cNvPr id="13" name="Gyermekkori lábdeformitások 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1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Felső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ugróízület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equinus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plantarflexio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914400" lvl="1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Alsó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ugróízület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varus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Előláb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dductus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plantiflexus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cavus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10" name="Picture 9" descr="Képernyőfotó 2020-03-22 - 11.34.3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5" b="54517"/>
          <a:stretch/>
        </p:blipFill>
        <p:spPr>
          <a:xfrm>
            <a:off x="6804248" y="2636912"/>
            <a:ext cx="1327472" cy="1495495"/>
          </a:xfrm>
          <a:prstGeom prst="rect">
            <a:avLst/>
          </a:prstGeom>
        </p:spPr>
      </p:pic>
      <p:pic>
        <p:nvPicPr>
          <p:cNvPr id="11" name="Picture 10" descr="Képernyőfotó 2020-03-22 - 11.34.3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1" b="54291"/>
          <a:stretch/>
        </p:blipFill>
        <p:spPr>
          <a:xfrm>
            <a:off x="7380312" y="4293096"/>
            <a:ext cx="1692165" cy="1224136"/>
          </a:xfrm>
          <a:prstGeom prst="rect">
            <a:avLst/>
          </a:prstGeom>
        </p:spPr>
      </p:pic>
      <p:pic>
        <p:nvPicPr>
          <p:cNvPr id="12" name="Picture 11" descr="Képernyőfotó 2020-03-22 - 11.34.3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47742" r="39947" b="424"/>
          <a:stretch/>
        </p:blipFill>
        <p:spPr>
          <a:xfrm>
            <a:off x="5796136" y="4293096"/>
            <a:ext cx="1486836" cy="1224136"/>
          </a:xfrm>
          <a:prstGeom prst="rect">
            <a:avLst/>
          </a:prstGeom>
        </p:spPr>
      </p:pic>
      <p:pic>
        <p:nvPicPr>
          <p:cNvPr id="13" name="Picture 12" descr="Képernyőfotó 2020-03-22 - 11.34.3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4" t="47008"/>
          <a:stretch/>
        </p:blipFill>
        <p:spPr>
          <a:xfrm>
            <a:off x="5148064" y="1844824"/>
            <a:ext cx="1248231" cy="1631567"/>
          </a:xfrm>
          <a:prstGeom prst="rect">
            <a:avLst/>
          </a:prstGeom>
        </p:spPr>
      </p:pic>
      <p:pic>
        <p:nvPicPr>
          <p:cNvPr id="7" name="Gyermekkori lábdeformitások 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2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Felső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ugróízület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quinus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plantarflexio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Alsó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ugróízület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varus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Előláb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dductus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plantiflexus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cavus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971550" lvl="1" indent="-51435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Lábszár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857250" lvl="2" indent="0">
              <a:lnSpc>
                <a:spcPct val="130000"/>
              </a:lnSpc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-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torsio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berotációs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hypotrophiás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izomzat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7" name="Tartalom helye 3" descr="1.a ábra.JPG"/>
          <p:cNvPicPr>
            <a:picLocks noChangeAspect="1"/>
          </p:cNvPicPr>
          <p:nvPr/>
        </p:nvPicPr>
        <p:blipFill rotWithShape="1">
          <a:blip r:embed="rId6" cstate="print"/>
          <a:srcRect l="10258" r="6507"/>
          <a:stretch/>
        </p:blipFill>
        <p:spPr>
          <a:xfrm>
            <a:off x="6228184" y="2204864"/>
            <a:ext cx="2366401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184" y="17008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szupinált</a:t>
            </a:r>
            <a:r>
              <a:rPr lang="en-US" dirty="0" smtClean="0"/>
              <a:t> </a:t>
            </a:r>
            <a:r>
              <a:rPr lang="en-US" dirty="0" err="1" smtClean="0"/>
              <a:t>helyzetű</a:t>
            </a:r>
            <a:r>
              <a:rPr lang="en-US" dirty="0" smtClean="0"/>
              <a:t> </a:t>
            </a:r>
            <a:r>
              <a:rPr lang="en-US" dirty="0" err="1" smtClean="0"/>
              <a:t>láb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10" name="Gyermekkori lábdeformitások 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820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0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4896544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Kite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r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égi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r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edressziós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gipszek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1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hetes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kortól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~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fél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éves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korig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utána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kiterjedt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lágyrészműtét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HIBA: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supinált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---›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pronáció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HIBA: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előláb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abdukció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TILOS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használni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7" name="Tartalom helye 3" descr="1.a ábra.JPG"/>
          <p:cNvPicPr>
            <a:picLocks noChangeAspect="1"/>
          </p:cNvPicPr>
          <p:nvPr/>
        </p:nvPicPr>
        <p:blipFill rotWithShape="1">
          <a:blip r:embed="rId6" cstate="print"/>
          <a:srcRect l="42152" t="42989" r="6507"/>
          <a:stretch/>
        </p:blipFill>
        <p:spPr>
          <a:xfrm>
            <a:off x="6084168" y="1340768"/>
            <a:ext cx="1944216" cy="2241944"/>
          </a:xfrm>
          <a:prstGeom prst="rect">
            <a:avLst/>
          </a:prstGeom>
        </p:spPr>
      </p:pic>
      <p:pic>
        <p:nvPicPr>
          <p:cNvPr id="9" name="Picture 8" descr="Képernyőfotó 2020-03-22 - 10.37.18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2" b="4232"/>
          <a:stretch/>
        </p:blipFill>
        <p:spPr>
          <a:xfrm>
            <a:off x="5724128" y="4017818"/>
            <a:ext cx="1698978" cy="1789546"/>
          </a:xfrm>
          <a:prstGeom prst="rect">
            <a:avLst/>
          </a:prstGeom>
        </p:spPr>
      </p:pic>
      <p:sp>
        <p:nvSpPr>
          <p:cNvPr id="10" name="Rectangle 7" descr="DSCN3824"/>
          <p:cNvSpPr>
            <a:spLocks noGrp="1" noChangeAspect="1" noChangeArrowheads="1"/>
          </p:cNvSpPr>
          <p:nvPr isPhoto="1"/>
        </p:nvSpPr>
        <p:spPr bwMode="auto">
          <a:xfrm>
            <a:off x="7452320" y="4016609"/>
            <a:ext cx="1691680" cy="1772415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 b="-30"/>
            </a:stretch>
          </a:blipFill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7884368" y="4293096"/>
            <a:ext cx="792088" cy="864096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7884368" y="4293096"/>
            <a:ext cx="792088" cy="864096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8" name="Gyermekkori lábdeformitások 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2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3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475252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r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edressziós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gipszek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1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hetes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kortól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1.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lépés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előláb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megemelése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szupinációja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a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talp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kiegyenesítése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nincs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pronáció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11" name="Picture 10" descr="Képernyőfotó 2020-03-22 - 14.08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56792"/>
            <a:ext cx="2514600" cy="2082800"/>
          </a:xfrm>
          <a:prstGeom prst="rect">
            <a:avLst/>
          </a:prstGeom>
        </p:spPr>
      </p:pic>
      <p:pic>
        <p:nvPicPr>
          <p:cNvPr id="12" name="Picture 11" descr="Képernyőfotó 2020-03-22 - 14.08.3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17032"/>
            <a:ext cx="2514600" cy="187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340768"/>
            <a:ext cx="1264940" cy="126790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7" name="Gyermekkori lábdeformitások 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84" y="486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0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404" y="3429000"/>
            <a:ext cx="2527052" cy="2782474"/>
          </a:xfrm>
          <a:prstGeom prst="rect">
            <a:avLst/>
          </a:prstGeom>
        </p:spPr>
      </p:pic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9" name="Tartalom helye 4" descr="3.a ábra.jpg"/>
          <p:cNvPicPr>
            <a:picLocks noChangeAspect="1"/>
          </p:cNvPicPr>
          <p:nvPr/>
        </p:nvPicPr>
        <p:blipFill rotWithShape="1">
          <a:blip r:embed="rId9" cstate="print"/>
          <a:srcRect l="24317" t="21126" r="10160" b="13761"/>
          <a:stretch/>
        </p:blipFill>
        <p:spPr>
          <a:xfrm>
            <a:off x="6012160" y="1196752"/>
            <a:ext cx="1512455" cy="2262909"/>
          </a:xfrm>
          <a:prstGeom prst="rect">
            <a:avLst/>
          </a:prstGeom>
        </p:spPr>
      </p:pic>
      <p:pic>
        <p:nvPicPr>
          <p:cNvPr id="10" name="Tartalom helye 5" descr="3.b ábra.jpg"/>
          <p:cNvPicPr>
            <a:picLocks noChangeAspect="1"/>
          </p:cNvPicPr>
          <p:nvPr/>
        </p:nvPicPr>
        <p:blipFill rotWithShape="1">
          <a:blip r:embed="rId10" cstate="print"/>
          <a:srcRect t="6661" r="8373"/>
          <a:stretch/>
        </p:blipFill>
        <p:spPr>
          <a:xfrm>
            <a:off x="7596336" y="1196752"/>
            <a:ext cx="1476773" cy="226500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87624" y="1412776"/>
            <a:ext cx="4824536" cy="4464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redressziós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gipszek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1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hetes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kortól</a:t>
            </a:r>
            <a:endParaRPr lang="en-US" sz="2000" dirty="0">
              <a:solidFill>
                <a:srgbClr val="BFBFBF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1.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lépés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: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előláb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megemelése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,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szupinációja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a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talp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kiegyenesítése</a:t>
            </a:r>
            <a:endParaRPr lang="en-US" sz="2000" dirty="0" smtClean="0">
              <a:solidFill>
                <a:srgbClr val="BFBFBF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nincs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pronáció</a:t>
            </a:r>
            <a:endParaRPr lang="en-US" sz="2000" dirty="0" smtClean="0">
              <a:solidFill>
                <a:srgbClr val="BFBFBF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fokozatos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abdukció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a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talusfej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lateralis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megtámasztásával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orgáspont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acetabulum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pedis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16" name="dongaláb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8294" y="3717032"/>
            <a:ext cx="3078202" cy="2098774"/>
          </a:xfrm>
          <a:prstGeom prst="rect">
            <a:avLst/>
          </a:prstGeom>
        </p:spPr>
      </p:pic>
      <p:pic>
        <p:nvPicPr>
          <p:cNvPr id="20" name="Gyermekkori lábdeformitások 18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3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9" name="Tartalom helye 4" descr="3.a ábra.jpg"/>
          <p:cNvPicPr>
            <a:picLocks noChangeAspect="1"/>
          </p:cNvPicPr>
          <p:nvPr/>
        </p:nvPicPr>
        <p:blipFill rotWithShape="1">
          <a:blip r:embed="rId6" cstate="print"/>
          <a:srcRect l="24317" t="21126" r="10160" b="13761"/>
          <a:stretch/>
        </p:blipFill>
        <p:spPr>
          <a:xfrm>
            <a:off x="6012160" y="1196752"/>
            <a:ext cx="1512455" cy="2262909"/>
          </a:xfrm>
          <a:prstGeom prst="rect">
            <a:avLst/>
          </a:prstGeom>
        </p:spPr>
      </p:pic>
      <p:pic>
        <p:nvPicPr>
          <p:cNvPr id="10" name="Tartalom helye 5" descr="3.b ábra.jpg"/>
          <p:cNvPicPr>
            <a:picLocks noChangeAspect="1"/>
          </p:cNvPicPr>
          <p:nvPr/>
        </p:nvPicPr>
        <p:blipFill rotWithShape="1">
          <a:blip r:embed="rId7" cstate="print"/>
          <a:srcRect t="6661" r="8373"/>
          <a:stretch/>
        </p:blipFill>
        <p:spPr>
          <a:xfrm>
            <a:off x="7596336" y="1196752"/>
            <a:ext cx="1476773" cy="226500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87624" y="1412776"/>
            <a:ext cx="4824536" cy="4464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redressziós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gipszek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1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hetes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kortól</a:t>
            </a:r>
            <a:endParaRPr lang="en-US" sz="2000" dirty="0">
              <a:solidFill>
                <a:srgbClr val="BFBFBF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1.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lépés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: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előláb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megemelése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,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szupinációja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a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talp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kiegyenesítése</a:t>
            </a:r>
            <a:endParaRPr lang="en-US" sz="2000" dirty="0" smtClean="0">
              <a:solidFill>
                <a:srgbClr val="BFBFBF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nincs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pronáció</a:t>
            </a:r>
            <a:endParaRPr lang="en-US" sz="2000" dirty="0" smtClean="0">
              <a:solidFill>
                <a:srgbClr val="BFBFBF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fokozatos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abdukció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a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talusfej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lateralis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megtámasztásával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orgáspont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acetabulum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pedis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17" name="Picture 3" descr="More ponseti photos to be sorted 0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t="21408" r="12253" b="16167"/>
          <a:stretch>
            <a:fillRect/>
          </a:stretch>
        </p:blipFill>
        <p:spPr>
          <a:xfrm>
            <a:off x="6012160" y="3618652"/>
            <a:ext cx="1512167" cy="2180623"/>
          </a:xfrm>
          <a:prstGeom prst="rect">
            <a:avLst/>
          </a:prstGeom>
          <a:noFill/>
        </p:spPr>
      </p:pic>
      <p:pic>
        <p:nvPicPr>
          <p:cNvPr id="18" name="Picture 4" descr="More ponseti photos to be sorted 0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22240" r="12212" b="7233"/>
          <a:stretch>
            <a:fillRect/>
          </a:stretch>
        </p:blipFill>
        <p:spPr>
          <a:xfrm>
            <a:off x="7605525" y="3624641"/>
            <a:ext cx="1477271" cy="2180623"/>
          </a:xfrm>
          <a:prstGeom prst="rect">
            <a:avLst/>
          </a:prstGeom>
          <a:noFill/>
        </p:spPr>
      </p:pic>
      <p:pic>
        <p:nvPicPr>
          <p:cNvPr id="5" name="Gyermekkori lábdeformitások 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4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Témák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Veleszületett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lábdeformitások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Dongaláb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Gyermekkori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Osteochondrosisok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9" name="Gyermekkori lábdeformitások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4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1844824"/>
            <a:ext cx="3314700" cy="18288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87624" y="1412776"/>
            <a:ext cx="410445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5-6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gipszkezelés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combtőig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érő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7435" y="537321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5-6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gipszkezelés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24128" y="1484784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00392" y="1484784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00192" y="1484784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76256" y="1484784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24328" y="1484784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58805"/>
          <a:stretch/>
        </p:blipFill>
        <p:spPr>
          <a:xfrm>
            <a:off x="5508104" y="3933056"/>
            <a:ext cx="3312368" cy="130902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6" name="Gyermekkori lábdeformitások 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86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6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8" name="Picture 5" descr="P1010182"/>
          <p:cNvPicPr>
            <a:picLocks noChangeAspect="1" noChangeArrowheads="1"/>
          </p:cNvPicPr>
          <p:nvPr/>
        </p:nvPicPr>
        <p:blipFill rotWithShape="1">
          <a:blip r:embed="rId6" cstate="print"/>
          <a:srcRect l="13848" t="1169" r="7127" b="21911"/>
          <a:stretch/>
        </p:blipFill>
        <p:spPr bwMode="auto">
          <a:xfrm>
            <a:off x="6240054" y="1160354"/>
            <a:ext cx="2232249" cy="1629140"/>
          </a:xfrm>
          <a:prstGeom prst="rect">
            <a:avLst/>
          </a:prstGeom>
          <a:noFill/>
        </p:spPr>
      </p:pic>
      <p:pic>
        <p:nvPicPr>
          <p:cNvPr id="10" name="Picture 7" descr="P1010190"/>
          <p:cNvPicPr>
            <a:picLocks noChangeAspect="1" noChangeArrowheads="1"/>
          </p:cNvPicPr>
          <p:nvPr/>
        </p:nvPicPr>
        <p:blipFill rotWithShape="1">
          <a:blip r:embed="rId7" cstate="print"/>
          <a:srcRect l="11061" t="1602" r="8213" b="11567"/>
          <a:stretch/>
        </p:blipFill>
        <p:spPr bwMode="auto">
          <a:xfrm>
            <a:off x="6240055" y="2787286"/>
            <a:ext cx="2232248" cy="1800824"/>
          </a:xfrm>
          <a:prstGeom prst="rect">
            <a:avLst/>
          </a:prstGeom>
          <a:noFill/>
        </p:spPr>
      </p:pic>
      <p:pic>
        <p:nvPicPr>
          <p:cNvPr id="11" name="Picture 8" descr="P10101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0055" y="4562985"/>
            <a:ext cx="2240291" cy="1680685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87624" y="1412776"/>
            <a:ext cx="496855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5-6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hét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gipszkezelés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          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combtőig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érő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gipsz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Achilles-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ín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teljes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átmetszése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percutan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Achillotomia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helyi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érzéstelenítésben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6" name="Gyermekkori lábdeformitások 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41" y="4820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5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87624" y="1412776"/>
            <a:ext cx="496855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5-6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hét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gipszkezelés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         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combtőig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érő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gipsz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: Achilles-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ín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teljes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átmetszése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percutan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Achillotomia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helyi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érzéstelenítésben</a:t>
            </a:r>
            <a:endParaRPr lang="en-US" sz="2800" dirty="0">
              <a:solidFill>
                <a:srgbClr val="BFBFBF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3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posztoperatív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</p:txBody>
      </p:sp>
      <p:pic>
        <p:nvPicPr>
          <p:cNvPr id="15" name="Picture 3" descr="P10102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7232" y="3933056"/>
            <a:ext cx="2541232" cy="1905199"/>
          </a:xfrm>
          <a:prstGeom prst="rect">
            <a:avLst/>
          </a:prstGeom>
          <a:noFill/>
        </p:spPr>
      </p:pic>
      <p:pic>
        <p:nvPicPr>
          <p:cNvPr id="16" name="Picture 4" descr="P10102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8199" y="1772816"/>
            <a:ext cx="2540265" cy="1905199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7" name="Gyermekkori lábdeformitások 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24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87624" y="1412776"/>
            <a:ext cx="482453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5-6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hét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gipszkezelés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       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combtőig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érő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gipsz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Achilles-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ín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átmetszése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percutan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Achillotomia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helyi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érzéstelenítésben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3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posztoperatív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5508104" y="2780928"/>
            <a:ext cx="432048" cy="2376264"/>
          </a:xfrm>
          <a:prstGeom prst="rightBrace">
            <a:avLst>
              <a:gd name="adj1" fmla="val 4574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56176" y="3789040"/>
            <a:ext cx="94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hónap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56961" r="1245"/>
          <a:stretch/>
        </p:blipFill>
        <p:spPr>
          <a:xfrm>
            <a:off x="6516216" y="1772816"/>
            <a:ext cx="2184160" cy="1939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50195"/>
          <a:stretch/>
        </p:blipFill>
        <p:spPr>
          <a:xfrm>
            <a:off x="6516216" y="4293096"/>
            <a:ext cx="2192606" cy="151268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9" name="Gyermekkori lábdeformitások 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052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87624" y="1412776"/>
            <a:ext cx="482453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2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hónap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közben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3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hónap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ortézis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viselés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állandó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1543050" lvl="3" indent="-285750">
              <a:lnSpc>
                <a:spcPct val="130000"/>
              </a:lnSpc>
              <a:buFontTx/>
              <a:buChar char="-"/>
              <a:defRPr/>
            </a:pP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az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eredmény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megtartása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érdekében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4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éves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korig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napi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12-14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órában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éjszaka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o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tthoni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lábtorna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gyógytorna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</p:txBody>
      </p:sp>
      <p:pic>
        <p:nvPicPr>
          <p:cNvPr id="9" name="Tartalom helye 6" descr="IMG_0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060848"/>
            <a:ext cx="2413545" cy="3218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208" y="5373216"/>
            <a:ext cx="167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 </a:t>
            </a:r>
            <a:r>
              <a:rPr lang="en-US" dirty="0" err="1" smtClean="0"/>
              <a:t>fok</a:t>
            </a:r>
            <a:r>
              <a:rPr lang="en-US" dirty="0" smtClean="0"/>
              <a:t> </a:t>
            </a:r>
            <a:r>
              <a:rPr lang="en-US" dirty="0" err="1" smtClean="0"/>
              <a:t>abdukció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7" name="Gyermekkori lábdeformitások 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820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87624" y="1412776"/>
            <a:ext cx="540060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Relapsus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543050" lvl="3" indent="-285750">
              <a:lnSpc>
                <a:spcPct val="130000"/>
              </a:lnSpc>
              <a:buFontTx/>
              <a:buChar char="-"/>
              <a:defRPr/>
            </a:pPr>
            <a:r>
              <a:rPr lang="en-US" dirty="0" err="1">
                <a:solidFill>
                  <a:srgbClr val="000000"/>
                </a:solidFill>
                <a:ea typeface="MS PGothic" charset="0"/>
              </a:rPr>
              <a:t>i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smételt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gipszelés</a:t>
            </a:r>
            <a:endParaRPr lang="en-US" dirty="0" smtClean="0">
              <a:solidFill>
                <a:srgbClr val="000000"/>
              </a:solidFill>
              <a:ea typeface="MS PGothic" charset="0"/>
            </a:endParaRPr>
          </a:p>
          <a:p>
            <a:pPr marL="1543050" lvl="3" indent="-285750">
              <a:lnSpc>
                <a:spcPct val="130000"/>
              </a:lnSpc>
              <a:buFontTx/>
              <a:buChar char="-"/>
              <a:defRPr/>
            </a:pPr>
            <a:r>
              <a:rPr lang="en-US" dirty="0" err="1">
                <a:solidFill>
                  <a:srgbClr val="000000"/>
                </a:solidFill>
                <a:ea typeface="MS PGothic" charset="0"/>
              </a:rPr>
              <a:t>m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űtétek</a:t>
            </a:r>
            <a:endParaRPr lang="en-US" dirty="0" smtClean="0">
              <a:solidFill>
                <a:srgbClr val="000000"/>
              </a:solidFill>
              <a:ea typeface="MS PGothic" charset="0"/>
            </a:endParaRPr>
          </a:p>
          <a:p>
            <a:pPr marL="2000250" lvl="4" indent="-285750">
              <a:lnSpc>
                <a:spcPct val="120000"/>
              </a:lnSpc>
              <a:buFontTx/>
              <a:buChar char="-"/>
              <a:defRPr/>
            </a:pP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Achillotomia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percutan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vagy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 Z)</a:t>
            </a:r>
          </a:p>
          <a:p>
            <a:pPr marL="2000250" lvl="4" indent="-285750">
              <a:lnSpc>
                <a:spcPct val="120000"/>
              </a:lnSpc>
              <a:buFontTx/>
              <a:buChar char="-"/>
              <a:defRPr/>
            </a:pP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tibialis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anterior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ín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áthelyezés</a:t>
            </a:r>
            <a:endParaRPr lang="en-US" dirty="0" smtClean="0">
              <a:solidFill>
                <a:srgbClr val="000000"/>
              </a:solidFill>
              <a:ea typeface="MS PGothic" charset="0"/>
            </a:endParaRPr>
          </a:p>
          <a:p>
            <a:pPr marL="2000250" lvl="4" indent="-285750">
              <a:lnSpc>
                <a:spcPct val="120000"/>
              </a:lnSpc>
              <a:buFontTx/>
              <a:buChar char="-"/>
              <a:defRPr/>
            </a:pPr>
            <a:r>
              <a:rPr lang="en-US" dirty="0" err="1">
                <a:solidFill>
                  <a:srgbClr val="000000"/>
                </a:solidFill>
                <a:ea typeface="MS PGothic" charset="0"/>
              </a:rPr>
              <a:t>h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átsó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medialis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felszabadítás</a:t>
            </a:r>
            <a:endParaRPr lang="en-US" dirty="0" smtClean="0">
              <a:solidFill>
                <a:srgbClr val="000000"/>
              </a:solidFill>
              <a:ea typeface="MS PGothic" charset="0"/>
            </a:endParaRPr>
          </a:p>
          <a:p>
            <a:pPr marL="2000250" lvl="4" indent="-285750">
              <a:lnSpc>
                <a:spcPct val="120000"/>
              </a:lnSpc>
              <a:buFontTx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arthrodesis</a:t>
            </a:r>
          </a:p>
          <a:p>
            <a:pPr marL="1543050" lvl="3" indent="-28575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</p:txBody>
      </p:sp>
      <p:pic>
        <p:nvPicPr>
          <p:cNvPr id="7" name="Picture 6" descr="Képernyőfotó 2020-03-22 - 17.37.4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8760"/>
            <a:ext cx="1235962" cy="1576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1772816"/>
            <a:ext cx="3188514" cy="295232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6660232" y="3501008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32240" y="3429000"/>
            <a:ext cx="7200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40313" t="-1" r="90" b="51883"/>
          <a:stretch/>
        </p:blipFill>
        <p:spPr>
          <a:xfrm>
            <a:off x="7044012" y="3645024"/>
            <a:ext cx="2094420" cy="15610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8370" t="36079" r="53913" b="36677"/>
          <a:stretch/>
        </p:blipFill>
        <p:spPr>
          <a:xfrm>
            <a:off x="6084168" y="5373217"/>
            <a:ext cx="1368152" cy="7419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l="8370" t="64895" r="56509" b="5188"/>
          <a:stretch/>
        </p:blipFill>
        <p:spPr>
          <a:xfrm>
            <a:off x="7452320" y="5373216"/>
            <a:ext cx="1253261" cy="80149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6" name="Gyermekkori lábdeformitások 2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87624" y="1412776"/>
            <a:ext cx="482453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Ponseti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módszer</a:t>
            </a:r>
            <a:endParaRPr lang="en-US" sz="24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jó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funkcionális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eredmény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k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evesebb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nagy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kisebb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megterhelés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in.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hegesedés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jó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mozgástartomány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r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övidebb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kezelési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idő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h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osszabb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utókezelés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 indent="-28575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652" t="44181" r="78030" b="4215"/>
          <a:stretch/>
        </p:blipFill>
        <p:spPr>
          <a:xfrm>
            <a:off x="6288322" y="3068960"/>
            <a:ext cx="1766455" cy="2736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636" t="9298" r="83762" b="61307"/>
          <a:stretch/>
        </p:blipFill>
        <p:spPr>
          <a:xfrm>
            <a:off x="5940152" y="1340768"/>
            <a:ext cx="1152383" cy="1558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7842" t="9298" r="57854" b="61307"/>
          <a:stretch/>
        </p:blipFill>
        <p:spPr>
          <a:xfrm>
            <a:off x="7236296" y="1340768"/>
            <a:ext cx="1307976" cy="155863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Dongaláb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3200" dirty="0" smtClean="0">
                <a:cs typeface="ＭＳ Ｐゴシック" charset="0"/>
              </a:rPr>
              <a:t>(</a:t>
            </a:r>
            <a:r>
              <a:rPr lang="en-US" sz="3200" dirty="0" err="1">
                <a:cs typeface="ＭＳ Ｐゴシック" charset="0"/>
              </a:rPr>
              <a:t>P</a:t>
            </a:r>
            <a:r>
              <a:rPr lang="en-US" sz="3200" dirty="0" err="1" smtClean="0">
                <a:cs typeface="ＭＳ Ｐゴシック" charset="0"/>
              </a:rPr>
              <a:t>es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equinovarus</a:t>
            </a:r>
            <a:r>
              <a:rPr lang="en-US" sz="3200" dirty="0" smtClean="0">
                <a:cs typeface="ＭＳ Ｐゴシック" charset="0"/>
              </a:rPr>
              <a:t> </a:t>
            </a:r>
            <a:r>
              <a:rPr lang="en-US" sz="3200" dirty="0" err="1" smtClean="0">
                <a:cs typeface="ＭＳ Ｐゴシック" charset="0"/>
              </a:rPr>
              <a:t>congenitus</a:t>
            </a:r>
            <a:r>
              <a:rPr lang="en-US" sz="3200" dirty="0" smtClean="0">
                <a:cs typeface="ＭＳ Ｐゴシック" charset="0"/>
              </a:rPr>
              <a:t>)</a:t>
            </a:r>
            <a:endParaRPr lang="en-US" sz="3200" dirty="0">
              <a:cs typeface="ＭＳ Ｐゴシック" charset="0"/>
            </a:endParaRPr>
          </a:p>
        </p:txBody>
      </p:sp>
      <p:pic>
        <p:nvPicPr>
          <p:cNvPr id="7" name="Gyermekkori lábdeformitások 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830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2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ea typeface="MS PGothic" charset="0"/>
              </a:rPr>
              <a:t>Típusai</a:t>
            </a:r>
            <a:endParaRPr lang="en-US" sz="2800" dirty="0" smtClean="0"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ea typeface="MS PGothic" charset="0"/>
              </a:rPr>
              <a:t>Hosszanti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boltozat</a:t>
            </a:r>
            <a:r>
              <a:rPr lang="en-US" sz="2000" dirty="0" smtClean="0">
                <a:ea typeface="MS PGothic" charset="0"/>
              </a:rPr>
              <a:t> - </a:t>
            </a:r>
            <a:r>
              <a:rPr lang="en-US" sz="2000" i="1" dirty="0" err="1" smtClean="0">
                <a:ea typeface="MS PGothic" charset="0"/>
              </a:rPr>
              <a:t>Pes</a:t>
            </a:r>
            <a:r>
              <a:rPr lang="en-US" sz="2000" i="1" dirty="0" smtClean="0">
                <a:ea typeface="MS PGothic" charset="0"/>
              </a:rPr>
              <a:t> </a:t>
            </a:r>
            <a:r>
              <a:rPr lang="en-US" sz="2000" i="1" dirty="0" err="1" smtClean="0">
                <a:ea typeface="MS PGothic" charset="0"/>
              </a:rPr>
              <a:t>planovalgus</a:t>
            </a:r>
            <a:endParaRPr lang="en-US" sz="2000" i="1" dirty="0"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ea typeface="MS PGothic" charset="0"/>
              </a:rPr>
              <a:t>Harántboltozat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smtClean="0">
                <a:ea typeface="MS PGothic" charset="0"/>
              </a:rPr>
              <a:t>- </a:t>
            </a:r>
            <a:r>
              <a:rPr lang="en-US" sz="2000" i="1" dirty="0" err="1" smtClean="0">
                <a:ea typeface="MS PGothic" charset="0"/>
              </a:rPr>
              <a:t>Pes</a:t>
            </a:r>
            <a:r>
              <a:rPr lang="en-US" sz="2000" i="1" dirty="0" smtClean="0">
                <a:ea typeface="MS PGothic" charset="0"/>
              </a:rPr>
              <a:t> </a:t>
            </a:r>
            <a:r>
              <a:rPr lang="en-US" sz="2000" i="1" dirty="0" err="1" smtClean="0">
                <a:ea typeface="MS PGothic" charset="0"/>
              </a:rPr>
              <a:t>transversoplanus</a:t>
            </a:r>
            <a:endParaRPr lang="en-US" sz="2000" i="1" dirty="0" smtClean="0"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2000" dirty="0" smtClean="0">
              <a:ea typeface="MS PGothic" charset="0"/>
            </a:endParaRPr>
          </a:p>
          <a:p>
            <a:pPr marL="857250" lvl="1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000" dirty="0" err="1" smtClean="0">
                <a:ea typeface="MS PGothic" charset="0"/>
              </a:rPr>
              <a:t>Veleszületett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lúdtalp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1400" dirty="0" smtClean="0">
                <a:ea typeface="MS PGothic" charset="0"/>
              </a:rPr>
              <a:t>(talus </a:t>
            </a:r>
            <a:r>
              <a:rPr lang="en-US" sz="1400" dirty="0" err="1" smtClean="0">
                <a:ea typeface="MS PGothic" charset="0"/>
              </a:rPr>
              <a:t>verticalis</a:t>
            </a:r>
            <a:r>
              <a:rPr lang="en-US" sz="1400" dirty="0" smtClean="0">
                <a:ea typeface="MS PGothic" charset="0"/>
              </a:rPr>
              <a:t>)</a:t>
            </a:r>
          </a:p>
          <a:p>
            <a:pPr marL="857250" lvl="1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000" dirty="0" err="1" smtClean="0">
                <a:ea typeface="MS PGothic" charset="0"/>
              </a:rPr>
              <a:t>Flexibilis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lúdtalp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1400" dirty="0" smtClean="0">
                <a:ea typeface="MS PGothic" charset="0"/>
              </a:rPr>
              <a:t>(</a:t>
            </a:r>
            <a:r>
              <a:rPr lang="en-US" sz="1400" dirty="0" err="1" smtClean="0">
                <a:ea typeface="MS PGothic" charset="0"/>
              </a:rPr>
              <a:t>pes</a:t>
            </a:r>
            <a:r>
              <a:rPr lang="en-US" sz="1400" dirty="0" smtClean="0">
                <a:ea typeface="MS PGothic" charset="0"/>
              </a:rPr>
              <a:t> </a:t>
            </a:r>
            <a:r>
              <a:rPr lang="en-US" sz="1400" dirty="0" err="1" smtClean="0">
                <a:ea typeface="MS PGothic" charset="0"/>
              </a:rPr>
              <a:t>calcaneovalgus</a:t>
            </a:r>
            <a:r>
              <a:rPr lang="en-US" sz="1400" dirty="0" smtClean="0">
                <a:ea typeface="MS PGothic" charset="0"/>
              </a:rPr>
              <a:t>)</a:t>
            </a:r>
            <a:endParaRPr lang="en-US" sz="1400" dirty="0">
              <a:ea typeface="MS PGothic" charset="0"/>
            </a:endParaRPr>
          </a:p>
          <a:p>
            <a:pPr marL="857250" lvl="1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000" dirty="0" err="1" smtClean="0">
                <a:ea typeface="MS PGothic" charset="0"/>
              </a:rPr>
              <a:t>Fixált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lúdtalp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1400" dirty="0" smtClean="0">
                <a:ea typeface="MS PGothic" charset="0"/>
              </a:rPr>
              <a:t>(</a:t>
            </a:r>
            <a:r>
              <a:rPr lang="en-US" sz="1400" dirty="0" err="1" smtClean="0">
                <a:ea typeface="MS PGothic" charset="0"/>
              </a:rPr>
              <a:t>tarsalis</a:t>
            </a:r>
            <a:r>
              <a:rPr lang="en-US" sz="1400" dirty="0" smtClean="0">
                <a:ea typeface="MS PGothic" charset="0"/>
              </a:rPr>
              <a:t> </a:t>
            </a:r>
            <a:r>
              <a:rPr lang="en-US" sz="1400" dirty="0" err="1" smtClean="0">
                <a:ea typeface="MS PGothic" charset="0"/>
              </a:rPr>
              <a:t>coalitio</a:t>
            </a:r>
            <a:r>
              <a:rPr lang="en-US" sz="1400" dirty="0" smtClean="0">
                <a:ea typeface="MS PGothic" charset="0"/>
              </a:rPr>
              <a:t>)</a:t>
            </a:r>
          </a:p>
          <a:p>
            <a:pPr marL="857250" lvl="1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000" dirty="0" err="1" smtClean="0">
                <a:ea typeface="MS PGothic" charset="0"/>
              </a:rPr>
              <a:t>Neuromuscularis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lúdtalp</a:t>
            </a:r>
            <a:endParaRPr lang="en-US" sz="2000" dirty="0" smtClean="0"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851" y="1340768"/>
            <a:ext cx="2379605" cy="1782407"/>
          </a:xfrm>
          <a:prstGeom prst="rect">
            <a:avLst/>
          </a:prstGeom>
        </p:spPr>
      </p:pic>
      <p:pic>
        <p:nvPicPr>
          <p:cNvPr id="8" name="Picture 3" descr="DSC_655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216" y="4869160"/>
            <a:ext cx="2016224" cy="133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6216" y="3356992"/>
            <a:ext cx="2016224" cy="153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yermekkori lábdeformitások 2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26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9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32859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Veleszületett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               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(talus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verticalis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/>
              <a:t>r</a:t>
            </a:r>
            <a:r>
              <a:rPr lang="hu-HU" sz="2000" dirty="0" smtClean="0"/>
              <a:t>itka </a:t>
            </a:r>
            <a:r>
              <a:rPr lang="en-US" sz="2000" dirty="0" smtClean="0"/>
              <a:t>(</a:t>
            </a:r>
            <a:r>
              <a:rPr lang="en-US" sz="2000" dirty="0"/>
              <a:t>1</a:t>
            </a:r>
            <a:r>
              <a:rPr lang="en-US" sz="2000" dirty="0" smtClean="0"/>
              <a:t>:10.000-150.000)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/>
              <a:t>r</a:t>
            </a:r>
            <a:r>
              <a:rPr lang="en-US" sz="2000" dirty="0" err="1" smtClean="0"/>
              <a:t>övidült</a:t>
            </a:r>
            <a:r>
              <a:rPr lang="en-US" sz="2000" dirty="0" smtClean="0"/>
              <a:t> Achilles, </a:t>
            </a:r>
            <a:r>
              <a:rPr lang="en-US" sz="2000" dirty="0" err="1"/>
              <a:t>l</a:t>
            </a:r>
            <a:r>
              <a:rPr lang="en-US" sz="2000" dirty="0" err="1" smtClean="0"/>
              <a:t>ábtő</a:t>
            </a:r>
            <a:r>
              <a:rPr lang="en-US" sz="2000" dirty="0" smtClean="0"/>
              <a:t> </a:t>
            </a:r>
            <a:r>
              <a:rPr lang="en-US" sz="2000" dirty="0" err="1" smtClean="0"/>
              <a:t>equino</a:t>
            </a:r>
            <a:r>
              <a:rPr lang="en-US" sz="2000" dirty="0" smtClean="0"/>
              <a:t>-valgus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talo-navicularis</a:t>
            </a:r>
            <a:r>
              <a:rPr lang="en-US" sz="2000" dirty="0" smtClean="0"/>
              <a:t> </a:t>
            </a:r>
            <a:r>
              <a:rPr lang="en-US" sz="2000" dirty="0" err="1" smtClean="0"/>
              <a:t>luxatio</a:t>
            </a:r>
            <a:endParaRPr lang="en-US" sz="2000" dirty="0" smtClean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sajkaláb</a:t>
            </a:r>
            <a:r>
              <a:rPr lang="en-US" sz="2000" dirty="0" smtClean="0"/>
              <a:t> (</a:t>
            </a:r>
            <a:r>
              <a:rPr lang="en-US" sz="2000" dirty="0" err="1" smtClean="0"/>
              <a:t>domború</a:t>
            </a:r>
            <a:r>
              <a:rPr lang="en-US" sz="2000" dirty="0" smtClean="0"/>
              <a:t> </a:t>
            </a:r>
            <a:r>
              <a:rPr lang="en-US" sz="2000" dirty="0" err="1" smtClean="0"/>
              <a:t>talp</a:t>
            </a:r>
            <a:r>
              <a:rPr lang="en-US" sz="2000" dirty="0" smtClean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7" name="Tartalom helye 5" descr="a-Vertical-talus-def.png"/>
          <p:cNvPicPr>
            <a:picLocks noChangeAspect="1"/>
          </p:cNvPicPr>
          <p:nvPr/>
        </p:nvPicPr>
        <p:blipFill rotWithShape="1">
          <a:blip r:embed="rId6" cstate="print"/>
          <a:srcRect l="2702" t="1201" r="3064" b="2033"/>
          <a:stretch/>
        </p:blipFill>
        <p:spPr>
          <a:xfrm>
            <a:off x="6612146" y="1904737"/>
            <a:ext cx="2064310" cy="2956985"/>
          </a:xfrm>
          <a:prstGeom prst="rect">
            <a:avLst/>
          </a:prstGeom>
        </p:spPr>
      </p:pic>
      <p:pic>
        <p:nvPicPr>
          <p:cNvPr id="9" name="Tartalom helye 6" descr="model talus vert.jpg"/>
          <p:cNvPicPr>
            <a:picLocks noChangeAspect="1"/>
          </p:cNvPicPr>
          <p:nvPr/>
        </p:nvPicPr>
        <p:blipFill rotWithShape="1">
          <a:blip r:embed="rId7" cstate="print"/>
          <a:srcRect l="21320" r="16685"/>
          <a:stretch/>
        </p:blipFill>
        <p:spPr>
          <a:xfrm>
            <a:off x="6612146" y="4829362"/>
            <a:ext cx="2064042" cy="1263934"/>
          </a:xfrm>
          <a:prstGeom prst="rect">
            <a:avLst/>
          </a:prstGeom>
        </p:spPr>
      </p:pic>
      <p:pic>
        <p:nvPicPr>
          <p:cNvPr id="15" name="Picture 2" descr="13.1.7-2a.JPG"/>
          <p:cNvPicPr>
            <a:picLocks noChangeAspect="1"/>
          </p:cNvPicPr>
          <p:nvPr/>
        </p:nvPicPr>
        <p:blipFill rotWithShape="1">
          <a:blip r:embed="rId8"/>
          <a:srcRect l="13053" t="59866" r="17839" b="1392"/>
          <a:stretch/>
        </p:blipFill>
        <p:spPr bwMode="auto">
          <a:xfrm>
            <a:off x="1644372" y="4437112"/>
            <a:ext cx="2116667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13.1.7-2b.JPG"/>
          <p:cNvPicPr>
            <a:picLocks noChangeAspect="1"/>
          </p:cNvPicPr>
          <p:nvPr/>
        </p:nvPicPr>
        <p:blipFill rotWithShape="1">
          <a:blip r:embed="rId9"/>
          <a:srcRect l="45048" t="58439" b="7166"/>
          <a:stretch/>
        </p:blipFill>
        <p:spPr bwMode="auto">
          <a:xfrm>
            <a:off x="3911817" y="4437112"/>
            <a:ext cx="202833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7380312" y="5373216"/>
            <a:ext cx="914400" cy="914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yermekkori lábdeformitások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1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945" t="43915" r="13623" b="3880"/>
          <a:stretch/>
        </p:blipFill>
        <p:spPr>
          <a:xfrm>
            <a:off x="6588224" y="4005064"/>
            <a:ext cx="1800200" cy="2148625"/>
          </a:xfrm>
          <a:prstGeom prst="rect">
            <a:avLst/>
          </a:prstGeom>
        </p:spPr>
      </p:pic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32859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Veleszületett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            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(talus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verticalis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/>
              <a:t>r</a:t>
            </a:r>
            <a:r>
              <a:rPr lang="hu-HU" sz="2000" dirty="0" smtClean="0"/>
              <a:t>itka </a:t>
            </a:r>
            <a:r>
              <a:rPr lang="en-US" sz="2000" dirty="0" smtClean="0"/>
              <a:t>(</a:t>
            </a:r>
            <a:r>
              <a:rPr lang="en-US" sz="2000" dirty="0"/>
              <a:t>1:150.000</a:t>
            </a:r>
            <a:r>
              <a:rPr lang="en-US" sz="2000" dirty="0" smtClean="0"/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/>
              <a:t>r</a:t>
            </a:r>
            <a:r>
              <a:rPr lang="en-US" sz="2000" dirty="0" err="1" smtClean="0"/>
              <a:t>övidült</a:t>
            </a:r>
            <a:r>
              <a:rPr lang="en-US" sz="2000" dirty="0" smtClean="0"/>
              <a:t> Achilles, </a:t>
            </a:r>
            <a:r>
              <a:rPr lang="en-US" sz="2000" dirty="0" err="1"/>
              <a:t>l</a:t>
            </a:r>
            <a:r>
              <a:rPr lang="en-US" sz="2000" dirty="0" err="1" smtClean="0"/>
              <a:t>ábtő</a:t>
            </a:r>
            <a:r>
              <a:rPr lang="en-US" sz="2000" dirty="0" smtClean="0"/>
              <a:t> </a:t>
            </a:r>
            <a:r>
              <a:rPr lang="en-US" sz="2000" dirty="0" err="1" smtClean="0"/>
              <a:t>equino</a:t>
            </a:r>
            <a:r>
              <a:rPr lang="en-US" sz="2000" dirty="0" smtClean="0"/>
              <a:t>-valgus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talo-navicularis</a:t>
            </a:r>
            <a:r>
              <a:rPr lang="en-US" sz="2000" dirty="0" smtClean="0"/>
              <a:t> </a:t>
            </a:r>
            <a:r>
              <a:rPr lang="en-US" sz="2000" dirty="0" err="1" smtClean="0"/>
              <a:t>luxatio</a:t>
            </a:r>
            <a:endParaRPr lang="en-US" sz="2000" dirty="0" smtClean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sajkaláb</a:t>
            </a:r>
            <a:r>
              <a:rPr lang="en-US" sz="2000" dirty="0" smtClean="0"/>
              <a:t> (</a:t>
            </a:r>
            <a:r>
              <a:rPr lang="en-US" sz="2000" dirty="0" err="1" smtClean="0"/>
              <a:t>domború</a:t>
            </a:r>
            <a:r>
              <a:rPr lang="en-US" sz="2000" dirty="0" smtClean="0"/>
              <a:t> </a:t>
            </a:r>
            <a:r>
              <a:rPr lang="en-US" sz="2000" dirty="0" err="1" smtClean="0"/>
              <a:t>talp</a:t>
            </a:r>
            <a:r>
              <a:rPr lang="en-US" sz="2000" dirty="0" smtClean="0"/>
              <a:t>) 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/>
              <a:t>Kezelés</a:t>
            </a:r>
            <a:r>
              <a:rPr lang="en-US" sz="2000" u="sng" dirty="0" smtClean="0"/>
              <a:t>:</a:t>
            </a:r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gipszkezelés</a:t>
            </a:r>
            <a:r>
              <a:rPr lang="en-US" sz="2000" dirty="0" smtClean="0"/>
              <a:t> (</a:t>
            </a:r>
            <a:r>
              <a:rPr lang="en-US" sz="2000" dirty="0" err="1" smtClean="0"/>
              <a:t>reverz</a:t>
            </a:r>
            <a:r>
              <a:rPr lang="en-US" sz="2000" dirty="0" smtClean="0"/>
              <a:t> </a:t>
            </a:r>
            <a:r>
              <a:rPr lang="en-US" sz="2000" dirty="0" err="1" smtClean="0"/>
              <a:t>Ponseti</a:t>
            </a:r>
            <a:r>
              <a:rPr lang="en-US" sz="2000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 b="64999"/>
          <a:stretch>
            <a:fillRect/>
          </a:stretch>
        </p:blipFill>
        <p:spPr bwMode="auto">
          <a:xfrm>
            <a:off x="6372200" y="1628800"/>
            <a:ext cx="2232248" cy="190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yermekkori lábdeformitások 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177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12879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l.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sarlóláb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felcsapott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r>
              <a:rPr lang="en-US" sz="2000" u="sng" dirty="0" smtClean="0">
                <a:solidFill>
                  <a:srgbClr val="000000"/>
                </a:solidFill>
                <a:ea typeface="MS PGothic" charset="0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TORNA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otthoni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torna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gyógytorna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ortézisek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l.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dongaláb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veleszületett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r>
              <a:rPr lang="en-US" sz="2000" u="sng" dirty="0" smtClean="0">
                <a:solidFill>
                  <a:srgbClr val="000000"/>
                </a:solidFill>
                <a:ea typeface="MS PGothic" charset="0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GIPSZkezelés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mielőbb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), MŰTÉTEK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Ritkább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fejlődési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l.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polydactylia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syndactylia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macrodactylia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hasadt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láb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stb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.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r>
              <a:rPr lang="en-US" sz="2000" u="sng" dirty="0" smtClean="0">
                <a:solidFill>
                  <a:srgbClr val="000000"/>
                </a:solidFill>
                <a:ea typeface="MS PGothic" charset="0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observatio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endParaRPr lang="en-US" sz="1600" dirty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8028" t="7722" r="20423" b="13971"/>
          <a:stretch/>
        </p:blipFill>
        <p:spPr>
          <a:xfrm>
            <a:off x="7740352" y="1412776"/>
            <a:ext cx="1130665" cy="1672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2636" r="31437" b="1089"/>
          <a:stretch/>
        </p:blipFill>
        <p:spPr>
          <a:xfrm>
            <a:off x="7420208" y="3284984"/>
            <a:ext cx="1544280" cy="1063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457" y="4725144"/>
            <a:ext cx="866559" cy="1224136"/>
          </a:xfrm>
          <a:prstGeom prst="rect">
            <a:avLst/>
          </a:prstGeom>
        </p:spPr>
      </p:pic>
      <p:pic>
        <p:nvPicPr>
          <p:cNvPr id="10" name="Gyermekkori lábdeformitások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11256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Veleszületett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                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(talus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verticalis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/>
              <a:t>r</a:t>
            </a:r>
            <a:r>
              <a:rPr lang="hu-HU" sz="2000" dirty="0" smtClean="0"/>
              <a:t>itka </a:t>
            </a:r>
            <a:r>
              <a:rPr lang="en-US" sz="2000" dirty="0" smtClean="0"/>
              <a:t>(</a:t>
            </a:r>
            <a:r>
              <a:rPr lang="en-US" sz="2000" dirty="0"/>
              <a:t>1:150.000</a:t>
            </a:r>
            <a:r>
              <a:rPr lang="en-US" sz="2000" dirty="0" smtClean="0"/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/>
              <a:t>r</a:t>
            </a:r>
            <a:r>
              <a:rPr lang="en-US" sz="2000" dirty="0" err="1" smtClean="0"/>
              <a:t>övidült</a:t>
            </a:r>
            <a:r>
              <a:rPr lang="en-US" sz="2000" dirty="0" smtClean="0"/>
              <a:t> Achilles, </a:t>
            </a:r>
            <a:r>
              <a:rPr lang="en-US" sz="2000" dirty="0" err="1"/>
              <a:t>l</a:t>
            </a:r>
            <a:r>
              <a:rPr lang="en-US" sz="2000" dirty="0" err="1" smtClean="0"/>
              <a:t>ábtő</a:t>
            </a:r>
            <a:r>
              <a:rPr lang="en-US" sz="2000" dirty="0" smtClean="0"/>
              <a:t> </a:t>
            </a:r>
            <a:r>
              <a:rPr lang="en-US" sz="2000" dirty="0" err="1" smtClean="0"/>
              <a:t>equino</a:t>
            </a:r>
            <a:r>
              <a:rPr lang="en-US" sz="2000" dirty="0" smtClean="0"/>
              <a:t>-valgus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/>
              <a:t>s</a:t>
            </a:r>
            <a:r>
              <a:rPr lang="en-US" sz="2000" dirty="0" err="1" smtClean="0"/>
              <a:t>ajkaláb</a:t>
            </a:r>
            <a:r>
              <a:rPr lang="en-US" sz="2000" dirty="0" smtClean="0"/>
              <a:t> (</a:t>
            </a:r>
            <a:r>
              <a:rPr lang="en-US" sz="2000" dirty="0" err="1" smtClean="0"/>
              <a:t>domború</a:t>
            </a:r>
            <a:r>
              <a:rPr lang="en-US" sz="2000" dirty="0" smtClean="0"/>
              <a:t> </a:t>
            </a:r>
            <a:r>
              <a:rPr lang="en-US" sz="2000" dirty="0" err="1" smtClean="0"/>
              <a:t>talp</a:t>
            </a:r>
            <a:r>
              <a:rPr lang="en-US" sz="2000" dirty="0" smtClean="0"/>
              <a:t>) 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talo-navicularis</a:t>
            </a:r>
            <a:r>
              <a:rPr lang="en-US" sz="2000" dirty="0" smtClean="0"/>
              <a:t> </a:t>
            </a:r>
            <a:r>
              <a:rPr lang="en-US" sz="2000" dirty="0" err="1" smtClean="0"/>
              <a:t>luxatio</a:t>
            </a:r>
            <a:endParaRPr lang="en-US" sz="2000" dirty="0" smtClean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/>
              <a:t>Kezelés</a:t>
            </a:r>
            <a:r>
              <a:rPr lang="en-US" sz="2000" u="sng" dirty="0" smtClean="0"/>
              <a:t>:</a:t>
            </a:r>
            <a:endParaRPr lang="en-US" sz="2000" u="sng" dirty="0"/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/>
              <a:t>gipszkezelés</a:t>
            </a:r>
            <a:r>
              <a:rPr lang="en-US" sz="2000" dirty="0"/>
              <a:t> (</a:t>
            </a:r>
            <a:r>
              <a:rPr lang="en-US" sz="2000" dirty="0" err="1"/>
              <a:t>reverz</a:t>
            </a:r>
            <a:r>
              <a:rPr lang="en-US" sz="2000" dirty="0"/>
              <a:t> </a:t>
            </a:r>
            <a:r>
              <a:rPr lang="en-US" sz="2000" dirty="0" err="1"/>
              <a:t>Ponseti</a:t>
            </a:r>
            <a:r>
              <a:rPr lang="en-US" sz="2000" dirty="0" smtClean="0"/>
              <a:t>)</a:t>
            </a:r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talo-navicularis</a:t>
            </a:r>
            <a:r>
              <a:rPr lang="en-US" sz="2000" dirty="0" smtClean="0"/>
              <a:t> </a:t>
            </a:r>
            <a:r>
              <a:rPr lang="en-US" sz="2000" dirty="0" err="1" smtClean="0"/>
              <a:t>ízület</a:t>
            </a:r>
            <a:r>
              <a:rPr lang="en-US" sz="2000" dirty="0" smtClean="0"/>
              <a:t> </a:t>
            </a:r>
            <a:r>
              <a:rPr lang="en-US" sz="2000" dirty="0" err="1" smtClean="0"/>
              <a:t>korai</a:t>
            </a:r>
            <a:r>
              <a:rPr lang="en-US" sz="2000" dirty="0" smtClean="0"/>
              <a:t> </a:t>
            </a:r>
            <a:r>
              <a:rPr lang="en-US" sz="2000" dirty="0" err="1" smtClean="0"/>
              <a:t>fedett</a:t>
            </a:r>
            <a:r>
              <a:rPr lang="en-US" sz="2000" dirty="0" smtClean="0"/>
              <a:t> </a:t>
            </a:r>
            <a:r>
              <a:rPr lang="en-US" sz="2000" dirty="0" err="1" smtClean="0"/>
              <a:t>dróttűzése</a:t>
            </a:r>
            <a:r>
              <a:rPr lang="en-US" sz="2000" dirty="0" smtClean="0"/>
              <a:t>, </a:t>
            </a:r>
            <a:r>
              <a:rPr lang="en-US" sz="2000" dirty="0" err="1" smtClean="0"/>
              <a:t>percutan</a:t>
            </a:r>
            <a:r>
              <a:rPr lang="en-US" sz="2000" dirty="0" smtClean="0"/>
              <a:t> </a:t>
            </a:r>
            <a:r>
              <a:rPr lang="en-US" sz="2000" dirty="0" err="1" smtClean="0"/>
              <a:t>Achillotomia</a:t>
            </a:r>
            <a:endParaRPr lang="hu-HU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72200" y="3640992"/>
            <a:ext cx="2376264" cy="23097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44190" r="1045"/>
          <a:stretch/>
        </p:blipFill>
        <p:spPr>
          <a:xfrm flipH="1">
            <a:off x="6372200" y="1268760"/>
            <a:ext cx="2376264" cy="21970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948264" y="2060848"/>
            <a:ext cx="1080120" cy="105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20272" y="4293096"/>
            <a:ext cx="1080120" cy="105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yermekkori lábdeformitások 3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79" y="471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0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40060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Flexibilis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nagyon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gyakori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o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kok: ízületi lazaság,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h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ypoton izomzat, izomtónus szabályozási zavar, túlsúly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33" name="Picture 55" descr="süllyedés"/>
          <p:cNvPicPr>
            <a:picLocks noChangeAspect="1" noChangeArrowheads="1"/>
          </p:cNvPicPr>
          <p:nvPr/>
        </p:nvPicPr>
        <p:blipFill rotWithShape="1">
          <a:blip r:embed="rId6"/>
          <a:srcRect l="6840" t="61002" r="9083" b="3383"/>
          <a:stretch/>
        </p:blipFill>
        <p:spPr bwMode="auto">
          <a:xfrm>
            <a:off x="5436096" y="4970531"/>
            <a:ext cx="2788823" cy="88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6" descr="pespl3"/>
          <p:cNvPicPr>
            <a:picLocks noChangeAspect="1" noChangeArrowheads="1"/>
          </p:cNvPicPr>
          <p:nvPr/>
        </p:nvPicPr>
        <p:blipFill>
          <a:blip r:embed="rId7">
            <a:lum contrast="4000"/>
          </a:blip>
          <a:srcRect t="20374"/>
          <a:stretch>
            <a:fillRect/>
          </a:stretch>
        </p:blipFill>
        <p:spPr bwMode="auto">
          <a:xfrm>
            <a:off x="2483768" y="4797152"/>
            <a:ext cx="2519635" cy="10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5" descr="Kép3"/>
          <p:cNvPicPr>
            <a:picLocks noChangeAspect="1" noChangeArrowheads="1"/>
          </p:cNvPicPr>
          <p:nvPr/>
        </p:nvPicPr>
        <p:blipFill>
          <a:blip r:embed="rId8"/>
          <a:srcRect b="5000"/>
          <a:stretch>
            <a:fillRect/>
          </a:stretch>
        </p:blipFill>
        <p:spPr bwMode="auto">
          <a:xfrm>
            <a:off x="2483768" y="3573016"/>
            <a:ext cx="2519635" cy="103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yermekkori lábdeformitások 3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260" y="485960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378904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</a:t>
            </a:r>
            <a:r>
              <a:rPr lang="en-US" dirty="0" err="1" smtClean="0"/>
              <a:t>ormál</a:t>
            </a:r>
            <a:r>
              <a:rPr lang="en-US" dirty="0" smtClean="0"/>
              <a:t> </a:t>
            </a:r>
            <a:r>
              <a:rPr lang="en-US" dirty="0" err="1" smtClean="0"/>
              <a:t>hosszboltozat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4941168"/>
            <a:ext cx="153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</a:t>
            </a:r>
            <a:r>
              <a:rPr lang="en-US" dirty="0" err="1" smtClean="0"/>
              <a:t>llapult</a:t>
            </a:r>
            <a:r>
              <a:rPr lang="en-US" dirty="0" smtClean="0"/>
              <a:t> </a:t>
            </a:r>
            <a:r>
              <a:rPr lang="en-US" dirty="0" err="1" smtClean="0"/>
              <a:t>hosszboltozat</a:t>
            </a:r>
            <a:endParaRPr lang="en-US" dirty="0"/>
          </a:p>
        </p:txBody>
      </p:sp>
      <p:pic>
        <p:nvPicPr>
          <p:cNvPr id="17" name="Picture 55" descr="süllyedés"/>
          <p:cNvPicPr>
            <a:picLocks noChangeAspect="1" noChangeArrowheads="1"/>
          </p:cNvPicPr>
          <p:nvPr/>
        </p:nvPicPr>
        <p:blipFill rotWithShape="1">
          <a:blip r:embed="rId6"/>
          <a:srcRect l="6840" t="13847" r="9083" b="41323"/>
          <a:stretch/>
        </p:blipFill>
        <p:spPr bwMode="auto">
          <a:xfrm>
            <a:off x="5436096" y="3573017"/>
            <a:ext cx="2788823" cy="111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70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40060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Flexibilis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nagyon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gyakori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o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kok: ízületi lazaság,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h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ypoton izomzat, izomtónus szabályozási zavar, túlsúly 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l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ábujjhegyre álláskor (a m. tibialis    posterior tónus fokozásával korrigálható)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r>
              <a:rPr lang="en-US" sz="2000" u="sng" dirty="0" smtClean="0">
                <a:solidFill>
                  <a:srgbClr val="000000"/>
                </a:solidFill>
                <a:ea typeface="MS PGothic" charset="0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</a:p>
          <a:p>
            <a:pPr marL="1085850" lvl="2">
              <a:lnSpc>
                <a:spcPct val="11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m.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tibialis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erősítés (lábtorna)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1085850" lvl="2">
              <a:lnSpc>
                <a:spcPct val="110000"/>
              </a:lnSpc>
              <a:buFontTx/>
              <a:buChar char="-"/>
              <a:defRPr/>
            </a:pP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kisgyermekkorban 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supináló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cipő</a:t>
            </a:r>
          </a:p>
          <a:p>
            <a:pPr marL="1085850" lvl="2">
              <a:lnSpc>
                <a:spcPct val="11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g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yógycipő (súlyos sarok valgus,     panasz, genu valgum esetén)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 startAt="2"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7" name="Tartalom helye 4" descr="supináló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852" y="4736484"/>
            <a:ext cx="1584176" cy="1361218"/>
          </a:xfrm>
          <a:prstGeom prst="rect">
            <a:avLst/>
          </a:prstGeom>
        </p:spPr>
      </p:pic>
      <p:pic>
        <p:nvPicPr>
          <p:cNvPr id="9" name="Picture 3" descr="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9" y="2586745"/>
            <a:ext cx="2232248" cy="163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4297621"/>
            <a:ext cx="2232481" cy="167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8532441" y="2636912"/>
            <a:ext cx="144016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80313" y="2580584"/>
            <a:ext cx="72008" cy="792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32441" y="3356992"/>
            <a:ext cx="144016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308305" y="3366280"/>
            <a:ext cx="144016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08305" y="4365104"/>
            <a:ext cx="0" cy="10356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460433" y="4293096"/>
            <a:ext cx="0" cy="12405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yermekkori lábdeformitások 3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177" y="480928"/>
            <a:ext cx="812800" cy="812800"/>
          </a:xfrm>
          <a:prstGeom prst="rect">
            <a:avLst/>
          </a:prstGeom>
        </p:spPr>
      </p:pic>
      <p:pic>
        <p:nvPicPr>
          <p:cNvPr id="21" name="Picture 60" descr="Kép2"/>
          <p:cNvPicPr>
            <a:picLocks noChangeAspect="1" noChangeArrowheads="1"/>
          </p:cNvPicPr>
          <p:nvPr/>
        </p:nvPicPr>
        <p:blipFill>
          <a:blip r:embed="rId10"/>
          <a:srcRect l="2271" t="22902" r="2594" b="8157"/>
          <a:stretch>
            <a:fillRect/>
          </a:stretch>
        </p:blipFill>
        <p:spPr bwMode="auto">
          <a:xfrm>
            <a:off x="6804249" y="1102814"/>
            <a:ext cx="2242744" cy="146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0" descr="Kép2"/>
          <p:cNvPicPr>
            <a:picLocks noChangeAspect="1" noChangeArrowheads="1"/>
          </p:cNvPicPr>
          <p:nvPr/>
        </p:nvPicPr>
        <p:blipFill rotWithShape="1">
          <a:blip r:embed="rId10"/>
          <a:srcRect l="62718" t="41468" r="2282" b="45786"/>
          <a:stretch/>
        </p:blipFill>
        <p:spPr bwMode="auto">
          <a:xfrm>
            <a:off x="8100393" y="1219246"/>
            <a:ext cx="934103" cy="30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8014045" y="1124744"/>
            <a:ext cx="1022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m. </a:t>
            </a:r>
            <a:r>
              <a:rPr lang="en-US" sz="1400" dirty="0" err="1" smtClean="0">
                <a:solidFill>
                  <a:schemeClr val="bg1"/>
                </a:solidFill>
              </a:rPr>
              <a:t>tibialis</a:t>
            </a:r>
            <a:r>
              <a:rPr lang="en-US" sz="1400" dirty="0" smtClean="0">
                <a:solidFill>
                  <a:schemeClr val="bg1"/>
                </a:solidFill>
              </a:rPr>
              <a:t> posterior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6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47260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Flexibilis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úlyos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planovalgus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arok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valgus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helyzete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nagyobb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mint 20</a:t>
            </a:r>
            <a:r>
              <a:rPr lang="en-US" sz="2000" baseline="30000" dirty="0" smtClean="0">
                <a:solidFill>
                  <a:srgbClr val="000000"/>
                </a:solidFill>
                <a:ea typeface="MS PGothic" charset="0"/>
              </a:rPr>
              <a:t>o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g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astrocnemius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izomzat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feszessége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kísérheti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amely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fixálja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a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sarok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valgus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helyzetét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deformálódik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fixálódik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>
                <a:solidFill>
                  <a:srgbClr val="000000"/>
                </a:solidFill>
                <a:ea typeface="MS PGothic" charset="0"/>
              </a:rPr>
              <a:t>Kezelés</a:t>
            </a:r>
            <a:r>
              <a:rPr lang="en-US" sz="2000" u="sng" dirty="0" smtClean="0">
                <a:solidFill>
                  <a:srgbClr val="000000"/>
                </a:solidFill>
                <a:ea typeface="MS PGothic" charset="0"/>
              </a:rPr>
              <a:t>:</a:t>
            </a:r>
            <a:endParaRPr lang="en-US" sz="2000" u="sng" dirty="0">
              <a:solidFill>
                <a:srgbClr val="000000"/>
              </a:solidFill>
              <a:ea typeface="MS PGothic" charset="0"/>
            </a:endParaRPr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lúdtalpbetét</a:t>
            </a:r>
            <a:endParaRPr lang="en-US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orna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(m.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tibialis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posterior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erősítés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     +/- gastrocnemius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nyújtás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18" name="Tartalom helye 4" descr="pes plan kl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204864"/>
            <a:ext cx="2387289" cy="1676986"/>
          </a:xfrm>
          <a:prstGeom prst="rect">
            <a:avLst/>
          </a:prstGeom>
        </p:spPr>
      </p:pic>
      <p:pic>
        <p:nvPicPr>
          <p:cNvPr id="8" name="Picture 7" descr="Képernyőfotó 2020-03-23 - 13.56.04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"/>
          <a:stretch/>
        </p:blipFill>
        <p:spPr>
          <a:xfrm>
            <a:off x="5931017" y="4293096"/>
            <a:ext cx="3177487" cy="11121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4208" y="5589240"/>
            <a:ext cx="8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normál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68344" y="5589240"/>
            <a:ext cx="130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planovalgus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5" y="4918488"/>
            <a:ext cx="1944216" cy="1093621"/>
          </a:xfrm>
          <a:prstGeom prst="rect">
            <a:avLst/>
          </a:prstGeom>
        </p:spPr>
      </p:pic>
      <p:pic>
        <p:nvPicPr>
          <p:cNvPr id="7" name="Gyermekkori lábdeformitások 3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1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1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616624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Flexibilis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úlyos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planovalgus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</a:t>
            </a:r>
          </a:p>
          <a:p>
            <a:pPr marL="1314450" lvl="2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Gastrocnemius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recessio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Vulpius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):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aponeurosis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átmetszése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marL="1657350" lvl="3" indent="-342900">
              <a:lnSpc>
                <a:spcPct val="130000"/>
              </a:lnSpc>
              <a:buFontTx/>
              <a:buChar char="-"/>
              <a:defRPr/>
            </a:pP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feszes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gastrocnemius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esetén</a:t>
            </a:r>
            <a:endParaRPr lang="en-US" dirty="0" smtClean="0">
              <a:solidFill>
                <a:srgbClr val="000000"/>
              </a:solidFill>
              <a:ea typeface="MS PGothic" charset="0"/>
            </a:endParaRPr>
          </a:p>
          <a:p>
            <a:pPr marL="1657350" lvl="3" indent="-342900">
              <a:lnSpc>
                <a:spcPct val="130000"/>
              </a:lnSpc>
              <a:buFontTx/>
              <a:buChar char="-"/>
              <a:defRPr/>
            </a:pP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Silfverskiöld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test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pozitív</a:t>
            </a:r>
            <a:endParaRPr lang="en-US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12" name="Tartalom helye 4" descr="The-Silfverskioeld-test.png"/>
          <p:cNvPicPr>
            <a:picLocks noChangeAspect="1"/>
          </p:cNvPicPr>
          <p:nvPr/>
        </p:nvPicPr>
        <p:blipFill rotWithShape="1">
          <a:blip r:embed="rId6" cstate="print"/>
          <a:srcRect r="50693"/>
          <a:stretch/>
        </p:blipFill>
        <p:spPr>
          <a:xfrm>
            <a:off x="6660232" y="1138474"/>
            <a:ext cx="2088232" cy="1858478"/>
          </a:xfrm>
          <a:prstGeom prst="rect">
            <a:avLst/>
          </a:prstGeom>
        </p:spPr>
      </p:pic>
      <p:pic>
        <p:nvPicPr>
          <p:cNvPr id="13" name="Tartalom helye 4" descr="The-Silfverskioeld-test.png"/>
          <p:cNvPicPr>
            <a:picLocks noChangeAspect="1"/>
          </p:cNvPicPr>
          <p:nvPr/>
        </p:nvPicPr>
        <p:blipFill rotWithShape="1">
          <a:blip r:embed="rId6" cstate="print"/>
          <a:srcRect l="60917"/>
          <a:stretch/>
        </p:blipFill>
        <p:spPr>
          <a:xfrm>
            <a:off x="6660232" y="3604611"/>
            <a:ext cx="2088232" cy="2344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4669" r="21476" b="46051"/>
          <a:stretch/>
        </p:blipFill>
        <p:spPr>
          <a:xfrm>
            <a:off x="611560" y="3212976"/>
            <a:ext cx="1008112" cy="2947126"/>
          </a:xfrm>
          <a:prstGeom prst="rect">
            <a:avLst/>
          </a:prstGeom>
        </p:spPr>
      </p:pic>
      <p:pic>
        <p:nvPicPr>
          <p:cNvPr id="8" name="Gyermekkori lábdefomritások 3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6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40060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Flexibilis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úlyos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planovalgus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</a:t>
            </a:r>
          </a:p>
          <a:p>
            <a:pPr marL="1314450" lvl="2" indent="-457200">
              <a:lnSpc>
                <a:spcPct val="110000"/>
              </a:lnSpc>
              <a:buFont typeface="+mj-lt"/>
              <a:buAutoNum type="arabicPeriod" startAt="2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Calcaneus stop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subtalaris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arthrorisis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): a sinus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tarsiban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lévő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implantátum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mechanikusan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és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proprioceptív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reflex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által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gátolja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a     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sarok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valgus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helyzetét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11" name="Picture 3" descr="pespl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232" y="4655184"/>
            <a:ext cx="2744936" cy="144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pespl3"/>
          <p:cNvPicPr>
            <a:picLocks noChangeAspect="1" noChangeArrowheads="1"/>
          </p:cNvPicPr>
          <p:nvPr/>
        </p:nvPicPr>
        <p:blipFill>
          <a:blip r:embed="rId7" cstate="print">
            <a:lum contrast="4000"/>
          </a:blip>
          <a:srcRect/>
          <a:stretch>
            <a:fillRect/>
          </a:stretch>
        </p:blipFill>
        <p:spPr bwMode="auto">
          <a:xfrm>
            <a:off x="611560" y="4655184"/>
            <a:ext cx="2640397" cy="144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005064"/>
            <a:ext cx="2592288" cy="153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Tartalom helye 4" descr="pes plan kl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72200" y="2132856"/>
            <a:ext cx="2603493" cy="18288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20272" y="1700808"/>
            <a:ext cx="124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űtét</a:t>
            </a:r>
            <a:r>
              <a:rPr lang="en-US" dirty="0" smtClean="0"/>
              <a:t> </a:t>
            </a:r>
            <a:r>
              <a:rPr lang="en-US" dirty="0" err="1" smtClean="0"/>
              <a:t>előtt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95736" y="4725144"/>
            <a:ext cx="1011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m</a:t>
            </a:r>
            <a:r>
              <a:rPr lang="en-US" sz="1400" dirty="0" err="1" smtClean="0">
                <a:solidFill>
                  <a:srgbClr val="FFFFFF"/>
                </a:solidFill>
              </a:rPr>
              <a:t>űtét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előtt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92280" y="5589240"/>
            <a:ext cx="124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űtét</a:t>
            </a:r>
            <a:r>
              <a:rPr lang="en-US" dirty="0" smtClean="0"/>
              <a:t> </a:t>
            </a:r>
            <a:r>
              <a:rPr lang="en-US" dirty="0" err="1" smtClean="0"/>
              <a:t>után</a:t>
            </a:r>
            <a:endParaRPr lang="en-US" dirty="0"/>
          </a:p>
        </p:txBody>
      </p:sp>
      <p:pic>
        <p:nvPicPr>
          <p:cNvPr id="20" name="Picture 3" descr="pespl4"/>
          <p:cNvPicPr>
            <a:picLocks noChangeAspect="1" noChangeArrowheads="1"/>
          </p:cNvPicPr>
          <p:nvPr/>
        </p:nvPicPr>
        <p:blipFill rotWithShape="1">
          <a:blip r:embed="rId6" cstate="print"/>
          <a:srcRect l="51674" r="24365" b="74070"/>
          <a:stretch/>
        </p:blipFill>
        <p:spPr bwMode="auto">
          <a:xfrm>
            <a:off x="5364088" y="4664476"/>
            <a:ext cx="657700" cy="37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004048" y="4725144"/>
            <a:ext cx="100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m</a:t>
            </a:r>
            <a:r>
              <a:rPr lang="en-US" sz="1400" dirty="0" err="1" smtClean="0">
                <a:solidFill>
                  <a:srgbClr val="FFFFFF"/>
                </a:solidFill>
              </a:rPr>
              <a:t>űtét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után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Gyermekkori lábdeformitások 3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40060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Flexibilis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úlyos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planovalgus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: </a:t>
            </a:r>
          </a:p>
          <a:p>
            <a:pPr marL="1314450" lvl="2" indent="-457200">
              <a:lnSpc>
                <a:spcPct val="110000"/>
              </a:lnSpc>
              <a:buFont typeface="+mj-lt"/>
              <a:buAutoNum type="arabicPeriod" startAt="2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Calcaneus stop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műtét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subtalaris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arthrorisis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): a sinus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tarsiban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lévő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implantátum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mechanikusan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és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proprioceptív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 reflex 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által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gátolja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 a 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    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sarok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valgus </a:t>
            </a: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helyzetét</a:t>
            </a:r>
            <a:endParaRPr lang="en-US" sz="1800" dirty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9" name="Picture 3" descr="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005064"/>
            <a:ext cx="2592288" cy="153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artalom helye 4" descr="pes plan kli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2132856"/>
            <a:ext cx="2603493" cy="1828862"/>
          </a:xfrm>
          <a:prstGeom prst="rect">
            <a:avLst/>
          </a:prstGeom>
        </p:spPr>
      </p:pic>
      <p:pic>
        <p:nvPicPr>
          <p:cNvPr id="13" name="Picture 81" descr="pedobar2"/>
          <p:cNvPicPr>
            <a:picLocks noChangeAspect="1" noChangeArrowheads="1"/>
          </p:cNvPicPr>
          <p:nvPr/>
        </p:nvPicPr>
        <p:blipFill rotWithShape="1">
          <a:blip r:embed="rId8" cstate="print"/>
          <a:srcRect t="9328" b="16817"/>
          <a:stretch/>
        </p:blipFill>
        <p:spPr bwMode="auto">
          <a:xfrm>
            <a:off x="2555776" y="4592468"/>
            <a:ext cx="1368152" cy="160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10720" t="22711" r="47766" b="18665"/>
          <a:stretch/>
        </p:blipFill>
        <p:spPr bwMode="auto">
          <a:xfrm>
            <a:off x="3923928" y="4593991"/>
            <a:ext cx="1368152" cy="159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20272" y="1700808"/>
            <a:ext cx="124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űtét</a:t>
            </a:r>
            <a:r>
              <a:rPr lang="en-US" dirty="0" smtClean="0"/>
              <a:t> </a:t>
            </a:r>
            <a:r>
              <a:rPr lang="en-US" dirty="0" err="1" smtClean="0"/>
              <a:t>előtt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92280" y="5589240"/>
            <a:ext cx="124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űtét</a:t>
            </a:r>
            <a:r>
              <a:rPr lang="en-US" dirty="0" smtClean="0"/>
              <a:t> </a:t>
            </a:r>
            <a:r>
              <a:rPr lang="en-US" dirty="0" err="1" smtClean="0"/>
              <a:t>után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03648" y="5877272"/>
            <a:ext cx="1011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</a:t>
            </a:r>
            <a:r>
              <a:rPr lang="en-US" sz="1400" dirty="0" err="1" smtClean="0"/>
              <a:t>űtét</a:t>
            </a:r>
            <a:r>
              <a:rPr lang="en-US" sz="1400" dirty="0" smtClean="0"/>
              <a:t> </a:t>
            </a:r>
            <a:r>
              <a:rPr lang="en-US" sz="1400" dirty="0" err="1" smtClean="0"/>
              <a:t>előtt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364088" y="5877272"/>
            <a:ext cx="100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m</a:t>
            </a:r>
            <a:r>
              <a:rPr lang="en-US" sz="1400" dirty="0" err="1" smtClean="0">
                <a:solidFill>
                  <a:srgbClr val="000000"/>
                </a:solidFill>
              </a:rPr>
              <a:t>űtét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után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" name="Gyermekkori lábdeformitások 3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04056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3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Fixált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tarsalis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coalitio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  <a:endParaRPr lang="hu-HU" sz="2000" dirty="0" smtClean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US" sz="2000" dirty="0" err="1"/>
              <a:t>p</a:t>
            </a:r>
            <a:r>
              <a:rPr lang="en-US" sz="2000" dirty="0" err="1" smtClean="0"/>
              <a:t>revalencia</a:t>
            </a:r>
            <a:r>
              <a:rPr lang="en-US" sz="2000" dirty="0" smtClean="0"/>
              <a:t> 1-2%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hu-HU" sz="2000" dirty="0" smtClean="0"/>
              <a:t>8</a:t>
            </a:r>
            <a:r>
              <a:rPr lang="hu-HU" sz="2000" dirty="0"/>
              <a:t>-</a:t>
            </a:r>
            <a:r>
              <a:rPr lang="hu-HU" sz="2000" dirty="0" smtClean="0"/>
              <a:t>16 </a:t>
            </a:r>
            <a:r>
              <a:rPr lang="hu-HU" sz="2000" dirty="0"/>
              <a:t>éves korban jelentkező </a:t>
            </a:r>
            <a:r>
              <a:rPr lang="hu-HU" sz="2000" dirty="0" smtClean="0"/>
              <a:t>panaszok</a:t>
            </a:r>
            <a:endParaRPr lang="hu-HU" sz="2000" dirty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US" sz="2000" dirty="0" smtClean="0"/>
              <a:t>75% </a:t>
            </a:r>
            <a:r>
              <a:rPr lang="hu-HU" sz="2000" dirty="0" smtClean="0"/>
              <a:t>tünetmentes</a:t>
            </a:r>
            <a:endParaRPr lang="en-US" sz="2000" dirty="0" smtClean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hu-HU" sz="2000" dirty="0" smtClean="0"/>
              <a:t>alsó </a:t>
            </a:r>
            <a:r>
              <a:rPr lang="hu-HU" sz="2000" dirty="0"/>
              <a:t>ugróízületi mozgás </a:t>
            </a:r>
            <a:r>
              <a:rPr lang="hu-HU" sz="2000" dirty="0" smtClean="0"/>
              <a:t>beszűkült</a:t>
            </a:r>
            <a:endParaRPr lang="hu-HU" sz="2000" dirty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hu-HU" sz="2000" dirty="0" smtClean="0"/>
              <a:t>Rtg: synostosis</a:t>
            </a:r>
            <a:endParaRPr lang="en-US" sz="2000" dirty="0" smtClean="0"/>
          </a:p>
          <a:p>
            <a:pPr lvl="2">
              <a:lnSpc>
                <a:spcPct val="110000"/>
              </a:lnSpc>
              <a:buFontTx/>
              <a:buChar char="-"/>
            </a:pPr>
            <a:r>
              <a:rPr lang="en-US" sz="2000" dirty="0" err="1"/>
              <a:t>c</a:t>
            </a:r>
            <a:r>
              <a:rPr lang="en-US" sz="2000" dirty="0" err="1" smtClean="0"/>
              <a:t>alcaneo</a:t>
            </a:r>
            <a:r>
              <a:rPr lang="hu-HU" sz="2000" dirty="0"/>
              <a:t>-</a:t>
            </a:r>
            <a:r>
              <a:rPr lang="en-US" sz="2000" dirty="0" err="1"/>
              <a:t>navicular</a:t>
            </a:r>
            <a:r>
              <a:rPr lang="hu-HU" sz="2000" dirty="0"/>
              <a:t>is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ferde</a:t>
            </a:r>
            <a:r>
              <a:rPr lang="en-US" sz="2000" dirty="0" smtClean="0"/>
              <a:t> </a:t>
            </a:r>
            <a:r>
              <a:rPr lang="en-US" sz="2000" dirty="0" err="1" smtClean="0"/>
              <a:t>felvétel</a:t>
            </a:r>
            <a:r>
              <a:rPr lang="en-US" sz="2000" dirty="0" smtClean="0"/>
              <a:t>)</a:t>
            </a:r>
          </a:p>
          <a:p>
            <a:pPr lvl="2">
              <a:lnSpc>
                <a:spcPct val="110000"/>
              </a:lnSpc>
              <a:buFontTx/>
              <a:buChar char="-"/>
            </a:pPr>
            <a:r>
              <a:rPr lang="en-US" sz="2000" dirty="0" err="1"/>
              <a:t>t</a:t>
            </a:r>
            <a:r>
              <a:rPr lang="en-US" sz="2000" dirty="0" err="1" smtClean="0"/>
              <a:t>alo-navicular</a:t>
            </a:r>
            <a:r>
              <a:rPr lang="hu-HU" sz="2000" dirty="0" smtClean="0"/>
              <a:t>is (oldalfelvétel, CT)</a:t>
            </a:r>
            <a:endParaRPr lang="en-US" sz="2000" dirty="0" smtClean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hu-HU" sz="2000" u="sng" dirty="0" smtClean="0"/>
              <a:t>Kezelés:</a:t>
            </a:r>
            <a:endParaRPr lang="en-US" sz="2000" u="sng" dirty="0"/>
          </a:p>
          <a:p>
            <a:pPr lvl="2">
              <a:lnSpc>
                <a:spcPct val="110000"/>
              </a:lnSpc>
              <a:buFontTx/>
              <a:buChar char="-"/>
            </a:pPr>
            <a:r>
              <a:rPr lang="hu-HU" sz="2000" dirty="0" smtClean="0"/>
              <a:t>lúdtalpbetét</a:t>
            </a:r>
            <a:r>
              <a:rPr lang="en-US" sz="2000" dirty="0"/>
              <a:t>, </a:t>
            </a:r>
            <a:r>
              <a:rPr lang="en-US" sz="2000" dirty="0" smtClean="0"/>
              <a:t>NSAID, (</a:t>
            </a:r>
            <a:r>
              <a:rPr lang="hu-HU" sz="2000" dirty="0" smtClean="0"/>
              <a:t>gipsz</a:t>
            </a:r>
            <a:r>
              <a:rPr lang="en-US" sz="2000" dirty="0" smtClean="0"/>
              <a:t>)</a:t>
            </a:r>
          </a:p>
          <a:p>
            <a:pPr lvl="2">
              <a:lnSpc>
                <a:spcPct val="110000"/>
              </a:lnSpc>
              <a:buFontTx/>
              <a:buChar char="-"/>
            </a:pPr>
            <a:r>
              <a:rPr lang="en-US" sz="2000" dirty="0" err="1"/>
              <a:t>r</a:t>
            </a:r>
            <a:r>
              <a:rPr lang="en-US" sz="2000" dirty="0" err="1" smtClean="0"/>
              <a:t>itkán</a:t>
            </a:r>
            <a:r>
              <a:rPr lang="en-US" sz="2000" dirty="0" smtClean="0"/>
              <a:t> </a:t>
            </a:r>
            <a:r>
              <a:rPr lang="en-US" sz="2000" dirty="0" err="1" smtClean="0"/>
              <a:t>műtét</a:t>
            </a:r>
            <a:r>
              <a:rPr lang="en-US" sz="2000" dirty="0" smtClean="0"/>
              <a:t> (</a:t>
            </a:r>
            <a:r>
              <a:rPr lang="en-US" sz="2000" dirty="0" err="1" smtClean="0"/>
              <a:t>synostosis</a:t>
            </a:r>
            <a:r>
              <a:rPr lang="en-US" sz="2000" dirty="0" smtClean="0"/>
              <a:t> </a:t>
            </a:r>
            <a:r>
              <a:rPr lang="en-US" sz="2000" dirty="0" err="1" smtClean="0"/>
              <a:t>rezekció</a:t>
            </a:r>
            <a:r>
              <a:rPr lang="en-US" sz="2000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7" name="Tartalom helye 4" descr="calcaneonav synost2.jpg"/>
          <p:cNvPicPr>
            <a:picLocks noChangeAspect="1"/>
          </p:cNvPicPr>
          <p:nvPr/>
        </p:nvPicPr>
        <p:blipFill rotWithShape="1">
          <a:blip r:embed="rId6" cstate="print"/>
          <a:srcRect l="34182" t="7555" r="-262" b="-296"/>
          <a:stretch/>
        </p:blipFill>
        <p:spPr>
          <a:xfrm>
            <a:off x="6588224" y="1412776"/>
            <a:ext cx="2089322" cy="2050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5982" t="49008" r="7684" b="5190"/>
          <a:stretch/>
        </p:blipFill>
        <p:spPr>
          <a:xfrm rot="16200000" flipH="1">
            <a:off x="6686186" y="3907102"/>
            <a:ext cx="1892467" cy="20883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2320" y="5877272"/>
            <a:ext cx="394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ép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3429000"/>
            <a:ext cx="2546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Calcaneo-navicularis</a:t>
            </a:r>
            <a:r>
              <a:rPr lang="en-US" sz="1600" dirty="0" smtClean="0"/>
              <a:t> </a:t>
            </a:r>
            <a:r>
              <a:rPr lang="en-US" sz="1600" dirty="0" err="1" smtClean="0"/>
              <a:t>coalitio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948264" y="2348880"/>
            <a:ext cx="432048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804248" y="5013176"/>
            <a:ext cx="432048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yermekkori lábdeformitások 3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3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Fixált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/>
              <a:t>m</a:t>
            </a:r>
            <a:r>
              <a:rPr lang="hu-HU" sz="2000" dirty="0" smtClean="0"/>
              <a:t>erev, fájdalmas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 smtClean="0"/>
              <a:t>Rtg</a:t>
            </a:r>
            <a:r>
              <a:rPr lang="en-US" sz="2000" dirty="0" smtClean="0"/>
              <a:t> (</a:t>
            </a:r>
            <a:r>
              <a:rPr lang="en-US" sz="2000" dirty="0" err="1" smtClean="0"/>
              <a:t>ferde</a:t>
            </a:r>
            <a:r>
              <a:rPr lang="en-US" sz="2000" dirty="0" smtClean="0"/>
              <a:t> </a:t>
            </a:r>
            <a:r>
              <a:rPr lang="hu-HU" sz="2000" dirty="0" smtClean="0"/>
              <a:t>felvétel): </a:t>
            </a:r>
            <a:r>
              <a:rPr lang="hu-HU" sz="2000" i="1" dirty="0" smtClean="0">
                <a:solidFill>
                  <a:srgbClr val="000000"/>
                </a:solidFill>
              </a:rPr>
              <a:t>nincs</a:t>
            </a:r>
            <a:r>
              <a:rPr lang="hu-HU" sz="2000" dirty="0" smtClean="0">
                <a:solidFill>
                  <a:srgbClr val="000000"/>
                </a:solidFill>
              </a:rPr>
              <a:t> </a:t>
            </a:r>
            <a:r>
              <a:rPr lang="hu-HU" sz="2000" dirty="0" smtClean="0"/>
              <a:t>synostosis</a:t>
            </a:r>
            <a:endParaRPr lang="en-US" sz="1600" dirty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/>
              <a:t>inflamm</a:t>
            </a:r>
            <a:r>
              <a:rPr lang="hu-HU" sz="2000" dirty="0" smtClean="0"/>
              <a:t>ált</a:t>
            </a:r>
            <a:r>
              <a:rPr lang="en-US" sz="2000" dirty="0" smtClean="0"/>
              <a:t> </a:t>
            </a:r>
            <a:r>
              <a:rPr lang="en-US" sz="2000" dirty="0" err="1"/>
              <a:t>flexibl</a:t>
            </a:r>
            <a:r>
              <a:rPr lang="hu-HU" sz="2000" dirty="0"/>
              <a:t>is</a:t>
            </a:r>
            <a:r>
              <a:rPr lang="en-US" sz="2000" dirty="0"/>
              <a:t> </a:t>
            </a:r>
            <a:r>
              <a:rPr lang="hu-HU" sz="2000" dirty="0" smtClean="0"/>
              <a:t>lúdtalp</a:t>
            </a:r>
            <a:endParaRPr lang="en-US" sz="2000" dirty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u="sng" dirty="0" err="1" smtClean="0"/>
              <a:t>Kezelés</a:t>
            </a:r>
            <a:r>
              <a:rPr lang="en-US" sz="2000" u="sng" dirty="0" smtClean="0"/>
              <a:t>:</a:t>
            </a:r>
            <a:endParaRPr lang="en-US" sz="2000" u="sng" dirty="0"/>
          </a:p>
          <a:p>
            <a:pPr marL="1085850" lvl="2">
              <a:lnSpc>
                <a:spcPct val="110000"/>
              </a:lnSpc>
              <a:buFontTx/>
              <a:buChar char="-"/>
              <a:defRPr/>
            </a:pPr>
            <a:r>
              <a:rPr lang="en-US" sz="2000" dirty="0"/>
              <a:t>p</a:t>
            </a:r>
            <a:r>
              <a:rPr lang="hu-HU" sz="2000" dirty="0" smtClean="0"/>
              <a:t>árakötés</a:t>
            </a:r>
            <a:r>
              <a:rPr lang="en-US" sz="2000" dirty="0" smtClean="0"/>
              <a:t>, NSAID, g</a:t>
            </a:r>
            <a:r>
              <a:rPr lang="hu-HU" sz="2000" dirty="0" smtClean="0"/>
              <a:t>ipsz</a:t>
            </a:r>
            <a:endParaRPr lang="en-US" sz="2000" dirty="0"/>
          </a:p>
          <a:p>
            <a:pPr marL="1085850" lvl="2">
              <a:lnSpc>
                <a:spcPct val="110000"/>
              </a:lnSpc>
              <a:buFontTx/>
              <a:buChar char="-"/>
              <a:defRPr/>
            </a:pPr>
            <a:r>
              <a:rPr lang="hu-HU" sz="2000" dirty="0" smtClean="0"/>
              <a:t>lúdtalpbetét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9" name="Tartalom helye 6" descr="Pes planus rt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1916832"/>
            <a:ext cx="2849771" cy="1077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5982" t="49008" r="7684" b="5190"/>
          <a:stretch/>
        </p:blipFill>
        <p:spPr>
          <a:xfrm rot="16200000" flipH="1">
            <a:off x="6542170" y="3259030"/>
            <a:ext cx="1892467" cy="2088391"/>
          </a:xfrm>
          <a:prstGeom prst="rect">
            <a:avLst/>
          </a:prstGeom>
        </p:spPr>
      </p:pic>
      <p:pic>
        <p:nvPicPr>
          <p:cNvPr id="7" name="Gyermekkori lábdeformitások 3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Gyermekkori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lúdtalp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4896544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4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Neuromuscularis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1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ICP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infantilis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cerebralis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paresis)</a:t>
            </a:r>
            <a:endParaRPr lang="en-US" sz="24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1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rövidült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Achilles,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equinus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k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ontra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t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ú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r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a</a:t>
            </a:r>
          </a:p>
          <a:p>
            <a:pPr lvl="1" indent="-342900">
              <a:lnSpc>
                <a:spcPct val="11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 sarok kifejezett valgus helyzetben</a:t>
            </a:r>
          </a:p>
          <a:p>
            <a:pPr lvl="1" indent="-342900">
              <a:lnSpc>
                <a:spcPct val="11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z előláb pronált, abdukált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10000"/>
              </a:lnSpc>
              <a:buFontTx/>
              <a:buChar char="-"/>
              <a:defRPr/>
            </a:pPr>
            <a:r>
              <a:rPr lang="en-US" sz="2000" u="sng" dirty="0" err="1">
                <a:solidFill>
                  <a:srgbClr val="000000"/>
                </a:solidFill>
                <a:ea typeface="MS PGothic" charset="0"/>
              </a:rPr>
              <a:t>Kezelés</a:t>
            </a:r>
            <a:r>
              <a:rPr lang="en-US" sz="2000" u="sng" dirty="0">
                <a:solidFill>
                  <a:srgbClr val="000000"/>
                </a:solidFill>
                <a:ea typeface="MS PGothic" charset="0"/>
              </a:rPr>
              <a:t>:</a:t>
            </a:r>
          </a:p>
          <a:p>
            <a:pPr lvl="2" indent="-342900">
              <a:lnSpc>
                <a:spcPct val="11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o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rtézisek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enyhe esetekben)</a:t>
            </a:r>
          </a:p>
          <a:p>
            <a:pPr lvl="2" indent="-342900">
              <a:lnSpc>
                <a:spcPct val="11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m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űtét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3" indent="-342900">
              <a:buFontTx/>
              <a:buChar char="-"/>
              <a:defRPr/>
            </a:pP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lágyrészműtétek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(gastrocnemius, peroneus)</a:t>
            </a: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lvl="3" indent="-342900">
              <a:buFontTx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calcaneus </a:t>
            </a: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osteotomia</a:t>
            </a:r>
            <a:r>
              <a:rPr lang="en-US" dirty="0" smtClean="0">
                <a:solidFill>
                  <a:srgbClr val="000000"/>
                </a:solidFill>
                <a:ea typeface="MS PGothic" charset="0"/>
              </a:rPr>
              <a:t> </a:t>
            </a:r>
          </a:p>
          <a:p>
            <a:pPr lvl="3" indent="-342900">
              <a:buFontTx/>
              <a:buChar char="-"/>
              <a:defRPr/>
            </a:pPr>
            <a:r>
              <a:rPr lang="en-US" dirty="0" err="1" smtClean="0">
                <a:solidFill>
                  <a:srgbClr val="000000"/>
                </a:solidFill>
                <a:ea typeface="MS PGothic" charset="0"/>
              </a:rPr>
              <a:t>arthrodesisek</a:t>
            </a:r>
            <a:endParaRPr lang="en-US" dirty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7" name="Tartalom helye 8" descr="cp equinovalgu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1405938"/>
            <a:ext cx="2826472" cy="2042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3861048"/>
            <a:ext cx="3109436" cy="1368152"/>
          </a:xfrm>
          <a:prstGeom prst="rect">
            <a:avLst/>
          </a:prstGeom>
        </p:spPr>
      </p:pic>
      <p:pic>
        <p:nvPicPr>
          <p:cNvPr id="11" name="Tartalom helye 4" descr="triple arthrodesis w tex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3789040"/>
            <a:ext cx="2481888" cy="2053198"/>
          </a:xfrm>
          <a:prstGeom prst="rect">
            <a:avLst/>
          </a:prstGeom>
        </p:spPr>
      </p:pic>
      <p:pic>
        <p:nvPicPr>
          <p:cNvPr id="10" name="Gyermekkori lábdeformitások 3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6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arlóláb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adductus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ddukált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előláb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gyenge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peroneusok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2060848"/>
            <a:ext cx="4032448" cy="2160239"/>
          </a:xfrm>
          <a:prstGeom prst="rect">
            <a:avLst/>
          </a:prstGeom>
        </p:spPr>
      </p:pic>
      <p:pic>
        <p:nvPicPr>
          <p:cNvPr id="9" name="Tartalom helye 5" descr="pes add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4048" y="4149080"/>
            <a:ext cx="3819274" cy="1709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16870" y="587727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Bebax</a:t>
            </a:r>
            <a:r>
              <a:rPr lang="en-US" dirty="0" smtClean="0"/>
              <a:t> </a:t>
            </a:r>
            <a:r>
              <a:rPr lang="en-US" dirty="0" err="1" smtClean="0"/>
              <a:t>cipő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7664" y="3789040"/>
            <a:ext cx="1368153" cy="2074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3802146"/>
            <a:ext cx="1512168" cy="2057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7373" y="350100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medialis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75656" y="3501008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lateralis</a:t>
            </a:r>
            <a:endParaRPr lang="en-US" dirty="0"/>
          </a:p>
        </p:txBody>
      </p:sp>
      <p:pic>
        <p:nvPicPr>
          <p:cNvPr id="10" name="Gyermekkori lábdeformitások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4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9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7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4. </a:t>
            </a:r>
            <a:r>
              <a:rPr lang="en-US" sz="4000" dirty="0" err="1" smtClean="0">
                <a:cs typeface="ＭＳ Ｐゴシック" charset="0"/>
              </a:rPr>
              <a:t>Osteochondrosisok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475252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Juvenilis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osteochondrosis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: </a:t>
            </a:r>
          </a:p>
          <a:p>
            <a:pPr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csontosodási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magok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(epiphysis,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apophysis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asepticus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ischaemiás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necrosisa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>
              <a:lnSpc>
                <a:spcPct val="130000"/>
              </a:lnSpc>
              <a:buFontTx/>
              <a:buChar char="-"/>
              <a:defRPr/>
            </a:pP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M.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Köhler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I.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naviculare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>
              <a:lnSpc>
                <a:spcPct val="130000"/>
              </a:lnSpc>
              <a:buFontTx/>
              <a:buChar char="-"/>
              <a:defRPr/>
            </a:pP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M.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Köhler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II.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(II. metatarsus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fej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>
              <a:lnSpc>
                <a:spcPct val="130000"/>
              </a:lnSpc>
              <a:buFontTx/>
              <a:buChar char="-"/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Apophysitis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 calcanei (M. </a:t>
            </a:r>
            <a:r>
              <a:rPr lang="en-US" sz="2400" dirty="0" err="1" smtClean="0">
                <a:solidFill>
                  <a:srgbClr val="000000"/>
                </a:solidFill>
                <a:ea typeface="MS PGothic" charset="0"/>
              </a:rPr>
              <a:t>Schintz</a:t>
            </a:r>
            <a:r>
              <a:rPr lang="en-US" sz="2400" dirty="0" smtClean="0">
                <a:solidFill>
                  <a:srgbClr val="000000"/>
                </a:solidFill>
                <a:ea typeface="MS PGothic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sarokcsont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apophysis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1628800"/>
            <a:ext cx="3024336" cy="4196708"/>
          </a:xfrm>
          <a:prstGeom prst="rect">
            <a:avLst/>
          </a:prstGeom>
        </p:spPr>
      </p:pic>
      <p:pic>
        <p:nvPicPr>
          <p:cNvPr id="7" name="Gyermekkori lábdeformitások 4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5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6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4. </a:t>
            </a:r>
            <a:r>
              <a:rPr lang="en-US" sz="4000" dirty="0" err="1" smtClean="0">
                <a:cs typeface="ＭＳ Ｐゴシック" charset="0"/>
              </a:rPr>
              <a:t>Osteochondrosisok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4536504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M.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Köhler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I. 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o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naviculare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osteochondrosisa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-7 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éves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kor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iúk 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között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gyakoribb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ájdalom 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a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belső talpélen</a:t>
            </a:r>
            <a:endParaRPr lang="hu-HU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z os naviculare nyomásérzékeny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Rtg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: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az os naviculare ellapul, </a:t>
            </a:r>
            <a:r>
              <a:rPr lang="hu-HU" sz="2000" dirty="0">
                <a:solidFill>
                  <a:srgbClr val="000000"/>
                </a:solidFill>
                <a:ea typeface="MS PGothic" charset="0"/>
              </a:rPr>
              <a:t>scleroticussá </a:t>
            </a: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válik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u="sng" dirty="0" smtClean="0">
                <a:solidFill>
                  <a:srgbClr val="000000"/>
                </a:solidFill>
                <a:ea typeface="MS PGothic" charset="0"/>
              </a:rPr>
              <a:t>Kezelés:</a:t>
            </a:r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hu-HU" sz="2000" dirty="0" smtClean="0">
                <a:solidFill>
                  <a:srgbClr val="000000"/>
                </a:solidFill>
                <a:ea typeface="MS PGothic" charset="0"/>
              </a:rPr>
              <a:t>NSAID, lúdtalpbetét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844" t="8764" r="2907" b="7730"/>
          <a:stretch/>
        </p:blipFill>
        <p:spPr>
          <a:xfrm>
            <a:off x="5616628" y="1412776"/>
            <a:ext cx="3413431" cy="302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12360" y="4581128"/>
            <a:ext cx="42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ép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4581128"/>
            <a:ext cx="70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kóros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H="1" flipV="1">
            <a:off x="7873028" y="3622344"/>
            <a:ext cx="149730" cy="9587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</p:cNvCxnSpPr>
          <p:nvPr/>
        </p:nvCxnSpPr>
        <p:spPr>
          <a:xfrm flipV="1">
            <a:off x="6508083" y="3679044"/>
            <a:ext cx="80141" cy="902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yermekkori lábdeformitások 4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3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340768"/>
            <a:ext cx="2908300" cy="2908300"/>
          </a:xfrm>
          <a:prstGeom prst="rect">
            <a:avLst/>
          </a:prstGeom>
        </p:spPr>
      </p:pic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9557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4. </a:t>
            </a:r>
            <a:r>
              <a:rPr lang="en-US" sz="4000" dirty="0" err="1" smtClean="0">
                <a:cs typeface="ＭＳ Ｐゴシック" charset="0"/>
              </a:rPr>
              <a:t>Osteochondrosisok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400600" cy="4896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M.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Köhler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II. (M. Freiberg)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 smtClean="0"/>
              <a:t>II</a:t>
            </a:r>
            <a:r>
              <a:rPr lang="hu-HU" sz="2000" dirty="0"/>
              <a:t>. </a:t>
            </a:r>
            <a:r>
              <a:rPr lang="en-US" sz="2000" dirty="0" err="1"/>
              <a:t>metatars</a:t>
            </a:r>
            <a:r>
              <a:rPr lang="hu-HU" sz="2000" dirty="0"/>
              <a:t>us </a:t>
            </a:r>
            <a:r>
              <a:rPr lang="hu-HU" sz="2000" dirty="0" smtClean="0"/>
              <a:t>fej </a:t>
            </a:r>
            <a:r>
              <a:rPr lang="hu-HU" sz="1800" dirty="0" smtClean="0"/>
              <a:t>(ritkán </a:t>
            </a:r>
            <a:r>
              <a:rPr lang="hu-HU" sz="1800" dirty="0"/>
              <a:t>a </a:t>
            </a:r>
            <a:r>
              <a:rPr lang="hu-HU" sz="1800" dirty="0" smtClean="0"/>
              <a:t>III-IV</a:t>
            </a:r>
            <a:r>
              <a:rPr lang="hu-HU" sz="1800" dirty="0"/>
              <a:t>. </a:t>
            </a:r>
            <a:r>
              <a:rPr lang="en-US" sz="1800" dirty="0" smtClean="0"/>
              <a:t>)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/>
              <a:t>12</a:t>
            </a:r>
            <a:r>
              <a:rPr lang="en-US" sz="2000" dirty="0"/>
              <a:t>-18 </a:t>
            </a:r>
            <a:r>
              <a:rPr lang="hu-HU" sz="2000" dirty="0"/>
              <a:t>éves </a:t>
            </a:r>
            <a:r>
              <a:rPr lang="hu-HU" sz="2000" dirty="0" smtClean="0"/>
              <a:t>kor</a:t>
            </a:r>
            <a:endParaRPr lang="en-US" sz="2000" dirty="0" smtClean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/>
              <a:t>l</a:t>
            </a:r>
            <a:r>
              <a:rPr lang="hu-HU" sz="2000" dirty="0" smtClean="0"/>
              <a:t>ányoknál gyakoribb</a:t>
            </a:r>
            <a:endParaRPr lang="en-US" sz="2000" dirty="0" smtClean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/>
              <a:t>e</a:t>
            </a:r>
            <a:r>
              <a:rPr lang="hu-HU" sz="2000" dirty="0" smtClean="0"/>
              <a:t>lőláb fájdalom</a:t>
            </a:r>
            <a:r>
              <a:rPr lang="en-US" sz="2000" dirty="0" smtClean="0"/>
              <a:t>, d</a:t>
            </a:r>
            <a:r>
              <a:rPr lang="hu-HU" sz="2000" dirty="0" smtClean="0"/>
              <a:t>uzzanat</a:t>
            </a:r>
            <a:r>
              <a:rPr lang="en-US" sz="2000" dirty="0" smtClean="0"/>
              <a:t>, </a:t>
            </a:r>
            <a:r>
              <a:rPr lang="hu-HU" sz="2000" dirty="0" smtClean="0"/>
              <a:t>nyomásérzékenység</a:t>
            </a: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dirty="0" smtClean="0"/>
              <a:t>Rtg</a:t>
            </a:r>
            <a:r>
              <a:rPr lang="hu-HU" sz="2000" dirty="0"/>
              <a:t>: a </a:t>
            </a:r>
            <a:r>
              <a:rPr lang="hu-HU" sz="2000" dirty="0" smtClean="0"/>
              <a:t>metatarsus </a:t>
            </a:r>
            <a:r>
              <a:rPr lang="hu-HU" sz="2000" dirty="0"/>
              <a:t>fej lapossá válik, </a:t>
            </a:r>
            <a:r>
              <a:rPr lang="hu-HU" sz="2000" dirty="0" smtClean="0"/>
              <a:t>feltöredezik</a:t>
            </a:r>
            <a:endParaRPr lang="en-US" sz="2000" dirty="0" smtClean="0"/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hu-HU" sz="2000" u="sng" dirty="0" smtClean="0"/>
              <a:t>Kezelés:</a:t>
            </a:r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/>
              <a:t>NSAID, </a:t>
            </a:r>
            <a:r>
              <a:rPr lang="en-US" sz="2000" dirty="0" err="1" smtClean="0"/>
              <a:t>lúdt</a:t>
            </a:r>
            <a:r>
              <a:rPr lang="hu-HU" sz="2000" dirty="0" smtClean="0"/>
              <a:t>alpbetét</a:t>
            </a:r>
            <a:r>
              <a:rPr lang="en-US" sz="2000" dirty="0" smtClean="0"/>
              <a:t>, m</a:t>
            </a:r>
            <a:r>
              <a:rPr lang="hu-HU" sz="2000" dirty="0" smtClean="0"/>
              <a:t>űtét (rezekció)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164288" y="2276872"/>
            <a:ext cx="72008" cy="10081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4437112"/>
            <a:ext cx="2016224" cy="1513470"/>
          </a:xfrm>
          <a:prstGeom prst="rect">
            <a:avLst/>
          </a:prstGeom>
        </p:spPr>
      </p:pic>
      <p:pic>
        <p:nvPicPr>
          <p:cNvPr id="7" name="Gyermekkori lábdeformitások 4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79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4. </a:t>
            </a:r>
            <a:r>
              <a:rPr lang="en-US" sz="4000" dirty="0" err="1" smtClean="0">
                <a:cs typeface="ＭＳ Ｐゴシック" charset="0"/>
              </a:rPr>
              <a:t>Osteochondrosisok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34481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 startAt="3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Apophysitis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calcanei (M.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Schintz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, M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.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Sever)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arokcsont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apophysis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7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-13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éves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kor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iúknál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gyakoribb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g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yakran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Achilles-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ín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feszességel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társul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arokfájdalom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nyomásérzékenység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hu-HU" sz="2000" dirty="0"/>
              <a:t>Rtg: a </a:t>
            </a:r>
            <a:r>
              <a:rPr lang="hu-HU" sz="2000" dirty="0" smtClean="0"/>
              <a:t>calcaneus apophysise sclerotikus,                       feltöredezik 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hu-HU" sz="2000" u="sng" dirty="0" smtClean="0"/>
              <a:t>Kezelés:</a:t>
            </a: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/>
              <a:t>NSAID, </a:t>
            </a:r>
            <a:r>
              <a:rPr lang="en-US" sz="2000" dirty="0" err="1" smtClean="0"/>
              <a:t>szilikon</a:t>
            </a:r>
            <a:r>
              <a:rPr lang="en-US" sz="2000" dirty="0" smtClean="0"/>
              <a:t> </a:t>
            </a:r>
            <a:r>
              <a:rPr lang="en-US" sz="2000" dirty="0" err="1" smtClean="0"/>
              <a:t>sarokék</a:t>
            </a:r>
            <a:r>
              <a:rPr lang="en-US" sz="2000" dirty="0" smtClean="0"/>
              <a:t>, Achilles </a:t>
            </a:r>
            <a:r>
              <a:rPr lang="en-US" sz="2000" dirty="0" err="1" smtClean="0"/>
              <a:t>nyújtás</a:t>
            </a:r>
            <a:endParaRPr lang="en-US" sz="2000" dirty="0"/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2204864"/>
            <a:ext cx="2880320" cy="221563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156176" y="4149080"/>
            <a:ext cx="288032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t="6560"/>
          <a:stretch/>
        </p:blipFill>
        <p:spPr>
          <a:xfrm>
            <a:off x="6876256" y="4613748"/>
            <a:ext cx="1747912" cy="1490341"/>
          </a:xfrm>
          <a:prstGeom prst="rect">
            <a:avLst/>
          </a:prstGeom>
        </p:spPr>
      </p:pic>
      <p:pic>
        <p:nvPicPr>
          <p:cNvPr id="7" name="Gyermekkori lábdeformitások 4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177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8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208" y="5243190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Köszönöm</a:t>
            </a:r>
            <a:r>
              <a:rPr lang="en-US" sz="4000" dirty="0" smtClean="0">
                <a:cs typeface="ＭＳ Ｐゴシック" charset="0"/>
              </a:rPr>
              <a:t> a </a:t>
            </a:r>
            <a:r>
              <a:rPr lang="en-US" sz="4000" dirty="0" err="1" smtClean="0">
                <a:cs typeface="ＭＳ Ｐゴシック" charset="0"/>
              </a:rPr>
              <a:t>figyelmet</a:t>
            </a:r>
            <a:r>
              <a:rPr lang="en-US" sz="4000" dirty="0" smtClean="0">
                <a:cs typeface="ＭＳ Ｐゴシック" charset="0"/>
              </a:rPr>
              <a:t>!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8182" y="6381328"/>
            <a:ext cx="4583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–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dirty="0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1052736"/>
            <a:ext cx="2696331" cy="1792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0304" t="14008" r="13318"/>
          <a:stretch/>
        </p:blipFill>
        <p:spPr>
          <a:xfrm>
            <a:off x="755576" y="1052736"/>
            <a:ext cx="2398378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888" y="3068960"/>
            <a:ext cx="2248511" cy="2099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6109" y="1053554"/>
            <a:ext cx="2408299" cy="1799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r="61831" b="13932"/>
          <a:stretch/>
        </p:blipFill>
        <p:spPr>
          <a:xfrm>
            <a:off x="1403648" y="3068960"/>
            <a:ext cx="1667781" cy="2104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200" y="3068960"/>
            <a:ext cx="1345704" cy="2092768"/>
          </a:xfrm>
          <a:prstGeom prst="rect">
            <a:avLst/>
          </a:prstGeom>
        </p:spPr>
      </p:pic>
      <p:pic>
        <p:nvPicPr>
          <p:cNvPr id="10" name="Gyermekkori lábdeformitások 4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5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1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8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arlóláb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adductus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elcsapott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dorsalflektált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evertált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abdukált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láb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eszes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peroneusok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3573016"/>
            <a:ext cx="3352845" cy="2088232"/>
          </a:xfrm>
          <a:prstGeom prst="rect">
            <a:avLst/>
          </a:prstGeom>
        </p:spPr>
      </p:pic>
      <p:pic>
        <p:nvPicPr>
          <p:cNvPr id="8" name="Gyermekkori lábdeformitások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arlóláb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adductus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elcsapott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calcaneovalgus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gyéb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buFontTx/>
              <a:buChar char="-"/>
              <a:defRPr/>
            </a:pP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e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quinus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buFontTx/>
              <a:buChar char="-"/>
              <a:defRPr/>
            </a:pP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alcaneus</a:t>
            </a:r>
          </a:p>
          <a:p>
            <a:pPr lvl="2" indent="-342900">
              <a:buFontTx/>
              <a:buChar char="-"/>
              <a:defRPr/>
            </a:pP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v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algus</a:t>
            </a:r>
          </a:p>
          <a:p>
            <a:pPr lvl="2" indent="-342900">
              <a:buFontTx/>
              <a:buChar char="-"/>
              <a:defRPr/>
            </a:pP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v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arus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buFontTx/>
              <a:buChar char="-"/>
              <a:defRPr/>
            </a:pPr>
            <a:r>
              <a:rPr lang="en-US" sz="1800" dirty="0" err="1">
                <a:solidFill>
                  <a:srgbClr val="000000"/>
                </a:solidFill>
                <a:ea typeface="MS PGothic" charset="0"/>
              </a:rPr>
              <a:t>c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avus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buFontTx/>
              <a:buChar char="-"/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supinatus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lvl="2" indent="-342900">
              <a:buFontTx/>
              <a:buChar char="-"/>
              <a:defRPr/>
            </a:pPr>
            <a:r>
              <a:rPr lang="en-US" sz="1800" dirty="0">
                <a:solidFill>
                  <a:srgbClr val="000000"/>
                </a:solidFill>
                <a:ea typeface="MS PGothic" charset="0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fentiek</a:t>
            </a:r>
            <a:r>
              <a:rPr lang="en-US" sz="1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MS PGothic" charset="0"/>
              </a:rPr>
              <a:t>kombinációi</a:t>
            </a:r>
            <a:endParaRPr lang="en-US" sz="1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0794" t="11289" b="4231"/>
          <a:stretch/>
        </p:blipFill>
        <p:spPr>
          <a:xfrm>
            <a:off x="6084168" y="2924944"/>
            <a:ext cx="2397745" cy="3087419"/>
          </a:xfrm>
          <a:prstGeom prst="rect">
            <a:avLst/>
          </a:prstGeom>
        </p:spPr>
      </p:pic>
      <p:pic>
        <p:nvPicPr>
          <p:cNvPr id="7" name="Gyermekkori lábdeformitások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1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ongaláb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equinovarus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v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eleszületett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lúdtalp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pes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MS PGothic" charset="0"/>
              </a:rPr>
              <a:t>planus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7" name="Gyermekkori lábdeformitások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0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98477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Ritkább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fejlődési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p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olydactylia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1600" dirty="0" smtClean="0">
              <a:solidFill>
                <a:srgbClr val="000000"/>
              </a:solidFill>
              <a:ea typeface="MS PGothic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7" name="Picture 5" descr="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5942" y="3631664"/>
            <a:ext cx="3888506" cy="24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20"/>
          <p:cNvPicPr>
            <a:picLocks noChangeAspect="1" noChangeArrowheads="1"/>
          </p:cNvPicPr>
          <p:nvPr/>
        </p:nvPicPr>
        <p:blipFill rotWithShape="1">
          <a:blip r:embed="rId7" cstate="print"/>
          <a:srcRect t="26522"/>
          <a:stretch/>
        </p:blipFill>
        <p:spPr bwMode="auto">
          <a:xfrm>
            <a:off x="2539618" y="4266856"/>
            <a:ext cx="1872208" cy="183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611" y="1340768"/>
            <a:ext cx="1402305" cy="1980952"/>
          </a:xfrm>
          <a:prstGeom prst="rect">
            <a:avLst/>
          </a:prstGeom>
        </p:spPr>
      </p:pic>
      <p:pic>
        <p:nvPicPr>
          <p:cNvPr id="8" name="Gyermekkori lábdeformitások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Gyermekkori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lábbetegségek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Veleszületett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lábdeformitások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98477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Intrauterin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tartási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Struktúrális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deformitások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Ritkább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fejlődési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rendellenességek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p</a:t>
            </a:r>
            <a:r>
              <a:rPr lang="en-US" sz="2000" dirty="0" err="1" smtClean="0">
                <a:solidFill>
                  <a:srgbClr val="BFBFBF"/>
                </a:solidFill>
                <a:ea typeface="MS PGothic" charset="0"/>
              </a:rPr>
              <a:t>olydactylia</a:t>
            </a:r>
            <a:endParaRPr lang="en-US" sz="2000" dirty="0">
              <a:solidFill>
                <a:srgbClr val="BFBFBF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yndactylia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478162"/>
            <a:ext cx="3960440" cy="2673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11864"/>
          <a:stretch/>
        </p:blipFill>
        <p:spPr>
          <a:xfrm>
            <a:off x="2051720" y="4627506"/>
            <a:ext cx="2303781" cy="1522849"/>
          </a:xfrm>
          <a:prstGeom prst="rect">
            <a:avLst/>
          </a:prstGeom>
        </p:spPr>
      </p:pic>
      <p:pic>
        <p:nvPicPr>
          <p:cNvPr id="9" name="Gyermekkori lábdeformitások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8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4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18819</TotalTime>
  <Words>4843</Words>
  <Application>Microsoft Macintosh PowerPoint</Application>
  <PresentationFormat>On-screen Show (4:3)</PresentationFormat>
  <Paragraphs>541</Paragraphs>
  <Slides>44</Slides>
  <Notes>43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Mézes Dorottya</dc:creator>
  <cp:lastModifiedBy>Domos Gyula</cp:lastModifiedBy>
  <cp:revision>1753</cp:revision>
  <dcterms:created xsi:type="dcterms:W3CDTF">2015-02-04T08:09:30Z</dcterms:created>
  <dcterms:modified xsi:type="dcterms:W3CDTF">2020-03-27T01:02:21Z</dcterms:modified>
</cp:coreProperties>
</file>