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mp4"/>
  <Default Extension="rels" ContentType="application/vnd.openxmlformats-package.relationships+xml"/>
  <Default Extension="vml" ContentType="application/vnd.openxmlformats-officedocument.vmlDrawing"/>
  <Default Extension="mov" ContentType="video/quicktime"/>
  <Default Extension="m4a" ContentType="audio/mp4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310" r:id="rId4"/>
    <p:sldId id="311" r:id="rId5"/>
    <p:sldId id="258" r:id="rId6"/>
    <p:sldId id="352" r:id="rId7"/>
    <p:sldId id="266" r:id="rId8"/>
    <p:sldId id="267" r:id="rId9"/>
    <p:sldId id="268" r:id="rId10"/>
    <p:sldId id="269" r:id="rId11"/>
    <p:sldId id="353" r:id="rId12"/>
    <p:sldId id="270" r:id="rId13"/>
    <p:sldId id="325" r:id="rId14"/>
    <p:sldId id="354" r:id="rId15"/>
    <p:sldId id="327" r:id="rId16"/>
    <p:sldId id="328" r:id="rId17"/>
    <p:sldId id="329" r:id="rId18"/>
    <p:sldId id="333" r:id="rId19"/>
    <p:sldId id="334" r:id="rId20"/>
    <p:sldId id="355" r:id="rId21"/>
    <p:sldId id="336" r:id="rId22"/>
    <p:sldId id="351" r:id="rId23"/>
    <p:sldId id="337" r:id="rId24"/>
    <p:sldId id="326" r:id="rId25"/>
    <p:sldId id="350" r:id="rId26"/>
    <p:sldId id="278" r:id="rId27"/>
    <p:sldId id="293" r:id="rId28"/>
    <p:sldId id="271" r:id="rId29"/>
    <p:sldId id="314" r:id="rId30"/>
    <p:sldId id="280" r:id="rId31"/>
    <p:sldId id="295" r:id="rId32"/>
    <p:sldId id="296" r:id="rId33"/>
    <p:sldId id="297" r:id="rId34"/>
    <p:sldId id="298" r:id="rId35"/>
    <p:sldId id="317" r:id="rId36"/>
    <p:sldId id="319" r:id="rId37"/>
    <p:sldId id="320" r:id="rId38"/>
    <p:sldId id="321" r:id="rId39"/>
    <p:sldId id="322" r:id="rId40"/>
    <p:sldId id="323" r:id="rId41"/>
    <p:sldId id="324" r:id="rId42"/>
    <p:sldId id="340" r:id="rId43"/>
    <p:sldId id="341" r:id="rId44"/>
    <p:sldId id="342" r:id="rId45"/>
    <p:sldId id="356" r:id="rId46"/>
    <p:sldId id="343" r:id="rId47"/>
    <p:sldId id="344" r:id="rId48"/>
    <p:sldId id="345" r:id="rId49"/>
    <p:sldId id="282" r:id="rId50"/>
    <p:sldId id="315" r:id="rId51"/>
    <p:sldId id="316" r:id="rId52"/>
    <p:sldId id="283" r:id="rId53"/>
    <p:sldId id="313" r:id="rId54"/>
    <p:sldId id="288" r:id="rId55"/>
    <p:sldId id="301" r:id="rId56"/>
    <p:sldId id="309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3EB"/>
    <a:srgbClr val="981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7"/>
    <p:restoredTop sz="95701"/>
  </p:normalViewPr>
  <p:slideViewPr>
    <p:cSldViewPr snapToGrid="0" snapToObjects="1">
      <p:cViewPr>
        <p:scale>
          <a:sx n="64" d="100"/>
          <a:sy n="64" d="100"/>
        </p:scale>
        <p:origin x="744" y="1024"/>
      </p:cViewPr>
      <p:guideLst/>
    </p:cSldViewPr>
  </p:slideViewPr>
  <p:notesTextViewPr>
    <p:cViewPr>
      <p:scale>
        <a:sx n="175" d="100"/>
        <a:sy n="1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notesMaster" Target="notesMasters/notesMaster1.xml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52365-9E0F-3B4A-B858-7F5612C07A8E}" type="datetimeFigureOut">
              <a:rPr lang="en-US" smtClean="0"/>
              <a:t>3/23/20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7DEC6-B5F2-C448-BB34-CDA6DF750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58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42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361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89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78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028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71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6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0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724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EFE25E25-A204-BE48-ADDA-F5399B66B862}" type="slidenum">
              <a:rPr lang="hu-HU" altLang="en-US"/>
              <a:pPr>
                <a:spcBef>
                  <a:spcPct val="0"/>
                </a:spcBef>
              </a:pPr>
              <a:t>40</a:t>
            </a:fld>
            <a:endParaRPr lang="hu-HU" alt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3738"/>
            <a:ext cx="6070600" cy="34147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8341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211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2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812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28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3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15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63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7DEC6-B5F2-C448-BB34-CDA6DF7506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63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1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A656CDD-7501-BA46-BAEC-564D0CA133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38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4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5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29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9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2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65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2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2AC59-6074-2C48-B6CA-3F504CFFE893}" type="datetimeFigureOut">
              <a:rPr lang="en-US" smtClean="0"/>
              <a:t>3/23/20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BCFD8-936E-5F40-84AD-39CE3056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2.jpg"/><Relationship Id="rId6" Type="http://schemas.openxmlformats.org/officeDocument/2006/relationships/image" Target="../media/image3.jpg"/><Relationship Id="rId7" Type="http://schemas.openxmlformats.org/officeDocument/2006/relationships/image" Target="../media/image4.jpeg"/><Relationship Id="rId8" Type="http://schemas.openxmlformats.org/officeDocument/2006/relationships/image" Target="../media/image5.jpg"/><Relationship Id="rId9" Type="http://schemas.openxmlformats.org/officeDocument/2006/relationships/image" Target="../media/image6.jpg"/><Relationship Id="rId10" Type="http://schemas.openxmlformats.org/officeDocument/2006/relationships/image" Target="../media/image7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6.jpg"/><Relationship Id="rId5" Type="http://schemas.openxmlformats.org/officeDocument/2006/relationships/image" Target="../media/image7.png"/><Relationship Id="rId1" Type="http://schemas.microsoft.com/office/2007/relationships/media" Target="../media/media10.m4a"/><Relationship Id="rId2" Type="http://schemas.openxmlformats.org/officeDocument/2006/relationships/audio" Target="../media/media10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17.jpg"/><Relationship Id="rId6" Type="http://schemas.openxmlformats.org/officeDocument/2006/relationships/image" Target="../media/image7.png"/><Relationship Id="rId1" Type="http://schemas.microsoft.com/office/2007/relationships/media" Target="../media/media11.m4a"/><Relationship Id="rId2" Type="http://schemas.openxmlformats.org/officeDocument/2006/relationships/audio" Target="../media/media11.m4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7.png"/><Relationship Id="rId1" Type="http://schemas.microsoft.com/office/2007/relationships/media" Target="../media/media12.m4a"/><Relationship Id="rId2" Type="http://schemas.openxmlformats.org/officeDocument/2006/relationships/audio" Target="../media/media12.m4a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20.jpg"/><Relationship Id="rId6" Type="http://schemas.openxmlformats.org/officeDocument/2006/relationships/image" Target="../media/image7.png"/><Relationship Id="rId1" Type="http://schemas.microsoft.com/office/2007/relationships/media" Target="../media/media13.m4a"/><Relationship Id="rId2" Type="http://schemas.openxmlformats.org/officeDocument/2006/relationships/audio" Target="../media/media13.m4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21.png"/><Relationship Id="rId6" Type="http://schemas.openxmlformats.org/officeDocument/2006/relationships/image" Target="../media/image7.png"/><Relationship Id="rId7" Type="http://schemas.openxmlformats.org/officeDocument/2006/relationships/hyperlink" Target="https://www.semanticscholar.org/paper/The-muscular-dystrophies.-Wicklund/570bd88635f34e977bf17d8e3ff5664c0d310c77" TargetMode="External"/><Relationship Id="rId1" Type="http://schemas.microsoft.com/office/2007/relationships/media" Target="../media/media14.m4a"/><Relationship Id="rId2" Type="http://schemas.openxmlformats.org/officeDocument/2006/relationships/audio" Target="../media/media14.m4a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2.png"/><Relationship Id="rId5" Type="http://schemas.openxmlformats.org/officeDocument/2006/relationships/image" Target="../media/image7.png"/><Relationship Id="rId1" Type="http://schemas.microsoft.com/office/2007/relationships/media" Target="../media/media15.m4a"/><Relationship Id="rId2" Type="http://schemas.openxmlformats.org/officeDocument/2006/relationships/audio" Target="../media/media15.m4a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5" Type="http://schemas.openxmlformats.org/officeDocument/2006/relationships/image" Target="../media/image23.png"/><Relationship Id="rId6" Type="http://schemas.openxmlformats.org/officeDocument/2006/relationships/hyperlink" Target="https://txfertility.com/infertility-diagnosis/preconception-genetic-testing/" TargetMode="External"/><Relationship Id="rId1" Type="http://schemas.microsoft.com/office/2007/relationships/media" Target="../media/media16.m4a"/><Relationship Id="rId2" Type="http://schemas.openxmlformats.org/officeDocument/2006/relationships/audio" Target="../media/media16.m4a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4.png"/><Relationship Id="rId5" Type="http://schemas.openxmlformats.org/officeDocument/2006/relationships/image" Target="../media/image7.png"/><Relationship Id="rId1" Type="http://schemas.microsoft.com/office/2007/relationships/media" Target="../media/media17.m4a"/><Relationship Id="rId2" Type="http://schemas.openxmlformats.org/officeDocument/2006/relationships/audio" Target="../media/media17.m4a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1" Type="http://schemas.microsoft.com/office/2007/relationships/media" Target="../media/media18.m4a"/><Relationship Id="rId2" Type="http://schemas.openxmlformats.org/officeDocument/2006/relationships/audio" Target="../media/media18.m4a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5.jpeg"/><Relationship Id="rId5" Type="http://schemas.openxmlformats.org/officeDocument/2006/relationships/image" Target="../media/image7.png"/><Relationship Id="rId6" Type="http://schemas.openxmlformats.org/officeDocument/2006/relationships/hyperlink" Target="https://www.frontiersin.org/articles/10.3389/fmolb.2016.00007/full" TargetMode="External"/><Relationship Id="rId1" Type="http://schemas.microsoft.com/office/2007/relationships/media" Target="../media/media19.m4a"/><Relationship Id="rId2" Type="http://schemas.openxmlformats.org/officeDocument/2006/relationships/audio" Target="../media/media19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8.jpeg"/><Relationship Id="rId6" Type="http://schemas.openxmlformats.org/officeDocument/2006/relationships/image" Target="../media/image7.png"/><Relationship Id="rId1" Type="http://schemas.microsoft.com/office/2007/relationships/media" Target="../media/media2.m4a"/><Relationship Id="rId2" Type="http://schemas.openxmlformats.org/officeDocument/2006/relationships/audio" Target="../media/media2.m4a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hyperlink" Target="https://uctclinic.com/spinal-muscular-atrophy" TargetMode="External"/><Relationship Id="rId5" Type="http://schemas.openxmlformats.org/officeDocument/2006/relationships/image" Target="../media/image26.png"/><Relationship Id="rId6" Type="http://schemas.openxmlformats.org/officeDocument/2006/relationships/image" Target="../media/image7.png"/><Relationship Id="rId1" Type="http://schemas.microsoft.com/office/2007/relationships/media" Target="../media/media20.m4a"/><Relationship Id="rId2" Type="http://schemas.openxmlformats.org/officeDocument/2006/relationships/audio" Target="../media/media20.m4a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7.png"/><Relationship Id="rId1" Type="http://schemas.microsoft.com/office/2007/relationships/media" Target="../media/media21.m4a"/><Relationship Id="rId2" Type="http://schemas.openxmlformats.org/officeDocument/2006/relationships/audio" Target="../media/media21.m4a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7.png"/><Relationship Id="rId1" Type="http://schemas.microsoft.com/office/2007/relationships/media" Target="../media/media22.m4a"/><Relationship Id="rId2" Type="http://schemas.openxmlformats.org/officeDocument/2006/relationships/audio" Target="../media/media22.m4a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Relationship Id="rId5" Type="http://schemas.openxmlformats.org/officeDocument/2006/relationships/image" Target="../media/image32.jpg"/><Relationship Id="rId6" Type="http://schemas.openxmlformats.org/officeDocument/2006/relationships/image" Target="../media/image7.png"/><Relationship Id="rId1" Type="http://schemas.microsoft.com/office/2007/relationships/media" Target="../media/media23.m4a"/><Relationship Id="rId2" Type="http://schemas.openxmlformats.org/officeDocument/2006/relationships/audio" Target="../media/media23.m4a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Relationship Id="rId5" Type="http://schemas.openxmlformats.org/officeDocument/2006/relationships/image" Target="../media/image33.jpg"/><Relationship Id="rId6" Type="http://schemas.openxmlformats.org/officeDocument/2006/relationships/image" Target="../media/image7.png"/><Relationship Id="rId1" Type="http://schemas.microsoft.com/office/2007/relationships/media" Target="../media/media24.m4a"/><Relationship Id="rId2" Type="http://schemas.openxmlformats.org/officeDocument/2006/relationships/audio" Target="../media/media24.m4a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Relationship Id="rId5" Type="http://schemas.openxmlformats.org/officeDocument/2006/relationships/image" Target="../media/image34.png"/><Relationship Id="rId6" Type="http://schemas.openxmlformats.org/officeDocument/2006/relationships/image" Target="../media/image7.png"/><Relationship Id="rId1" Type="http://schemas.microsoft.com/office/2007/relationships/media" Target="../media/media25.m4a"/><Relationship Id="rId2" Type="http://schemas.openxmlformats.org/officeDocument/2006/relationships/audio" Target="../media/media25.m4a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Relationship Id="rId5" Type="http://schemas.openxmlformats.org/officeDocument/2006/relationships/image" Target="../media/image7.png"/><Relationship Id="rId1" Type="http://schemas.microsoft.com/office/2007/relationships/media" Target="../media/media26.m4a"/><Relationship Id="rId2" Type="http://schemas.openxmlformats.org/officeDocument/2006/relationships/audio" Target="../media/media26.m4a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1" Type="http://schemas.microsoft.com/office/2007/relationships/media" Target="../media/media27.m4a"/><Relationship Id="rId2" Type="http://schemas.openxmlformats.org/officeDocument/2006/relationships/audio" Target="../media/media27.m4a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1" Type="http://schemas.microsoft.com/office/2007/relationships/media" Target="../media/media28.m4a"/><Relationship Id="rId2" Type="http://schemas.openxmlformats.org/officeDocument/2006/relationships/audio" Target="../media/media28.m4a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6" Type="http://schemas.openxmlformats.org/officeDocument/2006/relationships/image" Target="../media/image7.png"/><Relationship Id="rId1" Type="http://schemas.microsoft.com/office/2007/relationships/media" Target="../media/media29.m4a"/><Relationship Id="rId2" Type="http://schemas.openxmlformats.org/officeDocument/2006/relationships/audio" Target="../media/media29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9.jpg"/><Relationship Id="rId6" Type="http://schemas.openxmlformats.org/officeDocument/2006/relationships/image" Target="../media/image7.png"/><Relationship Id="rId1" Type="http://schemas.microsoft.com/office/2007/relationships/media" Target="../media/media3.m4a"/><Relationship Id="rId2" Type="http://schemas.openxmlformats.org/officeDocument/2006/relationships/audio" Target="../media/media3.m4a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31.m4a"/><Relationship Id="rId4" Type="http://schemas.openxmlformats.org/officeDocument/2006/relationships/audio" Target="../media/media31.m4a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Relationship Id="rId7" Type="http://schemas.openxmlformats.org/officeDocument/2006/relationships/image" Target="../media/image37.png"/><Relationship Id="rId8" Type="http://schemas.openxmlformats.org/officeDocument/2006/relationships/image" Target="../media/image7.png"/><Relationship Id="rId1" Type="http://schemas.microsoft.com/office/2007/relationships/media" Target="../media/media30.mov"/><Relationship Id="rId2" Type="http://schemas.openxmlformats.org/officeDocument/2006/relationships/video" Target="../media/media30.mo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7.png"/><Relationship Id="rId1" Type="http://schemas.microsoft.com/office/2007/relationships/media" Target="../media/media32.m4a"/><Relationship Id="rId2" Type="http://schemas.openxmlformats.org/officeDocument/2006/relationships/audio" Target="../media/media32.m4a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0.jpeg"/><Relationship Id="rId5" Type="http://schemas.openxmlformats.org/officeDocument/2006/relationships/image" Target="../media/image7.png"/><Relationship Id="rId1" Type="http://schemas.microsoft.com/office/2007/relationships/media" Target="../media/media33.m4a"/><Relationship Id="rId2" Type="http://schemas.openxmlformats.org/officeDocument/2006/relationships/audio" Target="../media/media33.m4a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1.png"/><Relationship Id="rId5" Type="http://schemas.openxmlformats.org/officeDocument/2006/relationships/image" Target="../media/image7.png"/><Relationship Id="rId1" Type="http://schemas.microsoft.com/office/2007/relationships/media" Target="../media/media34.m4a"/><Relationship Id="rId2" Type="http://schemas.openxmlformats.org/officeDocument/2006/relationships/audio" Target="../media/media34.m4a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2.png"/><Relationship Id="rId5" Type="http://schemas.openxmlformats.org/officeDocument/2006/relationships/image" Target="../media/image7.png"/><Relationship Id="rId1" Type="http://schemas.microsoft.com/office/2007/relationships/media" Target="../media/media35.m4a"/><Relationship Id="rId2" Type="http://schemas.openxmlformats.org/officeDocument/2006/relationships/audio" Target="../media/media35.m4a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7.png"/><Relationship Id="rId1" Type="http://schemas.microsoft.com/office/2007/relationships/media" Target="../media/media36.m4a"/><Relationship Id="rId2" Type="http://schemas.openxmlformats.org/officeDocument/2006/relationships/audio" Target="../media/media36.m4a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43.png"/><Relationship Id="rId5" Type="http://schemas.openxmlformats.org/officeDocument/2006/relationships/image" Target="../media/image7.png"/><Relationship Id="rId1" Type="http://schemas.microsoft.com/office/2007/relationships/media" Target="../media/media37.m4a"/><Relationship Id="rId2" Type="http://schemas.openxmlformats.org/officeDocument/2006/relationships/audio" Target="../media/media37.m4a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7.png"/><Relationship Id="rId1" Type="http://schemas.microsoft.com/office/2007/relationships/media" Target="../media/media38.m4a"/><Relationship Id="rId2" Type="http://schemas.openxmlformats.org/officeDocument/2006/relationships/audio" Target="../media/media38.m4a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46.png"/><Relationship Id="rId5" Type="http://schemas.openxmlformats.org/officeDocument/2006/relationships/image" Target="../media/image7.png"/><Relationship Id="rId1" Type="http://schemas.microsoft.com/office/2007/relationships/media" Target="../media/media39.m4a"/><Relationship Id="rId2" Type="http://schemas.openxmlformats.org/officeDocument/2006/relationships/audio" Target="../media/media39.m4a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47.png"/><Relationship Id="rId5" Type="http://schemas.openxmlformats.org/officeDocument/2006/relationships/image" Target="../media/image48.jpeg"/><Relationship Id="rId6" Type="http://schemas.openxmlformats.org/officeDocument/2006/relationships/image" Target="../media/image7.png"/><Relationship Id="rId1" Type="http://schemas.microsoft.com/office/2007/relationships/media" Target="../media/media40.m4a"/><Relationship Id="rId2" Type="http://schemas.openxmlformats.org/officeDocument/2006/relationships/audio" Target="../media/media40.m4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10.jpg"/><Relationship Id="rId6" Type="http://schemas.openxmlformats.org/officeDocument/2006/relationships/image" Target="../media/image7.png"/><Relationship Id="rId1" Type="http://schemas.microsoft.com/office/2007/relationships/media" Target="../media/media4.m4a"/><Relationship Id="rId2" Type="http://schemas.openxmlformats.org/officeDocument/2006/relationships/audio" Target="../media/media4.m4a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<Relationship Id="rId5" Type="http://schemas.openxmlformats.org/officeDocument/2006/relationships/image" Target="../media/image49.jpeg"/><Relationship Id="rId6" Type="http://schemas.openxmlformats.org/officeDocument/2006/relationships/image" Target="../media/image50.jpeg"/><Relationship Id="rId7" Type="http://schemas.openxmlformats.org/officeDocument/2006/relationships/image" Target="../media/image51.jpeg"/><Relationship Id="rId8" Type="http://schemas.openxmlformats.org/officeDocument/2006/relationships/image" Target="../media/image52.jpeg"/><Relationship Id="rId9" Type="http://schemas.openxmlformats.org/officeDocument/2006/relationships/image" Target="../media/image7.png"/><Relationship Id="rId1" Type="http://schemas.microsoft.com/office/2007/relationships/media" Target="../media/media41.m4a"/><Relationship Id="rId2" Type="http://schemas.openxmlformats.org/officeDocument/2006/relationships/audio" Target="../media/media41.m4a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53.jpeg"/><Relationship Id="rId5" Type="http://schemas.openxmlformats.org/officeDocument/2006/relationships/image" Target="../media/image7.png"/><Relationship Id="rId1" Type="http://schemas.microsoft.com/office/2007/relationships/media" Target="../media/media42.m4a"/><Relationship Id="rId2" Type="http://schemas.openxmlformats.org/officeDocument/2006/relationships/audio" Target="../media/media42.m4a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media" Target="../media/media44.m4a"/><Relationship Id="rId4" Type="http://schemas.openxmlformats.org/officeDocument/2006/relationships/audio" Target="../media/media44.m4a"/><Relationship Id="rId5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7" Type="http://schemas.openxmlformats.org/officeDocument/2006/relationships/image" Target="../media/image7.png"/><Relationship Id="rId1" Type="http://schemas.microsoft.com/office/2007/relationships/media" Target="../media/media43.mp4"/><Relationship Id="rId2" Type="http://schemas.openxmlformats.org/officeDocument/2006/relationships/video" Target="../media/media43.mp4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media" Target="../media/media46.m4a"/><Relationship Id="rId4" Type="http://schemas.openxmlformats.org/officeDocument/2006/relationships/audio" Target="../media/media46.m4a"/><Relationship Id="rId5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7" Type="http://schemas.openxmlformats.org/officeDocument/2006/relationships/image" Target="../media/image7.png"/><Relationship Id="rId1" Type="http://schemas.microsoft.com/office/2007/relationships/media" Target="../media/media45.mp4"/><Relationship Id="rId2" Type="http://schemas.openxmlformats.org/officeDocument/2006/relationships/video" Target="../media/media45.mp4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48.m4a"/><Relationship Id="rId4" Type="http://schemas.openxmlformats.org/officeDocument/2006/relationships/audio" Target="../media/media48.m4a"/><Relationship Id="rId5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7" Type="http://schemas.openxmlformats.org/officeDocument/2006/relationships/image" Target="../media/image7.png"/><Relationship Id="rId1" Type="http://schemas.microsoft.com/office/2007/relationships/media" Target="../media/media47.mp4"/><Relationship Id="rId2" Type="http://schemas.openxmlformats.org/officeDocument/2006/relationships/video" Target="../media/media47.mp4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media" Target="../media/media50.m4a"/><Relationship Id="rId4" Type="http://schemas.openxmlformats.org/officeDocument/2006/relationships/audio" Target="../media/media50.m4a"/><Relationship Id="rId5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7" Type="http://schemas.openxmlformats.org/officeDocument/2006/relationships/image" Target="../media/image7.png"/><Relationship Id="rId1" Type="http://schemas.microsoft.com/office/2007/relationships/media" Target="../media/media49.mp4"/><Relationship Id="rId2" Type="http://schemas.openxmlformats.org/officeDocument/2006/relationships/video" Target="../media/media49.mp4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media" Target="../media/media52.mp4"/><Relationship Id="rId4" Type="http://schemas.openxmlformats.org/officeDocument/2006/relationships/video" Target="../media/media52.mp4"/><Relationship Id="rId5" Type="http://schemas.microsoft.com/office/2007/relationships/media" Target="../media/media53.m4a"/><Relationship Id="rId6" Type="http://schemas.openxmlformats.org/officeDocument/2006/relationships/audio" Target="../media/media53.m4a"/><Relationship Id="rId7" Type="http://schemas.openxmlformats.org/officeDocument/2006/relationships/slideLayout" Target="../slideLayouts/slideLayout4.xml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0" Type="http://schemas.openxmlformats.org/officeDocument/2006/relationships/image" Target="../media/image7.png"/><Relationship Id="rId1" Type="http://schemas.microsoft.com/office/2007/relationships/media" Target="../media/media51.mp4"/><Relationship Id="rId2" Type="http://schemas.openxmlformats.org/officeDocument/2006/relationships/video" Target="../media/media51.mp4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media" Target="../media/media55.m4a"/><Relationship Id="rId4" Type="http://schemas.openxmlformats.org/officeDocument/2006/relationships/audio" Target="../media/media55.m4a"/><Relationship Id="rId5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7" Type="http://schemas.openxmlformats.org/officeDocument/2006/relationships/image" Target="../media/image7.png"/><Relationship Id="rId1" Type="http://schemas.microsoft.com/office/2007/relationships/media" Target="../media/media54.mp4"/><Relationship Id="rId2" Type="http://schemas.openxmlformats.org/officeDocument/2006/relationships/video" Target="../media/media54.mp4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media" Target="../media/media57.mp4"/><Relationship Id="rId4" Type="http://schemas.openxmlformats.org/officeDocument/2006/relationships/video" Target="../media/media57.mp4"/><Relationship Id="rId5" Type="http://schemas.microsoft.com/office/2007/relationships/media" Target="../media/media58.m4a"/><Relationship Id="rId6" Type="http://schemas.openxmlformats.org/officeDocument/2006/relationships/audio" Target="../media/media58.m4a"/><Relationship Id="rId7" Type="http://schemas.openxmlformats.org/officeDocument/2006/relationships/slideLayout" Target="../slideLayouts/slideLayout4.xml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7.png"/><Relationship Id="rId1" Type="http://schemas.microsoft.com/office/2007/relationships/media" Target="../media/media56.mp4"/><Relationship Id="rId2" Type="http://schemas.openxmlformats.org/officeDocument/2006/relationships/video" Target="../media/media56.mp4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media59.m4a"/><Relationship Id="rId4" Type="http://schemas.openxmlformats.org/officeDocument/2006/relationships/slideLayout" Target="../slideLayouts/slideLayout1.xml"/><Relationship Id="rId5" Type="http://schemas.openxmlformats.org/officeDocument/2006/relationships/oleObject" Target="../embeddings/oleObject1.bin"/><Relationship Id="rId6" Type="http://schemas.openxmlformats.org/officeDocument/2006/relationships/image" Target="../media/image63.png"/><Relationship Id="rId7" Type="http://schemas.openxmlformats.org/officeDocument/2006/relationships/image" Target="../media/image7.png"/><Relationship Id="rId1" Type="http://schemas.openxmlformats.org/officeDocument/2006/relationships/vmlDrawing" Target="../drawings/vmlDrawing1.vml"/><Relationship Id="rId2" Type="http://schemas.microsoft.com/office/2007/relationships/media" Target="../media/media59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Relationship Id="rId5" Type="http://schemas.openxmlformats.org/officeDocument/2006/relationships/hyperlink" Target="https://www.aans.org/Patients/Neurosurgical-Conditions-and-Treatments/Spina-Bifida" TargetMode="External"/><Relationship Id="rId6" Type="http://schemas.openxmlformats.org/officeDocument/2006/relationships/image" Target="../media/image11.jpeg"/><Relationship Id="rId7" Type="http://schemas.openxmlformats.org/officeDocument/2006/relationships/image" Target="../media/image7.png"/><Relationship Id="rId1" Type="http://schemas.microsoft.com/office/2007/relationships/media" Target="../media/media5.m4a"/><Relationship Id="rId2" Type="http://schemas.openxmlformats.org/officeDocument/2006/relationships/audio" Target="../media/media5.m4a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64.jpeg"/><Relationship Id="rId5" Type="http://schemas.openxmlformats.org/officeDocument/2006/relationships/image" Target="../media/image7.png"/><Relationship Id="rId1" Type="http://schemas.microsoft.com/office/2007/relationships/media" Target="../media/media60.m4a"/><Relationship Id="rId2" Type="http://schemas.openxmlformats.org/officeDocument/2006/relationships/audio" Target="../media/media60.m4a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64.jpeg"/><Relationship Id="rId5" Type="http://schemas.openxmlformats.org/officeDocument/2006/relationships/image" Target="../media/image7.png"/><Relationship Id="rId1" Type="http://schemas.microsoft.com/office/2007/relationships/media" Target="../media/media61.m4a"/><Relationship Id="rId2" Type="http://schemas.openxmlformats.org/officeDocument/2006/relationships/audio" Target="../media/media61.m4a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64.jpeg"/><Relationship Id="rId5" Type="http://schemas.openxmlformats.org/officeDocument/2006/relationships/image" Target="../media/image65.jpeg"/><Relationship Id="rId6" Type="http://schemas.openxmlformats.org/officeDocument/2006/relationships/image" Target="../media/image7.png"/><Relationship Id="rId1" Type="http://schemas.microsoft.com/office/2007/relationships/media" Target="../media/media62.m4a"/><Relationship Id="rId2" Type="http://schemas.openxmlformats.org/officeDocument/2006/relationships/audio" Target="../media/media62.m4a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7.png"/><Relationship Id="rId1" Type="http://schemas.microsoft.com/office/2007/relationships/media" Target="../media/media63.m4a"/><Relationship Id="rId2" Type="http://schemas.openxmlformats.org/officeDocument/2006/relationships/audio" Target="../media/media63.m4a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media" Target="../media/media65.m4a"/><Relationship Id="rId4" Type="http://schemas.openxmlformats.org/officeDocument/2006/relationships/audio" Target="../media/media65.m4a"/><Relationship Id="rId5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7" Type="http://schemas.openxmlformats.org/officeDocument/2006/relationships/image" Target="../media/image7.png"/><Relationship Id="rId1" Type="http://schemas.microsoft.com/office/2007/relationships/media" Target="../media/media64.mov"/><Relationship Id="rId2" Type="http://schemas.openxmlformats.org/officeDocument/2006/relationships/video" Target="../media/media64.mov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media" Target="../media/media67.m4a"/><Relationship Id="rId4" Type="http://schemas.openxmlformats.org/officeDocument/2006/relationships/audio" Target="../media/media67.m4a"/><Relationship Id="rId5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7" Type="http://schemas.openxmlformats.org/officeDocument/2006/relationships/image" Target="../media/image7.png"/><Relationship Id="rId1" Type="http://schemas.microsoft.com/office/2007/relationships/media" Target="../media/media66.mov"/><Relationship Id="rId2" Type="http://schemas.openxmlformats.org/officeDocument/2006/relationships/video" Target="../media/media66.mo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jpeg"/><Relationship Id="rId5" Type="http://schemas.openxmlformats.org/officeDocument/2006/relationships/hyperlink" Target="https://www.silicon.co.uk/e-marketing/advertising/facebook-free-adverts-coronavirus-334583" TargetMode="External"/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vecto.rs/design/vector-of-a-competitive-cartoon-man-kicking-soccer-ball-as-hard-as-he-can-by-gnurf-10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12.jpg"/><Relationship Id="rId6" Type="http://schemas.openxmlformats.org/officeDocument/2006/relationships/image" Target="../media/image7.png"/><Relationship Id="rId1" Type="http://schemas.microsoft.com/office/2007/relationships/media" Target="../media/media6.m4a"/><Relationship Id="rId2" Type="http://schemas.openxmlformats.org/officeDocument/2006/relationships/audio" Target="../media/media6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3.jpg"/><Relationship Id="rId5" Type="http://schemas.openxmlformats.org/officeDocument/2006/relationships/image" Target="../media/image7.png"/><Relationship Id="rId1" Type="http://schemas.microsoft.com/office/2007/relationships/media" Target="../media/media7.m4a"/><Relationship Id="rId2" Type="http://schemas.openxmlformats.org/officeDocument/2006/relationships/audio" Target="../media/media7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4.jpg"/><Relationship Id="rId5" Type="http://schemas.openxmlformats.org/officeDocument/2006/relationships/image" Target="../media/image7.png"/><Relationship Id="rId1" Type="http://schemas.microsoft.com/office/2007/relationships/media" Target="../media/media8.m4a"/><Relationship Id="rId2" Type="http://schemas.openxmlformats.org/officeDocument/2006/relationships/audio" Target="../media/media8.m4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5.jpg"/><Relationship Id="rId5" Type="http://schemas.openxmlformats.org/officeDocument/2006/relationships/image" Target="../media/image7.png"/><Relationship Id="rId1" Type="http://schemas.microsoft.com/office/2007/relationships/media" Target="../media/media9.m4a"/><Relationship Id="rId2" Type="http://schemas.openxmlformats.org/officeDocument/2006/relationships/audio" Target="../media/media9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147" y="6311684"/>
            <a:ext cx="3237186" cy="554114"/>
          </a:xfrm>
        </p:spPr>
        <p:txBody>
          <a:bodyPr/>
          <a:lstStyle/>
          <a:p>
            <a:r>
              <a:rPr lang="en-US" b="1" dirty="0" err="1" smtClean="0">
                <a:latin typeface="Arial" charset="0"/>
                <a:ea typeface="Arial" charset="0"/>
                <a:cs typeface="Arial" charset="0"/>
              </a:rPr>
              <a:t>Dr</a:t>
            </a:r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latin typeface="Arial" charset="0"/>
                <a:ea typeface="Arial" charset="0"/>
                <a:cs typeface="Arial" charset="0"/>
              </a:rPr>
              <a:t>Terebessy</a:t>
            </a:r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latin typeface="Arial" charset="0"/>
                <a:ea typeface="Arial" charset="0"/>
                <a:cs typeface="Arial" charset="0"/>
              </a:rPr>
              <a:t>Tamás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5927">
            <a:off x="5607062" y="4336329"/>
            <a:ext cx="2921876" cy="219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1157">
            <a:off x="5823519" y="2086246"/>
            <a:ext cx="2476475" cy="2561871"/>
          </a:xfrm>
          <a:prstGeom prst="rect">
            <a:avLst/>
          </a:prstGeom>
        </p:spPr>
      </p:pic>
      <p:pic>
        <p:nvPicPr>
          <p:cNvPr id="5" name="Picture 2" descr="C:\Users\Laci\Desktop\TDK\TDK előadás\ankledorsiplantar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0810">
            <a:off x="7977691" y="4913647"/>
            <a:ext cx="3978978" cy="15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1188">
            <a:off x="7668907" y="2929350"/>
            <a:ext cx="2165862" cy="16585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3184">
            <a:off x="9676297" y="2020974"/>
            <a:ext cx="2076563" cy="27344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24" y="20779"/>
            <a:ext cx="7193667" cy="2017506"/>
          </a:xfrm>
        </p:spPr>
        <p:txBody>
          <a:bodyPr>
            <a:no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Neuromuscularis</a:t>
            </a:r>
            <a:r>
              <a:rPr lang="en-US" sz="44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betegségek</a:t>
            </a:r>
            <a:r>
              <a:rPr lang="en-US" sz="44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44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4400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7360" y="52812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887" y="1710637"/>
            <a:ext cx="4491978" cy="4119115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térd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deformitások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szintén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változatosak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lehetnek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Előfordulhat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valgus-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vagy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varus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térd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flexiós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kontraktúrával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.</a:t>
            </a:r>
          </a:p>
          <a:p>
            <a:pPr marL="342900" indent="-342900">
              <a:buFont typeface="Arial" charset="0"/>
              <a:buChar char="•"/>
            </a:pP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Ortézisek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-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mankók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használatával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járóképesség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általában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elérhető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641" y="315364"/>
            <a:ext cx="4118654" cy="6279631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1" y="0"/>
            <a:ext cx="64454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Myelomeningocele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72865" y="558591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2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12007196" cy="987480"/>
          </a:xfrm>
        </p:spPr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Arthrogryposis</a:t>
            </a:r>
            <a:r>
              <a:rPr lang="en-US" sz="54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multiplex </a:t>
            </a:r>
            <a:r>
              <a:rPr lang="en-US" sz="5400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congenita</a:t>
            </a:r>
            <a:endParaRPr lang="en-US" sz="5400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931" y="1334349"/>
            <a:ext cx="3993931" cy="4585573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Veleszületett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contracturák</a:t>
            </a: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Amyoplasia</a:t>
            </a: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Distalis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arthrogryposis</a:t>
            </a: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Szindrómás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arthrogryposis</a:t>
            </a: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pontos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etiológia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a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sok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esetben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ismeretlen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marad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72963" y="1334349"/>
            <a:ext cx="3691387" cy="4585574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16411" y="55135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12007196" cy="987480"/>
          </a:xfrm>
        </p:spPr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Arthrogryposis</a:t>
            </a:r>
            <a:r>
              <a:rPr lang="en-US" sz="54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multiplex </a:t>
            </a:r>
            <a:r>
              <a:rPr lang="en-US" sz="5400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congenita</a:t>
            </a:r>
            <a:endParaRPr lang="en-US" sz="5400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931" y="1334349"/>
            <a:ext cx="3993931" cy="4585573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Veleszületett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contracturák</a:t>
            </a: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Amyoplasia</a:t>
            </a: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Distalis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arthrogryposis</a:t>
            </a: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Szindrómás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arthrogryposis</a:t>
            </a: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pontos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etiológia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a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sok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esetben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ismeretlen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marad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318" y="2017223"/>
            <a:ext cx="1872865" cy="3219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962" y="2017223"/>
            <a:ext cx="2049955" cy="3219825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5259" y="537605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9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" y="0"/>
            <a:ext cx="64454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Izombetegségek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286" y="220717"/>
            <a:ext cx="3597798" cy="630620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28143" y="1411013"/>
            <a:ext cx="5389179" cy="39256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Izomdystrophiák</a:t>
            </a:r>
            <a:endParaRPr lang="en-US" sz="3200" b="1" dirty="0" smtClean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b="1" dirty="0" smtClean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Becker </a:t>
            </a:r>
            <a:r>
              <a:rPr lang="hu-HU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BMD</a:t>
            </a:r>
          </a:p>
          <a:p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Congenital - CMD</a:t>
            </a:r>
          </a:p>
          <a:p>
            <a:r>
              <a:rPr lang="en-US" sz="32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Duchenne</a:t>
            </a:r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 DMD</a:t>
            </a:r>
          </a:p>
          <a:p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Emery-</a:t>
            </a:r>
            <a:r>
              <a:rPr lang="en-US" sz="32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Dreifuss</a:t>
            </a:r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mr-IN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–</a:t>
            </a:r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 EMD</a:t>
            </a:r>
          </a:p>
          <a:p>
            <a:r>
              <a:rPr lang="en-US" sz="32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Facioscapulohumeral</a:t>
            </a:r>
            <a:endParaRPr lang="en-US" sz="3200" b="1" dirty="0">
              <a:solidFill>
                <a:schemeClr val="bg2">
                  <a:lumMod val="20000"/>
                  <a:lumOff val="80000"/>
                </a:schemeClr>
              </a:solidFill>
              <a:latin typeface="+mn-lt"/>
              <a:ea typeface="+mn-ea"/>
              <a:cs typeface="+mn-cs"/>
            </a:endParaRPr>
          </a:p>
          <a:p>
            <a:r>
              <a:rPr lang="mr-IN" sz="32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…</a:t>
            </a:r>
            <a:endParaRPr lang="en-US" sz="3200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8143" y="549597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2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" y="0"/>
            <a:ext cx="64454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Izombetegségek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28143" y="1411013"/>
            <a:ext cx="5389179" cy="39256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Izomdystrophiák</a:t>
            </a:r>
            <a:endParaRPr lang="en-US" sz="3200" b="1" dirty="0" smtClean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b="1" dirty="0" smtClean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Becker </a:t>
            </a:r>
            <a:r>
              <a:rPr lang="hu-HU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BMD</a:t>
            </a:r>
          </a:p>
          <a:p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Congenital - CMD</a:t>
            </a:r>
          </a:p>
          <a:p>
            <a:r>
              <a:rPr lang="en-US" sz="32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Duchenne</a:t>
            </a:r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 DMD</a:t>
            </a:r>
          </a:p>
          <a:p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Emery-</a:t>
            </a:r>
            <a:r>
              <a:rPr lang="en-US" sz="32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Dreifuss</a:t>
            </a:r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mr-IN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–</a:t>
            </a:r>
            <a:r>
              <a:rPr 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 EMD</a:t>
            </a:r>
          </a:p>
          <a:p>
            <a:r>
              <a:rPr lang="en-US" sz="32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Facioscapulohumeral</a:t>
            </a:r>
            <a:endParaRPr lang="en-US" sz="3200" b="1" dirty="0">
              <a:solidFill>
                <a:schemeClr val="bg2">
                  <a:lumMod val="20000"/>
                  <a:lumOff val="80000"/>
                </a:schemeClr>
              </a:solidFill>
              <a:latin typeface="+mn-lt"/>
              <a:ea typeface="+mn-ea"/>
              <a:cs typeface="+mn-cs"/>
            </a:endParaRPr>
          </a:p>
          <a:p>
            <a:r>
              <a:rPr lang="mr-IN" sz="32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…</a:t>
            </a:r>
            <a:endParaRPr lang="en-US" sz="3200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468" y="353982"/>
            <a:ext cx="4765585" cy="6039675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232" y="4830772"/>
            <a:ext cx="812800" cy="812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9468" y="589386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7"/>
              </a:rPr>
              <a:t>https://www.semanticscholar.org/paper/The-muscular-dystrophies.-Wicklund/570bd88635f34e977bf17d8e3ff5664c0d310c77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00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4" y="2396359"/>
            <a:ext cx="5905263" cy="4088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75160" y="2008682"/>
            <a:ext cx="410730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Az 5-ös kromoszóma hosszú (5q) karjának </a:t>
            </a:r>
            <a:r>
              <a:rPr lang="hu-HU" sz="24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teloméráján</a:t>
            </a: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(13.2 </a:t>
            </a:r>
            <a:r>
              <a:rPr lang="hu-HU" sz="24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locus</a:t>
            </a: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) elhelyezkedő SMN1 gén mutációja okozza a betegséget.</a:t>
            </a:r>
          </a:p>
          <a:p>
            <a:endParaRPr lang="hu-HU" sz="2400" b="1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92 %-</a:t>
            </a:r>
            <a:r>
              <a:rPr lang="hu-HU" sz="24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ban</a:t>
            </a: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homozigóta </a:t>
            </a:r>
            <a:r>
              <a:rPr lang="hu-HU" sz="24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deléció</a:t>
            </a: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.</a:t>
            </a:r>
            <a:endParaRPr lang="hu-HU" sz="2400" b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1" y="0"/>
            <a:ext cx="64454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Izombetegségek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5256" y="882869"/>
            <a:ext cx="6445469" cy="15134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Spinalis</a:t>
            </a:r>
            <a:r>
              <a:rPr lang="en-US" sz="36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izomatrophia</a:t>
            </a:r>
            <a:endParaRPr lang="en-US" sz="3600" b="1" dirty="0" smtClean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000" b="1" dirty="0" smtClean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36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SMA</a:t>
            </a:r>
            <a:endParaRPr lang="en-US" sz="3600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75160" y="54250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5093" y="310311"/>
            <a:ext cx="8825658" cy="861420"/>
          </a:xfrm>
        </p:spPr>
        <p:txBody>
          <a:bodyPr/>
          <a:lstStyle/>
          <a:p>
            <a:pPr algn="ctr"/>
            <a:r>
              <a:rPr lang="hu-HU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Tiszta </a:t>
            </a:r>
            <a:r>
              <a:rPr lang="hu-HU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Autoszómális</a:t>
            </a:r>
            <a:r>
              <a:rPr lang="hu-HU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recesszív öröklésmenet</a:t>
            </a:r>
            <a:endParaRPr lang="hu-H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94295" y="1604775"/>
            <a:ext cx="28481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Hordozói gyakoriság </a:t>
            </a:r>
          </a:p>
          <a:p>
            <a:pPr marL="342900" indent="-342900">
              <a:buFont typeface="Arial" charset="0"/>
              <a:buChar char="•"/>
            </a:pP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1:35 - 1:52</a:t>
            </a:r>
          </a:p>
          <a:p>
            <a:pPr marL="342900" indent="-342900">
              <a:buFont typeface="Arial" charset="0"/>
              <a:buChar char="•"/>
            </a:pPr>
            <a:endParaRPr lang="hu-HU" sz="2400" b="1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A betegség valószínűsége </a:t>
            </a:r>
          </a:p>
          <a:p>
            <a:pPr marL="342900" indent="-342900">
              <a:buFont typeface="Arial" charset="0"/>
              <a:buChar char="•"/>
            </a:pP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1:5000 – 1:10000</a:t>
            </a:r>
          </a:p>
          <a:p>
            <a:pPr marL="342900" indent="-342900">
              <a:buFont typeface="Arial" charset="0"/>
              <a:buChar char="•"/>
            </a:pPr>
            <a:endParaRPr lang="hu-HU" sz="2400" b="1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hu-HU" sz="24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8 / 90 000 újszülött</a:t>
            </a: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1961" y="5675859"/>
            <a:ext cx="812800" cy="812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95" y="1171731"/>
            <a:ext cx="8318500" cy="49403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75794" y="6165493"/>
            <a:ext cx="76749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https://txfertility.com/infertility-diagnosis/preconception-genetic-testing/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3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0" y="757401"/>
            <a:ext cx="5086962" cy="550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1154" y="757401"/>
            <a:ext cx="410730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Az SMN1 gén terméke a </a:t>
            </a:r>
            <a:r>
              <a:rPr lang="hu-HU" sz="22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Survival</a:t>
            </a: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hu-HU" sz="22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motoneuron</a:t>
            </a: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protein</a:t>
            </a:r>
          </a:p>
          <a:p>
            <a:pPr marL="342900" indent="-342900">
              <a:buFont typeface="Arial" charset="0"/>
              <a:buChar char="•"/>
            </a:pPr>
            <a:endParaRPr lang="hu-HU" sz="2200" b="1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Sejtmagi fehérje a </a:t>
            </a:r>
            <a:r>
              <a:rPr lang="hu-HU" sz="22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ribonucleoproteinek</a:t>
            </a: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szintézisében jelentős (transzkripció </a:t>
            </a:r>
            <a:r>
              <a:rPr lang="hu-HU" sz="22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terminálás</a:t>
            </a: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)</a:t>
            </a:r>
          </a:p>
          <a:p>
            <a:pPr marL="342900" indent="-342900">
              <a:buFont typeface="Arial" charset="0"/>
              <a:buChar char="•"/>
            </a:pPr>
            <a:endParaRPr lang="hu-HU" sz="2200" b="1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Hiányában degenerálódnak és elhalnak a gerincvelő elülső szarvi </a:t>
            </a:r>
            <a:r>
              <a:rPr lang="hu-HU" sz="22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motoneuronok</a:t>
            </a: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és progresszív izomatrófia alakul ki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63371" y="54538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3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0023" y="1479544"/>
            <a:ext cx="8825658" cy="4403096"/>
          </a:xfrm>
        </p:spPr>
        <p:txBody>
          <a:bodyPr/>
          <a:lstStyle/>
          <a:p>
            <a:pPr algn="ctr"/>
            <a:r>
              <a:rPr lang="hu-HU" b="1" dirty="0" smtClean="0"/>
              <a:t>Az esetek 92%-</a:t>
            </a:r>
            <a:r>
              <a:rPr lang="hu-HU" b="1" dirty="0" err="1" smtClean="0"/>
              <a:t>ban</a:t>
            </a:r>
            <a:r>
              <a:rPr lang="hu-HU" b="1" dirty="0" smtClean="0"/>
              <a:t> homozigóta </a:t>
            </a:r>
            <a:r>
              <a:rPr lang="hu-HU" b="1" dirty="0" err="1" smtClean="0"/>
              <a:t>deléció</a:t>
            </a:r>
            <a:r>
              <a:rPr lang="hu-HU" b="1" dirty="0" smtClean="0"/>
              <a:t>, így nincs jelen a SMN fehérje genetikai kódja, ezért a betegség gyógyíthatatlan.</a:t>
            </a:r>
          </a:p>
          <a:p>
            <a:pPr algn="ctr"/>
            <a:endParaRPr lang="hu-HU" b="1" dirty="0" smtClean="0"/>
          </a:p>
          <a:p>
            <a:pPr algn="ctr"/>
            <a:endParaRPr lang="hu-HU" b="1" dirty="0" smtClean="0"/>
          </a:p>
          <a:p>
            <a:pPr algn="ctr"/>
            <a:r>
              <a:rPr lang="hu-HU" b="1" dirty="0" smtClean="0"/>
              <a:t>DE …</a:t>
            </a:r>
          </a:p>
          <a:p>
            <a:pPr algn="ctr"/>
            <a:endParaRPr lang="hu-HU" b="1" dirty="0" smtClean="0"/>
          </a:p>
          <a:p>
            <a:pPr algn="ctr"/>
            <a:r>
              <a:rPr lang="hu-HU" b="1" dirty="0" smtClean="0"/>
              <a:t>Létezik SMN2 GÉN.</a:t>
            </a:r>
          </a:p>
          <a:p>
            <a:pPr algn="ctr"/>
            <a:endParaRPr lang="hu-HU" b="1" dirty="0" smtClean="0"/>
          </a:p>
          <a:p>
            <a:pPr algn="ctr"/>
            <a:r>
              <a:rPr lang="hu-HU" b="1" dirty="0" smtClean="0"/>
              <a:t>Csakhogy ...</a:t>
            </a:r>
            <a:endParaRPr lang="hu-HU" b="1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57455" y="525613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1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age result for smn1 mut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2" y="2353456"/>
            <a:ext cx="6477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16646" y="2389472"/>
            <a:ext cx="41073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hu-HU" sz="2200" b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Az SMN2 gén az 5-ös kromoszóma centromérájában az SMN1 gén kópiája</a:t>
            </a:r>
          </a:p>
          <a:p>
            <a:pPr marL="342900" indent="-342900">
              <a:buFont typeface="Arial" charset="0"/>
              <a:buChar char="•"/>
            </a:pPr>
            <a:endParaRPr lang="hu-HU" sz="2200" b="1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Mindenkiben legalább egy példányban előfordul</a:t>
            </a:r>
          </a:p>
          <a:p>
            <a:pPr marL="342900" indent="-342900">
              <a:buFont typeface="Arial" charset="0"/>
              <a:buChar char="•"/>
            </a:pPr>
            <a:endParaRPr lang="hu-HU" sz="2200" b="1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hu-HU" sz="22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Splicing</a:t>
            </a: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hiba következtében nagy arányban hibás SMN fehérjét termel.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173574" y="1199213"/>
            <a:ext cx="1064301" cy="929390"/>
          </a:xfrm>
          <a:prstGeom prst="line">
            <a:avLst/>
          </a:prstGeom>
          <a:ln w="38100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237463" y="1199213"/>
            <a:ext cx="965526" cy="929390"/>
          </a:xfrm>
          <a:prstGeom prst="line">
            <a:avLst/>
          </a:prstGeom>
          <a:ln w="38100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18020" y="394289"/>
            <a:ext cx="7404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Egyetlen</a:t>
            </a:r>
            <a:r>
              <a:rPr lang="hu-HU" sz="2400" b="1" dirty="0" smtClean="0"/>
              <a:t> </a:t>
            </a:r>
            <a:r>
              <a:rPr lang="hu-HU" sz="2000" b="1" cap="all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nukleotidnyi</a:t>
            </a:r>
            <a:r>
              <a:rPr lang="hu-HU" sz="2400" b="1" dirty="0" smtClean="0"/>
              <a:t> </a:t>
            </a:r>
            <a:r>
              <a:rPr lang="hu-HU" sz="2000" b="1" cap="all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pontmutáció A 7. </a:t>
            </a:r>
            <a:r>
              <a:rPr lang="hu-HU" sz="2000" b="1" cap="all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exonon</a:t>
            </a:r>
            <a:endParaRPr lang="hu-HU" sz="2400" b="1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07161" y="669144"/>
            <a:ext cx="812800" cy="812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8328" y="6488668"/>
            <a:ext cx="6851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https://www.frontiersin.org/articles/10.3389/fmolb.2016.00007/full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90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36027"/>
            <a:ext cx="9144000" cy="1034777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Neuromuscularis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betegségek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711" y="1570804"/>
            <a:ext cx="4734910" cy="4561982"/>
          </a:xfrm>
        </p:spPr>
        <p:txBody>
          <a:bodyPr>
            <a:noAutofit/>
          </a:bodyPr>
          <a:lstStyle/>
          <a:p>
            <a:pPr marL="457200" indent="-457200" algn="l">
              <a:buFont typeface="Arial" charset="0"/>
              <a:buChar char="•"/>
            </a:pP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Myelomeningocele</a:t>
            </a:r>
            <a:endParaRPr lang="en-US" sz="2800" u="sng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Arthrogryposis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multiplex </a:t>
            </a: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congenita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(AMC)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US" sz="2800" u="sng" dirty="0" err="1">
                <a:latin typeface="Arial" charset="0"/>
                <a:ea typeface="Arial" charset="0"/>
                <a:cs typeface="Arial" charset="0"/>
              </a:rPr>
              <a:t>Izombetegségek</a:t>
            </a:r>
            <a:endParaRPr lang="en-US" sz="2800" u="sng" dirty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Infantilis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cerebralis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parézis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(ICP)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Neuropátiák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Felnőttkori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neurológiai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betegségek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következményei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(stroke, diabetes, </a:t>
            </a:r>
            <a:r>
              <a:rPr lang="is-IS" sz="2800" dirty="0" smtClean="0">
                <a:latin typeface="Arial" charset="0"/>
                <a:ea typeface="Arial" charset="0"/>
                <a:cs typeface="Arial" charset="0"/>
              </a:rPr>
              <a:t>…)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098" name="Picture 2" descr="mage result for kid cerebral palsy cartoon"/>
          <p:cNvPicPr>
            <a:picLocks noChangeAspect="1" noChangeArrowheads="1"/>
          </p:cNvPicPr>
          <p:nvPr/>
        </p:nvPicPr>
        <p:blipFill>
          <a:blip r:embed="rId5">
            <a:alphaModFix/>
            <a:lum contrast="-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605" y="1936736"/>
            <a:ext cx="3830117" cy="3830117"/>
          </a:xfrm>
          <a:prstGeom prst="rect">
            <a:avLst/>
          </a:prstGeom>
          <a:noFill/>
          <a:effectLst>
            <a:outerShdw dist="50800" dir="5400000" algn="ctr" rotWithShape="0">
              <a:srgbClr val="000000">
                <a:alpha val="0"/>
              </a:srgbClr>
            </a:outerShdw>
          </a:effectLst>
          <a:scene3d>
            <a:camera prst="orthographicFront">
              <a:rot lat="0" lon="21594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54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71615" y="327130"/>
            <a:ext cx="10636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cap="all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ea typeface="Arial" charset="0"/>
                <a:cs typeface="Arial" charset="0"/>
              </a:rPr>
              <a:t>Az SMN2 gén kópiaszámától függ a betegség súlyossága</a:t>
            </a:r>
            <a:endParaRPr lang="hu-HU" sz="24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60231" y="6287337"/>
            <a:ext cx="4493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https://uctclinic.com/spinal-muscular-atrophy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0" y="1094685"/>
            <a:ext cx="5067300" cy="46863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9183" y="262503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1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404727"/>
            <a:ext cx="10113376" cy="42929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7" y="94148"/>
            <a:ext cx="4991100" cy="21717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4382" y="59745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2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59" y="1632857"/>
            <a:ext cx="3429000" cy="3028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5859" y="4910819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US" sz="2400" b="1" dirty="0" err="1">
                <a:solidFill>
                  <a:srgbClr val="00B050"/>
                </a:solidFill>
              </a:rPr>
              <a:t>Adeno</a:t>
            </a:r>
            <a:r>
              <a:rPr lang="en-US" sz="2400" b="1" dirty="0">
                <a:solidFill>
                  <a:srgbClr val="00B050"/>
                </a:solidFill>
              </a:rPr>
              <a:t> Associated Virus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52587" y="3076096"/>
            <a:ext cx="3999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Génterápia</a:t>
            </a:r>
            <a:r>
              <a:rPr lang="en-US" sz="2400" b="1" dirty="0">
                <a:solidFill>
                  <a:srgbClr val="00B050"/>
                </a:solidFill>
              </a:rPr>
              <a:t>: </a:t>
            </a:r>
            <a:r>
              <a:rPr lang="en-US" sz="2400" b="1" dirty="0" err="1">
                <a:solidFill>
                  <a:srgbClr val="00B050"/>
                </a:solidFill>
              </a:rPr>
              <a:t>gén</a:t>
            </a:r>
            <a:r>
              <a:rPr lang="en-US" sz="2400" b="1" dirty="0">
                <a:solidFill>
                  <a:srgbClr val="00B050"/>
                </a:solidFill>
              </a:rPr>
              <a:t> + </a:t>
            </a:r>
            <a:r>
              <a:rPr lang="en-US" sz="2400" b="1" dirty="0" err="1">
                <a:solidFill>
                  <a:srgbClr val="00B050"/>
                </a:solidFill>
              </a:rPr>
              <a:t>vektor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088" y="3716956"/>
            <a:ext cx="1792061" cy="25626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43" y="661234"/>
            <a:ext cx="2298700" cy="17018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8033" y="53724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97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01" y="252246"/>
            <a:ext cx="6371882" cy="63718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37363" y="2070144"/>
            <a:ext cx="410730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Sokszor nincs ortopédiai feladat</a:t>
            </a:r>
          </a:p>
          <a:p>
            <a:pPr marL="342900" indent="-342900">
              <a:buFont typeface="Arial" charset="0"/>
              <a:buChar char="•"/>
            </a:pPr>
            <a:endParaRPr lang="hu-HU" sz="2200" b="1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hu-HU" sz="2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A rehabilitációs eszköztár biztosítása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3530" y="536823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99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61" y="203199"/>
            <a:ext cx="11860141" cy="6418317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1982" y="574908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9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53" y="1087821"/>
            <a:ext cx="11818597" cy="5028739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1984" y="57101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1330609" cy="98748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Infantilis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cerebralis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parézis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(ICP)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00042" y="987479"/>
            <a:ext cx="5050220" cy="5328745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elsődleges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károsodás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agyban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van: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Pre-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vagy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perinatális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esemény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következtében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(ischemia,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vérzés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fertőzés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).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legtöbb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esetben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motoros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funkció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károsodik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agyi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károsodás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nem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progresszív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, de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progresszív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perifériás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deformitások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alakulhatnak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növekedés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során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46842" y="1307799"/>
            <a:ext cx="6148552" cy="46881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charset="0"/>
              <a:buChar char="•"/>
            </a:pPr>
            <a:r>
              <a:rPr lang="en-US" sz="2800" dirty="0" err="1">
                <a:latin typeface="Arial" charset="0"/>
                <a:ea typeface="Arial" charset="0"/>
                <a:cs typeface="Arial" charset="0"/>
              </a:rPr>
              <a:t>K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omplex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psycho-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senso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-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motoros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dysfunkció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amit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perinatalis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agyi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károsodás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okoz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fejlődő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agyat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ért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sérülés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izomfunkció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kieséseket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okoz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leggyakrabban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izomzat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spaszticitásával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változatos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súlyossággal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lokalizációban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ICP 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leggyakoribb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neuromusculáris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betegség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: 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incidencia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2/1000. 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87242" y="558950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9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7105" y="2301361"/>
            <a:ext cx="5586965" cy="3740727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Epilepszia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Mentalis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retardáció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Beszédzavar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Nyelészavar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Gastro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esophagealis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reflux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Incontinentia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Viselkedési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problémák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36440" y="0"/>
            <a:ext cx="11708296" cy="15170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 –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lehetséges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társult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problémák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0278" y="52292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7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5124" y="2372743"/>
            <a:ext cx="5586965" cy="3740727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Izomtónus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eloszlás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zavar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Csökkent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izomerő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Koordinációs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egyensúly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problémák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Pathologiás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reflexek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Sérült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propriocepció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2512" y="0"/>
            <a:ext cx="11072191" cy="15170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 – A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motoros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károsodás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oka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8330" y="530067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3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362200"/>
            <a:ext cx="8458200" cy="1066800"/>
          </a:xfrm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</a:bodyPr>
          <a:lstStyle/>
          <a:p>
            <a:pPr eaLnBrk="1" hangingPunct="1">
              <a:defRPr/>
            </a:pPr>
            <a:r>
              <a:rPr lang="hu-HU" sz="2800" dirty="0">
                <a:latin typeface="Arial"/>
              </a:rPr>
              <a:t>A deformitás kialakulásának természetes kórlefolyása</a:t>
            </a:r>
            <a:endParaRPr lang="en-GB" sz="2800" dirty="0">
              <a:latin typeface="Arial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9400" y="3733800"/>
            <a:ext cx="6705600" cy="2971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altLang="en-US" dirty="0">
                <a:latin typeface="Arial" charset="0"/>
                <a:ea typeface="ＭＳ Ｐゴシック" charset="-128"/>
              </a:rPr>
              <a:t>	</a:t>
            </a:r>
            <a:r>
              <a:rPr lang="hu-HU" altLang="en-US" dirty="0">
                <a:latin typeface="Arial" charset="0"/>
                <a:ea typeface="ＭＳ Ｐゴシック" charset="-128"/>
              </a:rPr>
              <a:t>izomtónus eloszlási zavar</a:t>
            </a:r>
            <a:endParaRPr lang="en-GB" altLang="en-US" dirty="0">
              <a:latin typeface="Arial" charset="0"/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GB" altLang="en-US" dirty="0">
                <a:latin typeface="Arial" charset="0"/>
                <a:ea typeface="ＭＳ Ｐゴシック" charset="-128"/>
              </a:rPr>
              <a:t>	</a:t>
            </a:r>
            <a:r>
              <a:rPr lang="en-GB" altLang="en-US" dirty="0">
                <a:latin typeface="Arial" charset="0"/>
                <a:ea typeface="ＭＳ Ｐゴシック" charset="-128"/>
                <a:sym typeface="Symbol" charset="2"/>
              </a:rPr>
              <a:t> </a:t>
            </a:r>
            <a:r>
              <a:rPr lang="hu-HU" altLang="en-US" dirty="0">
                <a:latin typeface="Arial" charset="0"/>
                <a:ea typeface="ＭＳ Ｐゴシック" charset="-128"/>
              </a:rPr>
              <a:t>dinamikus izom </a:t>
            </a:r>
            <a:r>
              <a:rPr lang="hu-HU" altLang="en-US" dirty="0" err="1">
                <a:latin typeface="Arial" charset="0"/>
                <a:ea typeface="ＭＳ Ｐゴシック" charset="-128"/>
              </a:rPr>
              <a:t>contractura</a:t>
            </a:r>
            <a:endParaRPr lang="en-GB" altLang="en-US" dirty="0">
              <a:latin typeface="Arial" charset="0"/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GB" altLang="en-US" dirty="0">
                <a:latin typeface="Arial" charset="0"/>
                <a:ea typeface="ＭＳ Ｐゴシック" charset="-128"/>
              </a:rPr>
              <a:t>	</a:t>
            </a:r>
            <a:r>
              <a:rPr lang="hu-HU" altLang="en-US" dirty="0">
                <a:latin typeface="Arial" charset="0"/>
                <a:ea typeface="ＭＳ Ｐゴシック" charset="-128"/>
              </a:rPr>
              <a:t>   </a:t>
            </a:r>
            <a:r>
              <a:rPr lang="en-GB" altLang="en-US" dirty="0">
                <a:latin typeface="Arial" charset="0"/>
                <a:ea typeface="ＭＳ Ｐゴシック" charset="-128"/>
              </a:rPr>
              <a:t> </a:t>
            </a:r>
            <a:r>
              <a:rPr lang="en-GB" altLang="en-US" dirty="0">
                <a:latin typeface="Arial" charset="0"/>
                <a:ea typeface="ＭＳ Ｐゴシック" charset="-128"/>
                <a:sym typeface="Symbol" charset="2"/>
              </a:rPr>
              <a:t></a:t>
            </a:r>
            <a:r>
              <a:rPr lang="en-GB" altLang="en-US" dirty="0">
                <a:latin typeface="Arial" charset="0"/>
                <a:ea typeface="ＭＳ Ｐゴシック" charset="-128"/>
              </a:rPr>
              <a:t> </a:t>
            </a:r>
            <a:r>
              <a:rPr lang="hu-HU" altLang="en-US" dirty="0">
                <a:latin typeface="Arial" charset="0"/>
                <a:ea typeface="ＭＳ Ｐゴシック" charset="-128"/>
              </a:rPr>
              <a:t>fixált izom </a:t>
            </a:r>
            <a:r>
              <a:rPr lang="hu-HU" altLang="en-US" dirty="0" err="1">
                <a:latin typeface="Arial" charset="0"/>
                <a:ea typeface="ＭＳ Ｐゴシック" charset="-128"/>
              </a:rPr>
              <a:t>contractura</a:t>
            </a:r>
            <a:endParaRPr lang="en-GB" altLang="en-US" dirty="0">
              <a:latin typeface="Arial" charset="0"/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GB" altLang="en-US" dirty="0">
                <a:latin typeface="Arial" charset="0"/>
                <a:ea typeface="ＭＳ Ｐゴシック" charset="-128"/>
              </a:rPr>
              <a:t>		 </a:t>
            </a:r>
            <a:r>
              <a:rPr lang="hu-HU" altLang="en-US" dirty="0">
                <a:latin typeface="Arial" charset="0"/>
                <a:ea typeface="ＭＳ Ｐゴシック" charset="-128"/>
              </a:rPr>
              <a:t>  </a:t>
            </a:r>
            <a:r>
              <a:rPr lang="en-GB" altLang="en-US" dirty="0">
                <a:latin typeface="Arial" charset="0"/>
                <a:ea typeface="ＭＳ Ｐゴシック" charset="-128"/>
                <a:sym typeface="Symbol" charset="2"/>
              </a:rPr>
              <a:t> </a:t>
            </a:r>
            <a:r>
              <a:rPr lang="hu-HU" altLang="en-US" dirty="0">
                <a:latin typeface="Arial" charset="0"/>
                <a:ea typeface="ＭＳ Ｐゴシック" charset="-128"/>
              </a:rPr>
              <a:t>ízületi </a:t>
            </a:r>
            <a:r>
              <a:rPr lang="hu-HU" altLang="en-US" dirty="0" err="1">
                <a:latin typeface="Arial" charset="0"/>
                <a:ea typeface="ＭＳ Ｐゴシック" charset="-128"/>
              </a:rPr>
              <a:t>contractura</a:t>
            </a:r>
            <a:endParaRPr lang="en-GB" altLang="en-US" dirty="0">
              <a:latin typeface="Arial" charset="0"/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GB" altLang="en-US" dirty="0">
                <a:latin typeface="Arial" charset="0"/>
                <a:ea typeface="ＭＳ Ｐゴシック" charset="-128"/>
              </a:rPr>
              <a:t>			</a:t>
            </a:r>
            <a:r>
              <a:rPr lang="en-GB" altLang="en-US" dirty="0">
                <a:latin typeface="Arial" charset="0"/>
                <a:ea typeface="ＭＳ Ｐゴシック" charset="-128"/>
                <a:sym typeface="Symbol" charset="2"/>
              </a:rPr>
              <a:t> </a:t>
            </a:r>
            <a:r>
              <a:rPr lang="hu-HU" altLang="en-US" dirty="0">
                <a:latin typeface="Arial" charset="0"/>
                <a:ea typeface="ＭＳ Ｐゴシック" charset="-128"/>
              </a:rPr>
              <a:t>csontos deformitás</a:t>
            </a:r>
            <a:endParaRPr lang="en-GB" altLang="en-US" dirty="0">
              <a:latin typeface="Arial" charset="0"/>
              <a:ea typeface="ＭＳ Ｐゴシック" charset="-128"/>
            </a:endParaRPr>
          </a:p>
          <a:p>
            <a:pPr eaLnBrk="1" hangingPunct="1">
              <a:buFontTx/>
              <a:buNone/>
            </a:pPr>
            <a:endParaRPr lang="en-GB" altLang="en-US" dirty="0">
              <a:latin typeface="Arial" charset="0"/>
              <a:ea typeface="ＭＳ Ｐゴシック" charset="-128"/>
            </a:endParaRPr>
          </a:p>
        </p:txBody>
      </p:sp>
      <p:pic>
        <p:nvPicPr>
          <p:cNvPr id="23559" name="Picture 10" descr="DSC_314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4" y="0"/>
            <a:ext cx="3671887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11" descr="DSC_314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4" y="0"/>
            <a:ext cx="3671887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0522" y="538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1150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36027"/>
            <a:ext cx="9144000" cy="1034777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Neuromuscularis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betegségek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711" y="1570804"/>
            <a:ext cx="4734910" cy="4561982"/>
          </a:xfrm>
        </p:spPr>
        <p:txBody>
          <a:bodyPr>
            <a:noAutofit/>
          </a:bodyPr>
          <a:lstStyle/>
          <a:p>
            <a:pPr marL="457200" indent="-457200" algn="l">
              <a:buFont typeface="Arial" charset="0"/>
              <a:buChar char="•"/>
            </a:pP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Myelomeningocele</a:t>
            </a:r>
            <a:endParaRPr lang="en-US" sz="2800" u="sng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Arthrogryposis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multiplex </a:t>
            </a: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congenita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(AMC)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Infantilis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cerebralis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paresis (ICP)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Neuropátiák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Izombetegségek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Felnőttkori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neurológiai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betegségek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következményei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(stroke, diabetes, </a:t>
            </a:r>
            <a:r>
              <a:rPr lang="is-IS" sz="2800" dirty="0" smtClean="0">
                <a:latin typeface="Arial" charset="0"/>
                <a:ea typeface="Arial" charset="0"/>
                <a:cs typeface="Arial" charset="0"/>
              </a:rPr>
              <a:t>…)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75461"/>
            <a:ext cx="4048125" cy="3686175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5933090" y="2104313"/>
            <a:ext cx="5812220" cy="4028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charset="0"/>
              <a:buChar char="•"/>
            </a:pP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mozgató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szervrendszer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elősdleges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neurológiai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betegség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következményeként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érintett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marL="457200" indent="-457200" algn="l">
              <a:buFont typeface="Arial" charset="0"/>
              <a:buChar char="•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22014" y="385179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1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290" y="1849582"/>
            <a:ext cx="4703379" cy="4135581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 smtClean="0">
                <a:solidFill>
                  <a:srgbClr val="C00000"/>
                </a:solidFill>
              </a:rPr>
              <a:t>Osztályozás</a:t>
            </a:r>
            <a:r>
              <a:rPr lang="en-US" sz="4000" b="1" dirty="0" smtClean="0">
                <a:solidFill>
                  <a:srgbClr val="C00000"/>
                </a:solidFill>
              </a:rPr>
              <a:t> I.</a:t>
            </a:r>
          </a:p>
          <a:p>
            <a:pPr algn="l"/>
            <a:endParaRPr lang="en-US" sz="28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75% </a:t>
            </a:r>
            <a:r>
              <a:rPr lang="en-US" sz="2800" dirty="0" err="1" smtClean="0"/>
              <a:t>spastikus</a:t>
            </a:r>
            <a:endParaRPr lang="en-US" sz="28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25% </a:t>
            </a:r>
            <a:r>
              <a:rPr lang="en-US" sz="2800" dirty="0" err="1" smtClean="0"/>
              <a:t>más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(</a:t>
            </a:r>
            <a:r>
              <a:rPr lang="en-US" sz="2800" dirty="0" err="1" smtClean="0"/>
              <a:t>dyskinéziás</a:t>
            </a:r>
            <a:r>
              <a:rPr lang="en-US" sz="2800" dirty="0" smtClean="0"/>
              <a:t>, </a:t>
            </a:r>
            <a:r>
              <a:rPr lang="en-US" sz="2800" dirty="0" err="1" smtClean="0"/>
              <a:t>ataxiás</a:t>
            </a:r>
            <a:r>
              <a:rPr lang="en-US" sz="2800" dirty="0" smtClean="0"/>
              <a:t>, </a:t>
            </a:r>
            <a:r>
              <a:rPr lang="en-US" sz="2800" dirty="0" err="1" smtClean="0"/>
              <a:t>hypotoniás</a:t>
            </a:r>
            <a:r>
              <a:rPr lang="en-US" sz="2800" dirty="0" smtClean="0"/>
              <a:t>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49976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video1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77556" y="987480"/>
            <a:ext cx="7469680" cy="560226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25978" y="51723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6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4292" y="781180"/>
            <a:ext cx="3740727" cy="5635747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26628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04513" y="781180"/>
            <a:ext cx="3317468" cy="5635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6"/>
          <p:cNvSpPr txBox="1">
            <a:spLocks noChangeArrowheads="1"/>
          </p:cNvSpPr>
          <p:nvPr/>
        </p:nvSpPr>
        <p:spPr bwMode="auto">
          <a:xfrm>
            <a:off x="2078182" y="5216598"/>
            <a:ext cx="247805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i="1" dirty="0" err="1">
                <a:solidFill>
                  <a:srgbClr val="000099"/>
                </a:solidFill>
              </a:rPr>
              <a:t>Jusepe</a:t>
            </a:r>
            <a:r>
              <a:rPr lang="en-US" i="1" dirty="0">
                <a:solidFill>
                  <a:srgbClr val="000099"/>
                </a:solidFill>
              </a:rPr>
              <a:t> de Ribera – </a:t>
            </a:r>
            <a:r>
              <a:rPr lang="en-US" i="1" dirty="0" smtClean="0">
                <a:solidFill>
                  <a:srgbClr val="000099"/>
                </a:solidFill>
              </a:rPr>
              <a:t>A </a:t>
            </a:r>
            <a:r>
              <a:rPr lang="en-US" i="1" dirty="0" err="1" smtClean="0">
                <a:solidFill>
                  <a:srgbClr val="000099"/>
                </a:solidFill>
              </a:rPr>
              <a:t>koldús</a:t>
            </a:r>
            <a:r>
              <a:rPr lang="en-US" i="1" dirty="0" smtClean="0">
                <a:solidFill>
                  <a:srgbClr val="000099"/>
                </a:solidFill>
              </a:rPr>
              <a:t> (a </a:t>
            </a:r>
            <a:r>
              <a:rPr lang="en-US" i="1" dirty="0" err="1" smtClean="0">
                <a:solidFill>
                  <a:srgbClr val="000099"/>
                </a:solidFill>
              </a:rPr>
              <a:t>dongalábas</a:t>
            </a:r>
            <a:r>
              <a:rPr lang="en-US" i="1" dirty="0" smtClean="0">
                <a:solidFill>
                  <a:srgbClr val="000099"/>
                </a:solidFill>
              </a:rPr>
              <a:t> </a:t>
            </a:r>
            <a:r>
              <a:rPr lang="en-US" i="1" dirty="0" err="1" smtClean="0">
                <a:solidFill>
                  <a:srgbClr val="000099"/>
                </a:solidFill>
              </a:rPr>
              <a:t>fiú</a:t>
            </a:r>
            <a:r>
              <a:rPr lang="en-US" i="1" dirty="0" smtClean="0">
                <a:solidFill>
                  <a:srgbClr val="000099"/>
                </a:solidFill>
              </a:rPr>
              <a:t>); </a:t>
            </a:r>
            <a:r>
              <a:rPr lang="en-US" i="1" dirty="0">
                <a:solidFill>
                  <a:srgbClr val="000099"/>
                </a:solidFill>
              </a:rPr>
              <a:t>Louvre, </a:t>
            </a:r>
            <a:r>
              <a:rPr lang="en-US" i="1" dirty="0" smtClean="0">
                <a:solidFill>
                  <a:srgbClr val="000099"/>
                </a:solidFill>
              </a:rPr>
              <a:t>Paris </a:t>
            </a:r>
            <a:r>
              <a:rPr lang="en-US" i="1" dirty="0">
                <a:solidFill>
                  <a:srgbClr val="000099"/>
                </a:solidFill>
              </a:rPr>
              <a:t>(1642)</a:t>
            </a:r>
            <a:endParaRPr lang="en-US" dirty="0">
              <a:solidFill>
                <a:srgbClr val="000099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49976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0" y="1410023"/>
            <a:ext cx="4703379" cy="4135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err="1" smtClean="0">
                <a:solidFill>
                  <a:srgbClr val="C00000"/>
                </a:solidFill>
              </a:rPr>
              <a:t>Osztályozás</a:t>
            </a:r>
            <a:r>
              <a:rPr lang="en-US" sz="4000" b="1" dirty="0" smtClean="0">
                <a:solidFill>
                  <a:srgbClr val="C00000"/>
                </a:solidFill>
              </a:rPr>
              <a:t> II. – </a:t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4000" b="1" dirty="0" smtClean="0">
                <a:solidFill>
                  <a:srgbClr val="C00000"/>
                </a:solidFill>
              </a:rPr>
              <a:t>hemiplegia</a:t>
            </a:r>
          </a:p>
          <a:p>
            <a:endParaRPr lang="en-US" dirty="0" smtClean="0"/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/>
              <a:t>Agyvérzés</a:t>
            </a:r>
            <a:r>
              <a:rPr lang="en-US" dirty="0" smtClean="0"/>
              <a:t>, </a:t>
            </a:r>
            <a:r>
              <a:rPr lang="en-US" dirty="0" err="1" smtClean="0"/>
              <a:t>egyoldali</a:t>
            </a:r>
            <a:r>
              <a:rPr lang="en-US" dirty="0" smtClean="0"/>
              <a:t> </a:t>
            </a:r>
            <a:r>
              <a:rPr lang="en-US" dirty="0" err="1" smtClean="0"/>
              <a:t>agykamrai</a:t>
            </a:r>
            <a:r>
              <a:rPr lang="en-US" dirty="0" smtClean="0"/>
              <a:t> </a:t>
            </a:r>
            <a:r>
              <a:rPr lang="en-US" dirty="0" err="1" smtClean="0"/>
              <a:t>vérzés</a:t>
            </a:r>
            <a:endParaRPr lang="en-US" dirty="0" smtClean="0"/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/>
              <a:t>Intracraniális</a:t>
            </a:r>
            <a:r>
              <a:rPr lang="en-US" dirty="0" smtClean="0"/>
              <a:t> </a:t>
            </a:r>
            <a:r>
              <a:rPr lang="en-US" dirty="0" err="1" smtClean="0"/>
              <a:t>cysták</a:t>
            </a:r>
            <a:endParaRPr lang="en-US" dirty="0"/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/>
              <a:t>Tumorok</a:t>
            </a:r>
            <a:endParaRPr lang="en-US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2226" y="554560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1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49976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2441" y="1766484"/>
            <a:ext cx="4703379" cy="41355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err="1" smtClean="0">
                <a:solidFill>
                  <a:srgbClr val="C00000"/>
                </a:solidFill>
              </a:rPr>
              <a:t>Osztályozás</a:t>
            </a:r>
            <a:r>
              <a:rPr lang="en-US" sz="4000" b="1" dirty="0" smtClean="0">
                <a:solidFill>
                  <a:srgbClr val="C00000"/>
                </a:solidFill>
              </a:rPr>
              <a:t> II. – </a:t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4000" b="1" dirty="0" err="1" smtClean="0">
                <a:solidFill>
                  <a:srgbClr val="C00000"/>
                </a:solidFill>
              </a:rPr>
              <a:t>diplegia</a:t>
            </a:r>
            <a:endParaRPr lang="en-US" sz="4000" b="1" dirty="0" smtClean="0">
              <a:solidFill>
                <a:srgbClr val="C00000"/>
              </a:solidFill>
            </a:endParaRPr>
          </a:p>
          <a:p>
            <a:endParaRPr lang="en-US" dirty="0" smtClean="0"/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/>
              <a:t>Perinatalis</a:t>
            </a:r>
            <a:r>
              <a:rPr lang="en-US" dirty="0" smtClean="0"/>
              <a:t> ischemia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/>
              <a:t>Agykamrai</a:t>
            </a:r>
            <a:r>
              <a:rPr lang="en-US" dirty="0" smtClean="0"/>
              <a:t> </a:t>
            </a:r>
            <a:r>
              <a:rPr lang="en-US" dirty="0" err="1" smtClean="0"/>
              <a:t>vérzés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b="1" i="1" dirty="0" err="1" smtClean="0">
                <a:solidFill>
                  <a:srgbClr val="000099"/>
                </a:solidFill>
              </a:rPr>
              <a:t>Szimmetrikus</a:t>
            </a:r>
            <a:r>
              <a:rPr lang="en-US" sz="2400" b="1" i="1" dirty="0" smtClean="0">
                <a:solidFill>
                  <a:srgbClr val="000099"/>
                </a:solidFill>
              </a:rPr>
              <a:t>. A </a:t>
            </a:r>
            <a:r>
              <a:rPr lang="en-US" sz="2400" b="1" i="1" dirty="0" err="1" smtClean="0">
                <a:solidFill>
                  <a:srgbClr val="000099"/>
                </a:solidFill>
              </a:rPr>
              <a:t>felső</a:t>
            </a:r>
            <a:r>
              <a:rPr lang="en-US" sz="2400" b="1" i="1" dirty="0" smtClean="0">
                <a:solidFill>
                  <a:srgbClr val="000099"/>
                </a:solidFill>
              </a:rPr>
              <a:t> </a:t>
            </a:r>
            <a:r>
              <a:rPr lang="en-US" sz="2400" b="1" i="1" dirty="0" err="1" smtClean="0">
                <a:solidFill>
                  <a:srgbClr val="000099"/>
                </a:solidFill>
              </a:rPr>
              <a:t>végtagok</a:t>
            </a:r>
            <a:r>
              <a:rPr lang="en-US" sz="2400" b="1" i="1" dirty="0" smtClean="0">
                <a:solidFill>
                  <a:srgbClr val="000099"/>
                </a:solidFill>
              </a:rPr>
              <a:t> </a:t>
            </a:r>
            <a:r>
              <a:rPr lang="en-US" sz="2400" b="1" i="1" dirty="0" err="1" smtClean="0">
                <a:solidFill>
                  <a:srgbClr val="000099"/>
                </a:solidFill>
              </a:rPr>
              <a:t>kevésbé</a:t>
            </a:r>
            <a:r>
              <a:rPr lang="en-US" sz="2400" b="1" i="1" dirty="0" smtClean="0">
                <a:solidFill>
                  <a:srgbClr val="000099"/>
                </a:solidFill>
              </a:rPr>
              <a:t> </a:t>
            </a:r>
            <a:r>
              <a:rPr lang="en-US" sz="2400" b="1" i="1" dirty="0" err="1" smtClean="0">
                <a:solidFill>
                  <a:srgbClr val="000099"/>
                </a:solidFill>
              </a:rPr>
              <a:t>érintettek</a:t>
            </a:r>
            <a:r>
              <a:rPr lang="en-US" sz="2400" b="1" i="1" dirty="0" smtClean="0">
                <a:solidFill>
                  <a:srgbClr val="000099"/>
                </a:solidFill>
              </a:rPr>
              <a:t>, mint </a:t>
            </a:r>
            <a:r>
              <a:rPr lang="en-US" sz="2400" b="1" i="1" dirty="0" err="1" smtClean="0">
                <a:solidFill>
                  <a:srgbClr val="000099"/>
                </a:solidFill>
              </a:rPr>
              <a:t>az</a:t>
            </a:r>
            <a:r>
              <a:rPr lang="en-US" sz="2400" b="1" i="1" dirty="0" smtClean="0">
                <a:solidFill>
                  <a:srgbClr val="000099"/>
                </a:solidFill>
              </a:rPr>
              <a:t> </a:t>
            </a:r>
            <a:r>
              <a:rPr lang="en-US" sz="2400" b="1" i="1" dirty="0" err="1" smtClean="0">
                <a:solidFill>
                  <a:srgbClr val="000099"/>
                </a:solidFill>
              </a:rPr>
              <a:t>alsó</a:t>
            </a:r>
            <a:r>
              <a:rPr lang="en-US" sz="2400" b="1" i="1" dirty="0" smtClean="0">
                <a:solidFill>
                  <a:srgbClr val="000099"/>
                </a:solidFill>
              </a:rPr>
              <a:t> </a:t>
            </a:r>
            <a:r>
              <a:rPr lang="en-US" sz="2400" b="1" i="1" dirty="0" err="1" smtClean="0">
                <a:solidFill>
                  <a:srgbClr val="000099"/>
                </a:solidFill>
              </a:rPr>
              <a:t>végtagok</a:t>
            </a:r>
            <a:r>
              <a:rPr lang="en-US" sz="2400" b="1" i="1" dirty="0" smtClean="0">
                <a:solidFill>
                  <a:srgbClr val="000099"/>
                </a:solidFill>
              </a:rPr>
              <a:t>.</a:t>
            </a:r>
            <a:endParaRPr lang="en-US" sz="2400" b="1" i="1" dirty="0">
              <a:solidFill>
                <a:srgbClr val="000099"/>
              </a:solidFill>
            </a:endParaRPr>
          </a:p>
        </p:txBody>
      </p:sp>
      <p:pic>
        <p:nvPicPr>
          <p:cNvPr id="8" name="Picture 10" descr="DSC_386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27557" y="447245"/>
            <a:ext cx="3950776" cy="60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39420" y="306307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7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49976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" y="1410023"/>
            <a:ext cx="3975652" cy="4135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err="1" smtClean="0">
                <a:solidFill>
                  <a:srgbClr val="C00000"/>
                </a:solidFill>
              </a:rPr>
              <a:t>Osztályozás</a:t>
            </a:r>
            <a:r>
              <a:rPr lang="en-US" sz="4000" b="1" dirty="0" smtClean="0">
                <a:solidFill>
                  <a:srgbClr val="C00000"/>
                </a:solidFill>
              </a:rPr>
              <a:t> II. – </a:t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4000" b="1" dirty="0" smtClean="0">
                <a:solidFill>
                  <a:srgbClr val="C00000"/>
                </a:solidFill>
              </a:rPr>
              <a:t>tetraplegia</a:t>
            </a:r>
          </a:p>
          <a:p>
            <a:endParaRPr lang="en-US" dirty="0" smtClean="0"/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/>
              <a:t>Extrém</a:t>
            </a:r>
            <a:r>
              <a:rPr lang="en-US" dirty="0" smtClean="0"/>
              <a:t> </a:t>
            </a:r>
            <a:r>
              <a:rPr lang="en-US" dirty="0" err="1" smtClean="0"/>
              <a:t>agyi</a:t>
            </a:r>
            <a:r>
              <a:rPr lang="en-US" dirty="0" smtClean="0"/>
              <a:t> ischemia, </a:t>
            </a:r>
            <a:r>
              <a:rPr lang="en-US" dirty="0" err="1" smtClean="0"/>
              <a:t>vérzés</a:t>
            </a:r>
            <a:endParaRPr lang="en-US" dirty="0" smtClean="0"/>
          </a:p>
          <a:p>
            <a:pPr marL="342900" indent="-342900">
              <a:buFont typeface="Arial" charset="0"/>
              <a:buChar char="•"/>
            </a:pPr>
            <a:r>
              <a:rPr lang="en-US" dirty="0" err="1" smtClean="0"/>
              <a:t>Agyi</a:t>
            </a:r>
            <a:r>
              <a:rPr lang="en-US" dirty="0" smtClean="0"/>
              <a:t> </a:t>
            </a:r>
            <a:r>
              <a:rPr lang="en-US" dirty="0" err="1" smtClean="0"/>
              <a:t>fejlődési</a:t>
            </a:r>
            <a:r>
              <a:rPr lang="en-US" dirty="0" smtClean="0"/>
              <a:t> </a:t>
            </a:r>
            <a:r>
              <a:rPr lang="en-US" dirty="0" err="1" smtClean="0"/>
              <a:t>rendellenességek</a:t>
            </a:r>
            <a:endParaRPr lang="en-US" dirty="0" smtClean="0"/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8696" y="1410023"/>
            <a:ext cx="7651035" cy="48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0522" y="543710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5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49976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120711"/>
            <a:ext cx="11949191" cy="6528061"/>
            <a:chOff x="0" y="120711"/>
            <a:chExt cx="11949191" cy="6528061"/>
          </a:xfrm>
        </p:grpSpPr>
        <p:sp>
          <p:nvSpPr>
            <p:cNvPr id="9" name="Subtitle 2"/>
            <p:cNvSpPr txBox="1">
              <a:spLocks/>
            </p:cNvSpPr>
            <p:nvPr/>
          </p:nvSpPr>
          <p:spPr>
            <a:xfrm>
              <a:off x="0" y="1410023"/>
              <a:ext cx="4703379" cy="523874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b="1" dirty="0" err="1" smtClean="0">
                  <a:solidFill>
                    <a:srgbClr val="C00000"/>
                  </a:solidFill>
                </a:rPr>
                <a:t>Osztályozás</a:t>
              </a:r>
              <a:r>
                <a:rPr lang="en-US" sz="4000" b="1" dirty="0" smtClean="0">
                  <a:solidFill>
                    <a:srgbClr val="C00000"/>
                  </a:solidFill>
                </a:rPr>
                <a:t> III. – </a:t>
              </a:r>
              <a:br>
                <a:rPr lang="en-US" sz="4000" b="1" dirty="0" smtClean="0">
                  <a:solidFill>
                    <a:srgbClr val="C00000"/>
                  </a:solidFill>
                </a:rPr>
              </a:br>
              <a:r>
                <a:rPr lang="en-US" sz="4000" b="1" dirty="0" smtClean="0">
                  <a:solidFill>
                    <a:srgbClr val="C00000"/>
                  </a:solidFill>
                </a:rPr>
                <a:t>GMFCS</a:t>
              </a:r>
            </a:p>
            <a:p>
              <a:endParaRPr lang="en-US" dirty="0" smtClean="0"/>
            </a:p>
            <a:p>
              <a:pPr marL="342900" indent="-342900">
                <a:buFont typeface="Arial" charset="0"/>
                <a:buChar char="•"/>
              </a:pPr>
              <a:r>
                <a:rPr lang="en-US" dirty="0" err="1" smtClean="0"/>
                <a:t>Kültéri</a:t>
              </a:r>
              <a:r>
                <a:rPr lang="en-US" dirty="0" smtClean="0"/>
                <a:t> </a:t>
              </a:r>
              <a:r>
                <a:rPr lang="en-US" dirty="0" err="1" smtClean="0"/>
                <a:t>aktivitás</a:t>
              </a:r>
              <a:r>
                <a:rPr lang="en-US" dirty="0" smtClean="0"/>
                <a:t>, </a:t>
              </a:r>
              <a:r>
                <a:rPr lang="en-US" dirty="0" err="1" smtClean="0"/>
                <a:t>kozmetikai</a:t>
              </a:r>
              <a:r>
                <a:rPr lang="en-US" dirty="0" smtClean="0"/>
                <a:t>  </a:t>
              </a:r>
              <a:r>
                <a:rPr lang="en-US" dirty="0" err="1" smtClean="0"/>
                <a:t>problémák</a:t>
              </a:r>
              <a:r>
                <a:rPr lang="en-US" dirty="0" smtClean="0"/>
                <a:t>.</a:t>
              </a:r>
            </a:p>
            <a:p>
              <a:pPr marL="342900" indent="-342900">
                <a:buFont typeface="Arial" charset="0"/>
                <a:buChar char="•"/>
              </a:pPr>
              <a:endParaRPr lang="en-US" dirty="0" smtClean="0"/>
            </a:p>
            <a:p>
              <a:pPr marL="342900" indent="-342900">
                <a:buFont typeface="Arial" charset="0"/>
                <a:buChar char="•"/>
              </a:pPr>
              <a:r>
                <a:rPr lang="en-US" dirty="0" err="1" smtClean="0"/>
                <a:t>Csak</a:t>
              </a:r>
              <a:r>
                <a:rPr lang="en-US" dirty="0" smtClean="0"/>
                <a:t> </a:t>
              </a:r>
              <a:r>
                <a:rPr lang="en-US" dirty="0" err="1" smtClean="0"/>
                <a:t>beltéri</a:t>
              </a:r>
              <a:r>
                <a:rPr lang="en-US" dirty="0" smtClean="0"/>
                <a:t> </a:t>
              </a:r>
              <a:r>
                <a:rPr lang="en-US" dirty="0" err="1" smtClean="0"/>
                <a:t>aktivitás</a:t>
              </a:r>
              <a:r>
                <a:rPr lang="en-US" dirty="0" smtClean="0"/>
                <a:t>, </a:t>
              </a:r>
              <a:r>
                <a:rPr lang="en-US" dirty="0" err="1" smtClean="0"/>
                <a:t>segédeszközök</a:t>
              </a:r>
              <a:r>
                <a:rPr lang="en-US" dirty="0" smtClean="0"/>
                <a:t>, </a:t>
              </a:r>
              <a:r>
                <a:rPr lang="en-US" dirty="0" err="1" smtClean="0"/>
                <a:t>beszédzvar</a:t>
              </a:r>
              <a:r>
                <a:rPr lang="en-US" dirty="0" smtClean="0"/>
                <a:t>. </a:t>
              </a:r>
            </a:p>
            <a:p>
              <a:pPr marL="342900" indent="-342900">
                <a:buFont typeface="Arial" charset="0"/>
                <a:buChar char="•"/>
              </a:pPr>
              <a:endParaRPr lang="en-US" dirty="0"/>
            </a:p>
            <a:p>
              <a:pPr marL="342900" indent="-342900">
                <a:buFont typeface="Arial" charset="0"/>
                <a:buChar char="•"/>
              </a:pPr>
              <a:r>
                <a:rPr lang="en-US" dirty="0" err="1" smtClean="0"/>
                <a:t>Ápolási</a:t>
              </a:r>
              <a:r>
                <a:rPr lang="en-US" dirty="0" smtClean="0"/>
                <a:t> </a:t>
              </a:r>
              <a:r>
                <a:rPr lang="en-US" dirty="0" err="1" smtClean="0"/>
                <a:t>problémák</a:t>
              </a:r>
              <a:r>
                <a:rPr lang="en-US" dirty="0" smtClean="0"/>
                <a:t>, </a:t>
              </a:r>
              <a:r>
                <a:rPr lang="en-US" dirty="0" err="1" smtClean="0"/>
                <a:t>szállíthatók</a:t>
              </a:r>
              <a:r>
                <a:rPr lang="en-US" dirty="0" smtClean="0"/>
                <a:t>.</a:t>
              </a:r>
              <a:endParaRPr lang="en-US" dirty="0"/>
            </a:p>
          </p:txBody>
        </p:sp>
        <p:pic>
          <p:nvPicPr>
            <p:cNvPr id="8" name="Picture 1028" descr="figure graham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012170" y="120711"/>
              <a:ext cx="4937021" cy="6528061"/>
            </a:xfrm>
            <a:prstGeom prst="rect">
              <a:avLst/>
            </a:prstGeom>
            <a:noFill/>
            <a:ln w="38100">
              <a:solidFill>
                <a:srgbClr val="000099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</p:pic>
        <p:sp>
          <p:nvSpPr>
            <p:cNvPr id="10" name="Line 1035"/>
            <p:cNvSpPr>
              <a:spLocks noChangeShapeType="1"/>
            </p:cNvSpPr>
            <p:nvPr/>
          </p:nvSpPr>
          <p:spPr bwMode="auto">
            <a:xfrm flipV="1">
              <a:off x="4703378" y="1410022"/>
              <a:ext cx="2014501" cy="1534655"/>
            </a:xfrm>
            <a:prstGeom prst="line">
              <a:avLst/>
            </a:prstGeom>
            <a:noFill/>
            <a:ln w="63500">
              <a:solidFill>
                <a:srgbClr val="002060"/>
              </a:solidFill>
              <a:round/>
              <a:headEnd/>
              <a:tailEnd type="triangle" w="med" len="med"/>
            </a:ln>
            <a:effectLst>
              <a:outerShdw blurRad="63500" dist="46662" dir="3284183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Line 1035"/>
            <p:cNvSpPr>
              <a:spLocks noChangeShapeType="1"/>
            </p:cNvSpPr>
            <p:nvPr/>
          </p:nvSpPr>
          <p:spPr bwMode="auto">
            <a:xfrm flipV="1">
              <a:off x="4703378" y="3367217"/>
              <a:ext cx="2014501" cy="1142437"/>
            </a:xfrm>
            <a:prstGeom prst="line">
              <a:avLst/>
            </a:prstGeom>
            <a:noFill/>
            <a:ln w="63500">
              <a:solidFill>
                <a:srgbClr val="002060"/>
              </a:solidFill>
              <a:round/>
              <a:headEnd/>
              <a:tailEnd type="triangle" w="med" len="med"/>
            </a:ln>
            <a:effectLst>
              <a:outerShdw blurRad="63500" dist="46662" dir="3284183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Line 1035"/>
            <p:cNvSpPr>
              <a:spLocks noChangeShapeType="1"/>
            </p:cNvSpPr>
            <p:nvPr/>
          </p:nvSpPr>
          <p:spPr bwMode="auto">
            <a:xfrm flipV="1">
              <a:off x="4703378" y="5545603"/>
              <a:ext cx="2014501" cy="335652"/>
            </a:xfrm>
            <a:prstGeom prst="line">
              <a:avLst/>
            </a:prstGeom>
            <a:noFill/>
            <a:ln w="63500">
              <a:solidFill>
                <a:srgbClr val="002060"/>
              </a:solidFill>
              <a:round/>
              <a:headEnd/>
              <a:tailEnd type="triangle" w="med" len="med"/>
            </a:ln>
            <a:effectLst>
              <a:outerShdw blurRad="63500" dist="46662" dir="3284183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31325" y="54748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6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6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427012" y="228600"/>
            <a:ext cx="3617577" cy="59313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84479" tIns="42239" rIns="84479" bIns="42239">
            <a:prstTxWarp prst="textNoShape">
              <a:avLst/>
            </a:prstTxWarp>
            <a:spAutoFit/>
          </a:bodyPr>
          <a:lstStyle/>
          <a:p>
            <a:pPr defTabSz="844550" eaLnBrk="0" hangingPunct="0"/>
            <a:r>
              <a:rPr lang="hu-HU" sz="3300" b="1" dirty="0" err="1" smtClean="0">
                <a:latin typeface="+mj-lt"/>
              </a:rPr>
              <a:t>Spaszticitás</a:t>
            </a:r>
            <a:r>
              <a:rPr lang="hu-HU" sz="3300" b="1" dirty="0" smtClean="0">
                <a:latin typeface="+mj-lt"/>
              </a:rPr>
              <a:t> </a:t>
            </a:r>
            <a:r>
              <a:rPr lang="hu-HU" sz="3300" b="1" dirty="0">
                <a:latin typeface="+mj-lt"/>
              </a:rPr>
              <a:t>kezelése</a:t>
            </a:r>
            <a:endParaRPr lang="en-US" sz="3300" dirty="0">
              <a:latin typeface="+mj-lt"/>
            </a:endParaRPr>
          </a:p>
        </p:txBody>
      </p:sp>
      <p:sp>
        <p:nvSpPr>
          <p:cNvPr id="36867" name="Line 3"/>
          <p:cNvSpPr>
            <a:spLocks noChangeShapeType="1"/>
          </p:cNvSpPr>
          <p:nvPr/>
        </p:nvSpPr>
        <p:spPr bwMode="auto">
          <a:xfrm>
            <a:off x="5773738" y="1643063"/>
            <a:ext cx="0" cy="4000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3475038" y="3714750"/>
            <a:ext cx="487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078944" y="1106489"/>
            <a:ext cx="1211790" cy="42385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84479" tIns="42239" rIns="84479" bIns="42239">
            <a:prstTxWarp prst="textNoShape">
              <a:avLst/>
            </a:prstTxWarp>
            <a:spAutoFit/>
          </a:bodyPr>
          <a:lstStyle/>
          <a:p>
            <a:pPr defTabSz="844550" eaLnBrk="0" hangingPunct="0"/>
            <a:r>
              <a:rPr lang="hu-HU" sz="2200" dirty="0">
                <a:latin typeface="+mj-lt"/>
              </a:rPr>
              <a:t>Általános</a:t>
            </a:r>
            <a:endParaRPr lang="en-US" sz="2200" dirty="0">
              <a:latin typeface="+mj-lt"/>
            </a:endParaRP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3491974" y="5786439"/>
            <a:ext cx="4571999" cy="76241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84479" tIns="42239" rIns="84479" bIns="42239">
            <a:prstTxWarp prst="textNoShape">
              <a:avLst/>
            </a:prstTxWarp>
            <a:spAutoFit/>
          </a:bodyPr>
          <a:lstStyle/>
          <a:p>
            <a:pPr algn="ctr" defTabSz="844550" eaLnBrk="0" hangingPunct="0"/>
            <a:r>
              <a:rPr lang="hu-HU" sz="2200" dirty="0">
                <a:latin typeface="+mj-lt"/>
              </a:rPr>
              <a:t>Lokális / </a:t>
            </a:r>
          </a:p>
          <a:p>
            <a:pPr algn="ctr" defTabSz="844550" eaLnBrk="0" hangingPunct="0"/>
            <a:r>
              <a:rPr lang="hu-HU" sz="2200" dirty="0">
                <a:latin typeface="+mj-lt"/>
              </a:rPr>
              <a:t>kiterjesztett lokalizáció</a:t>
            </a:r>
            <a:endParaRPr lang="en-US" dirty="0">
              <a:latin typeface="+mj-lt"/>
            </a:endParaRP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8351838" y="3465514"/>
            <a:ext cx="2163762" cy="4206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84479" tIns="42239" rIns="84479" bIns="42239">
            <a:prstTxWarp prst="textNoShape">
              <a:avLst/>
            </a:prstTxWarp>
            <a:spAutoFit/>
          </a:bodyPr>
          <a:lstStyle/>
          <a:p>
            <a:pPr defTabSz="844550" eaLnBrk="0" hangingPunct="0"/>
            <a:r>
              <a:rPr lang="hu-HU" sz="2200">
                <a:latin typeface="+mj-lt"/>
              </a:rPr>
              <a:t>Hosszú távú</a:t>
            </a:r>
            <a:endParaRPr lang="en-US" sz="2200">
              <a:latin typeface="+mj-lt"/>
            </a:endParaRP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1524000" y="3500439"/>
            <a:ext cx="1881188" cy="4206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84479" tIns="42239" rIns="84479" bIns="42239">
            <a:prstTxWarp prst="textNoShape">
              <a:avLst/>
            </a:prstTxWarp>
            <a:spAutoFit/>
          </a:bodyPr>
          <a:lstStyle/>
          <a:p>
            <a:pPr defTabSz="844550" eaLnBrk="0" hangingPunct="0"/>
            <a:r>
              <a:rPr lang="hu-HU" sz="2200" dirty="0">
                <a:latin typeface="+mj-lt"/>
              </a:rPr>
              <a:t>Reverzibilis</a:t>
            </a:r>
            <a:endParaRPr lang="en-US" dirty="0">
              <a:latin typeface="+mj-lt"/>
            </a:endParaRP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6330951" y="2286000"/>
            <a:ext cx="925513" cy="4206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84479" tIns="42239" rIns="84479" bIns="42239">
            <a:prstTxWarp prst="textNoShape">
              <a:avLst/>
            </a:prstTxWarp>
            <a:spAutoFit/>
          </a:bodyPr>
          <a:lstStyle/>
          <a:p>
            <a:pPr defTabSz="844550" eaLnBrk="0" hangingPunct="0"/>
            <a:r>
              <a:rPr lang="en-US" sz="2200">
                <a:latin typeface="+mj-lt"/>
              </a:rPr>
              <a:t>SDR</a:t>
            </a:r>
            <a:endParaRPr lang="en-US">
              <a:latin typeface="+mj-lt"/>
            </a:endParaRPr>
          </a:p>
        </p:txBody>
      </p:sp>
      <p:sp>
        <p:nvSpPr>
          <p:cNvPr id="36874" name="Oval 10"/>
          <p:cNvSpPr>
            <a:spLocks noChangeArrowheads="1"/>
          </p:cNvSpPr>
          <p:nvPr/>
        </p:nvSpPr>
        <p:spPr bwMode="auto">
          <a:xfrm>
            <a:off x="6191251" y="2143126"/>
            <a:ext cx="1046163" cy="714375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4479" tIns="42239" rIns="84479" bIns="42239" anchor="ctr">
            <a:prstTxWarp prst="textNoShape">
              <a:avLst/>
            </a:prstTxWarp>
          </a:bodyPr>
          <a:lstStyle/>
          <a:p>
            <a:pPr algn="ctr" defTabSz="844550" eaLnBrk="0" hangingPunct="0"/>
            <a:endParaRPr lang="en-GB" sz="4100" b="1">
              <a:latin typeface="Book Antiqua" pitchFamily="-1" charset="0"/>
            </a:endParaRPr>
          </a:p>
        </p:txBody>
      </p:sp>
      <p:sp>
        <p:nvSpPr>
          <p:cNvPr id="36875" name="Oval 11"/>
          <p:cNvSpPr>
            <a:spLocks noChangeArrowheads="1"/>
          </p:cNvSpPr>
          <p:nvPr/>
        </p:nvSpPr>
        <p:spPr bwMode="auto">
          <a:xfrm>
            <a:off x="3475039" y="2500314"/>
            <a:ext cx="1184275" cy="7143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4479" tIns="42239" rIns="84479" bIns="42239" anchor="ctr">
            <a:prstTxWarp prst="textNoShape">
              <a:avLst/>
            </a:prstTxWarp>
          </a:bodyPr>
          <a:lstStyle/>
          <a:p>
            <a:pPr algn="ctr" defTabSz="844550" eaLnBrk="0" hangingPunct="0"/>
            <a:r>
              <a:rPr lang="en-US" sz="2200">
                <a:latin typeface="+mj-lt"/>
              </a:rPr>
              <a:t>ITB</a:t>
            </a:r>
            <a:endParaRPr lang="en-US" sz="4100">
              <a:latin typeface="+mj-lt"/>
            </a:endParaRPr>
          </a:p>
        </p:txBody>
      </p:sp>
      <p:sp>
        <p:nvSpPr>
          <p:cNvPr id="36876" name="Oval 12"/>
          <p:cNvSpPr>
            <a:spLocks noChangeArrowheads="1"/>
          </p:cNvSpPr>
          <p:nvPr/>
        </p:nvSpPr>
        <p:spPr bwMode="auto">
          <a:xfrm>
            <a:off x="2847976" y="1500189"/>
            <a:ext cx="1254125" cy="92868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4479" tIns="42239" rIns="84479" bIns="42239" anchor="ctr">
            <a:prstTxWarp prst="textNoShape">
              <a:avLst/>
            </a:prstTxWarp>
          </a:bodyPr>
          <a:lstStyle/>
          <a:p>
            <a:pPr algn="ctr" defTabSz="844550" eaLnBrk="0" hangingPunct="0"/>
            <a:r>
              <a:rPr lang="hu-HU" sz="2200" dirty="0">
                <a:latin typeface="+mj-lt"/>
              </a:rPr>
              <a:t>Gyógy-</a:t>
            </a:r>
            <a:br>
              <a:rPr lang="hu-HU" sz="2200" dirty="0">
                <a:latin typeface="+mj-lt"/>
              </a:rPr>
            </a:br>
            <a:r>
              <a:rPr lang="hu-HU" sz="2200" dirty="0">
                <a:latin typeface="+mj-lt"/>
              </a:rPr>
              <a:t>szer</a:t>
            </a:r>
            <a:endParaRPr lang="en-US" sz="4100" dirty="0">
              <a:latin typeface="+mj-lt"/>
            </a:endParaRPr>
          </a:p>
        </p:txBody>
      </p:sp>
      <p:sp>
        <p:nvSpPr>
          <p:cNvPr id="36877" name="Oval 13"/>
          <p:cNvSpPr>
            <a:spLocks noChangeArrowheads="1"/>
          </p:cNvSpPr>
          <p:nvPr/>
        </p:nvSpPr>
        <p:spPr bwMode="auto">
          <a:xfrm>
            <a:off x="3544889" y="4857750"/>
            <a:ext cx="1114425" cy="85725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3598863" y="5065714"/>
            <a:ext cx="824954" cy="42385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84479" tIns="42239" rIns="84479" bIns="42239">
            <a:prstTxWarp prst="textNoShape">
              <a:avLst/>
            </a:prstTxWarp>
            <a:spAutoFit/>
          </a:bodyPr>
          <a:lstStyle/>
          <a:p>
            <a:pPr defTabSz="844550" eaLnBrk="0" hangingPunct="0"/>
            <a:r>
              <a:rPr lang="en-US" sz="2200">
                <a:latin typeface="+mj-lt"/>
              </a:rPr>
              <a:t>BTX-A</a:t>
            </a:r>
          </a:p>
        </p:txBody>
      </p:sp>
      <p:sp>
        <p:nvSpPr>
          <p:cNvPr id="36879" name="Oval 15"/>
          <p:cNvSpPr>
            <a:spLocks noChangeArrowheads="1"/>
          </p:cNvSpPr>
          <p:nvPr/>
        </p:nvSpPr>
        <p:spPr bwMode="auto">
          <a:xfrm>
            <a:off x="7097714" y="4862514"/>
            <a:ext cx="1254125" cy="928687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7243764" y="5105401"/>
            <a:ext cx="876205" cy="42385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84479" tIns="42239" rIns="84479" bIns="42239">
            <a:prstTxWarp prst="textNoShape">
              <a:avLst/>
            </a:prstTxWarp>
            <a:spAutoFit/>
          </a:bodyPr>
          <a:lstStyle/>
          <a:p>
            <a:pPr defTabSz="844550" eaLnBrk="0" hangingPunct="0"/>
            <a:r>
              <a:rPr lang="hu-HU" sz="2200">
                <a:latin typeface="+mj-lt"/>
              </a:rPr>
              <a:t>Műtét</a:t>
            </a:r>
            <a:endParaRPr lang="en-US" sz="4100">
              <a:latin typeface="+mj-lt"/>
            </a:endParaRPr>
          </a:p>
        </p:txBody>
      </p:sp>
      <p:grpSp>
        <p:nvGrpSpPr>
          <p:cNvPr id="36881" name="Group 18"/>
          <p:cNvGrpSpPr>
            <a:grpSpLocks/>
          </p:cNvGrpSpPr>
          <p:nvPr/>
        </p:nvGrpSpPr>
        <p:grpSpPr bwMode="auto">
          <a:xfrm>
            <a:off x="4087814" y="3200401"/>
            <a:ext cx="3532187" cy="928826"/>
            <a:chOff x="2487290" y="3809999"/>
            <a:chExt cx="3532510" cy="928688"/>
          </a:xfrm>
        </p:grpSpPr>
        <p:sp>
          <p:nvSpPr>
            <p:cNvPr id="36882" name="Oval 15"/>
            <p:cNvSpPr>
              <a:spLocks noChangeArrowheads="1"/>
            </p:cNvSpPr>
            <p:nvPr/>
          </p:nvSpPr>
          <p:spPr bwMode="auto">
            <a:xfrm>
              <a:off x="2487290" y="3809999"/>
              <a:ext cx="3532510" cy="928688"/>
            </a:xfrm>
            <a:prstGeom prst="ellipse">
              <a:avLst/>
            </a:prstGeom>
            <a:noFill/>
            <a:ln w="57150" cmpd="sng">
              <a:solidFill>
                <a:srgbClr val="008000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>
                <a:latin typeface="+mj-lt"/>
              </a:endParaRPr>
            </a:p>
          </p:txBody>
        </p:sp>
        <p:sp>
          <p:nvSpPr>
            <p:cNvPr id="36883" name="TextBox 17"/>
            <p:cNvSpPr txBox="1">
              <a:spLocks noChangeArrowheads="1"/>
            </p:cNvSpPr>
            <p:nvPr/>
          </p:nvSpPr>
          <p:spPr bwMode="auto">
            <a:xfrm>
              <a:off x="2753254" y="3959231"/>
              <a:ext cx="2819400" cy="707886"/>
            </a:xfrm>
            <a:prstGeom prst="rect">
              <a:avLst/>
            </a:prstGeom>
            <a:noFill/>
            <a:ln w="57150" cmpd="sng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 err="1">
                  <a:solidFill>
                    <a:srgbClr val="FF0000"/>
                  </a:solidFill>
                  <a:latin typeface="+mj-lt"/>
                </a:rPr>
                <a:t>Komplex</a:t>
              </a:r>
              <a:r>
                <a:rPr lang="en-US" sz="20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+mj-lt"/>
                </a:rPr>
                <a:t>konzervatív</a:t>
              </a:r>
              <a:r>
                <a:rPr lang="en-US" sz="2000" b="1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+mj-lt"/>
                </a:rPr>
                <a:t>kezelés</a:t>
              </a:r>
              <a:endParaRPr lang="en-US" sz="2000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819" y="538003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8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97735"/>
            <a:ext cx="7899400" cy="606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3863975" y="6321009"/>
            <a:ext cx="76256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dirty="0"/>
              <a:t>http://spa-</a:t>
            </a:r>
            <a:r>
              <a:rPr lang="en-US" altLang="en-US" dirty="0" err="1"/>
              <a:t>cielo</a:t>
            </a:r>
            <a:r>
              <a:rPr lang="en-US" altLang="en-US" dirty="0"/>
              <a:t>-</a:t>
            </a:r>
            <a:r>
              <a:rPr lang="en-US" altLang="en-US" dirty="0" err="1"/>
              <a:t>cabo.com</a:t>
            </a:r>
            <a:r>
              <a:rPr lang="en-US" altLang="en-US" dirty="0"/>
              <a:t>/our-services/</a:t>
            </a:r>
            <a:r>
              <a:rPr lang="en-US" altLang="en-US" dirty="0" err="1"/>
              <a:t>botox</a:t>
            </a:r>
            <a:r>
              <a:rPr lang="en-US" altLang="en-US" dirty="0"/>
              <a:t>-and-fillers-</a:t>
            </a:r>
            <a:r>
              <a:rPr lang="en-US" altLang="en-US" dirty="0" err="1"/>
              <a:t>injectible</a:t>
            </a:r>
            <a:r>
              <a:rPr lang="en-US" altLang="en-US" dirty="0"/>
              <a:t>-treatments/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8772872" y="2035036"/>
            <a:ext cx="2040902" cy="1960493"/>
            <a:chOff x="3544889" y="4857750"/>
            <a:chExt cx="1114425" cy="857250"/>
          </a:xfrm>
        </p:grpSpPr>
        <p:sp>
          <p:nvSpPr>
            <p:cNvPr id="5" name="Oval 13"/>
            <p:cNvSpPr>
              <a:spLocks noChangeArrowheads="1"/>
            </p:cNvSpPr>
            <p:nvPr/>
          </p:nvSpPr>
          <p:spPr bwMode="auto">
            <a:xfrm>
              <a:off x="3544889" y="4857750"/>
              <a:ext cx="1114425" cy="85725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>
              <a:off x="3770223" y="5135250"/>
              <a:ext cx="672547" cy="27954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84479" tIns="42239" rIns="84479" bIns="42239">
              <a:prstTxWarp prst="textNoShape">
                <a:avLst/>
              </a:prstTxWarp>
              <a:spAutoFit/>
            </a:bodyPr>
            <a:lstStyle/>
            <a:p>
              <a:pPr algn="ctr" defTabSz="844550" eaLnBrk="0" hangingPunct="0"/>
              <a:r>
                <a:rPr lang="en-US" sz="3600" b="1" dirty="0" smtClean="0">
                  <a:solidFill>
                    <a:srgbClr val="FF0000"/>
                  </a:solidFill>
                  <a:latin typeface="+mj-lt"/>
                </a:rPr>
                <a:t>Botox</a:t>
              </a:r>
              <a:endParaRPr lang="en-US" sz="3600" b="1" dirty="0">
                <a:solidFill>
                  <a:srgbClr val="FF0000"/>
                </a:solidFill>
                <a:latin typeface="+mj-lt"/>
              </a:endParaRPr>
            </a:p>
          </p:txBody>
        </p:sp>
      </p:grp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04406" y="475186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3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15888"/>
            <a:ext cx="49022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3098800"/>
            <a:ext cx="49530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22496" y="5856288"/>
            <a:ext cx="3884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dirty="0"/>
              <a:t>http://</a:t>
            </a:r>
            <a:r>
              <a:rPr lang="en-US" altLang="en-US" dirty="0" err="1"/>
              <a:t>www.esplendor.co.uk</a:t>
            </a:r>
            <a:r>
              <a:rPr lang="en-US" altLang="en-US" dirty="0"/>
              <a:t>/</a:t>
            </a:r>
            <a:r>
              <a:rPr lang="en-US" altLang="en-US" dirty="0" err="1"/>
              <a:t>botox.php</a:t>
            </a:r>
            <a:endParaRPr lang="en-US" altLang="en-US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7844" y="457310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0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42864"/>
            <a:ext cx="9144001" cy="590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3935414" y="6021389"/>
            <a:ext cx="46053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http://</a:t>
            </a:r>
            <a:r>
              <a:rPr lang="en-US" altLang="en-US" dirty="0" err="1"/>
              <a:t>www.mdpi.com</a:t>
            </a:r>
            <a:r>
              <a:rPr lang="en-US" altLang="en-US" dirty="0"/>
              <a:t>/2072-6651/2/1/24/</a:t>
            </a:r>
            <a:r>
              <a:rPr lang="en-US" altLang="en-US" dirty="0" err="1"/>
              <a:t>htm</a:t>
            </a:r>
            <a:endParaRPr lang="en-US" altLang="en-US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2470" y="520858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4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260350"/>
            <a:ext cx="4953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1774826" y="4941888"/>
            <a:ext cx="3884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dirty="0"/>
              <a:t>http://</a:t>
            </a:r>
            <a:r>
              <a:rPr lang="en-US" altLang="en-US" dirty="0" err="1"/>
              <a:t>www.esplendor.co.uk</a:t>
            </a:r>
            <a:r>
              <a:rPr lang="en-US" altLang="en-US" dirty="0"/>
              <a:t>/</a:t>
            </a:r>
            <a:r>
              <a:rPr lang="en-US" altLang="en-US" dirty="0" err="1"/>
              <a:t>botox.php</a:t>
            </a:r>
            <a:endParaRPr lang="en-US" altLang="en-US" dirty="0"/>
          </a:p>
        </p:txBody>
      </p:sp>
      <p:pic>
        <p:nvPicPr>
          <p:cNvPr id="24579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6" y="1989139"/>
            <a:ext cx="3656013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2026" y="574516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23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36027"/>
            <a:ext cx="9144000" cy="1034777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Neuromuscularis</a:t>
            </a:r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betegségek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711" y="1570804"/>
            <a:ext cx="4734910" cy="4561982"/>
          </a:xfrm>
        </p:spPr>
        <p:txBody>
          <a:bodyPr>
            <a:noAutofit/>
          </a:bodyPr>
          <a:lstStyle/>
          <a:p>
            <a:pPr marL="457200" indent="-457200" algn="l">
              <a:buFont typeface="Arial" charset="0"/>
              <a:buChar char="•"/>
            </a:pP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Myelo-meningocele</a:t>
            </a:r>
            <a:endParaRPr lang="en-US" sz="2800" u="sng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Arthrogryposis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multiplex </a:t>
            </a: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congenita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(AMC)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Infantilis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u="sng" dirty="0" err="1" smtClean="0">
                <a:latin typeface="Arial" charset="0"/>
                <a:ea typeface="Arial" charset="0"/>
                <a:cs typeface="Arial" charset="0"/>
              </a:rPr>
              <a:t>cerebralis</a:t>
            </a:r>
            <a:r>
              <a:rPr lang="en-US" sz="2800" u="sng" dirty="0" smtClean="0">
                <a:latin typeface="Arial" charset="0"/>
                <a:ea typeface="Arial" charset="0"/>
                <a:cs typeface="Arial" charset="0"/>
              </a:rPr>
              <a:t> paresis (ICP)</a:t>
            </a:r>
          </a:p>
          <a:p>
            <a:pPr marL="457200" indent="-457200" algn="l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Neuropátiák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Izombetegségek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Felnőttkori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neurológiai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betegségek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következményei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(stroke, diabetes, </a:t>
            </a:r>
            <a:r>
              <a:rPr lang="is-IS" sz="2800" dirty="0" smtClean="0">
                <a:latin typeface="Arial" charset="0"/>
                <a:ea typeface="Arial" charset="0"/>
                <a:cs typeface="Arial" charset="0"/>
              </a:rPr>
              <a:t>…)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933090" y="2104313"/>
            <a:ext cx="5812220" cy="4028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charset="0"/>
              <a:buChar char="•"/>
            </a:pP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mozgató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szervrendszer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elősdleges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neurológiai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betegség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következményeként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érintett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marL="457200" indent="-457200" algn="l">
              <a:buFont typeface="Arial" charset="0"/>
              <a:buChar char="•"/>
            </a:pP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457200" indent="-457200" algn="l">
              <a:buFont typeface="Arial" charset="0"/>
              <a:buChar char="•"/>
            </a:pP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mozgató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szervrendszer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válaszreakciói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kompenzáló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mechanizmusai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miatt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másodlagos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harmadlagos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csont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-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ízület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-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izom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deformitások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alakulnak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62" y="2317531"/>
            <a:ext cx="3868000" cy="3815255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569110" y="67468"/>
            <a:ext cx="8546696" cy="6731538"/>
            <a:chOff x="1752600" y="457200"/>
            <a:chExt cx="8534400" cy="6400800"/>
          </a:xfrm>
        </p:grpSpPr>
        <p:pic>
          <p:nvPicPr>
            <p:cNvPr id="31745" name="Picture 6" descr="SNC00804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2600" y="3657600"/>
              <a:ext cx="4267200" cy="32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46" name="Picture 8" descr="SNC00805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3657600"/>
              <a:ext cx="4267200" cy="32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47" name="Picture 9" descr="SNC00808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457200"/>
              <a:ext cx="4267200" cy="32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48" name="Picture 4" descr="vulpius pre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2600" y="457200"/>
              <a:ext cx="4292600" cy="322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749" name="TextBox 7"/>
          <p:cNvSpPr txBox="1">
            <a:spLocks noChangeArrowheads="1"/>
          </p:cNvSpPr>
          <p:nvPr/>
        </p:nvSpPr>
        <p:spPr bwMode="auto">
          <a:xfrm>
            <a:off x="-29497" y="67468"/>
            <a:ext cx="4267200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9F9F9"/>
              </a:buClr>
              <a:buSzPct val="65000"/>
              <a:buFont typeface="Wingdings 2" charset="2"/>
              <a:buChar char=""/>
              <a:defRPr sz="28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80000"/>
              <a:buFont typeface="Wingdings 2" charset="2"/>
              <a:buChar char=""/>
              <a:defRPr sz="24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2pPr>
            <a:lvl3pPr marL="1133475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charset="2"/>
              <a:buChar char=""/>
              <a:defRPr sz="22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3pPr>
            <a:lvl4pPr marL="1352550" indent="-182563">
              <a:spcBef>
                <a:spcPct val="20000"/>
              </a:spcBef>
              <a:buClr>
                <a:schemeClr val="tx1"/>
              </a:buClr>
              <a:buSzPct val="100000"/>
              <a:buFont typeface="Wingdings 3" charset="2"/>
              <a:buChar char="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4pPr>
            <a:lvl5pPr marL="1544638" indent="-182563">
              <a:spcBef>
                <a:spcPct val="20000"/>
              </a:spcBef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5pPr>
            <a:lvl6pPr marL="20018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6pPr>
            <a:lvl7pPr marL="24590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7pPr>
            <a:lvl8pPr marL="29162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8pPr>
            <a:lvl9pPr marL="33734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 err="1">
                <a:latin typeface="Arial Black" charset="0"/>
              </a:rPr>
              <a:t>Izom</a:t>
            </a:r>
            <a:r>
              <a:rPr lang="en-US" altLang="en-US" dirty="0">
                <a:latin typeface="Arial Black" charset="0"/>
              </a:rPr>
              <a:t> </a:t>
            </a:r>
            <a:r>
              <a:rPr lang="en-US" altLang="en-US" dirty="0" err="1">
                <a:latin typeface="Arial Black" charset="0"/>
              </a:rPr>
              <a:t>hosszabbítás</a:t>
            </a:r>
            <a:endParaRPr lang="en-US" altLang="en-US" dirty="0">
              <a:latin typeface="Arial Black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i="1" dirty="0">
                <a:latin typeface="Arial Black" charset="0"/>
              </a:rPr>
              <a:t>(</a:t>
            </a:r>
            <a:r>
              <a:rPr lang="en-US" altLang="en-US" sz="2000" i="1" dirty="0" err="1">
                <a:latin typeface="Arial Black" charset="0"/>
              </a:rPr>
              <a:t>myofascialis</a:t>
            </a:r>
            <a:r>
              <a:rPr lang="en-US" altLang="en-US" sz="2000" i="1" dirty="0">
                <a:latin typeface="Arial Black" charset="0"/>
              </a:rPr>
              <a:t> </a:t>
            </a:r>
            <a:r>
              <a:rPr lang="en-US" altLang="en-US" sz="2000" i="1" dirty="0" err="1">
                <a:latin typeface="Arial Black" charset="0"/>
              </a:rPr>
              <a:t>recessio</a:t>
            </a:r>
            <a:r>
              <a:rPr lang="en-US" altLang="en-US" sz="2000" i="1" dirty="0">
                <a:latin typeface="Arial Black" charset="0"/>
              </a:rPr>
              <a:t>)</a:t>
            </a:r>
          </a:p>
        </p:txBody>
      </p:sp>
      <p:sp>
        <p:nvSpPr>
          <p:cNvPr id="31750" name="Rectangle 3"/>
          <p:cNvSpPr>
            <a:spLocks noChangeArrowheads="1"/>
          </p:cNvSpPr>
          <p:nvPr/>
        </p:nvSpPr>
        <p:spPr bwMode="auto">
          <a:xfrm>
            <a:off x="88491" y="2002249"/>
            <a:ext cx="359454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b="1" dirty="0" err="1"/>
              <a:t>Az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izomeredés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és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tapadás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közötti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távolság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növekszik</a:t>
            </a:r>
            <a:r>
              <a:rPr lang="en-US" altLang="en-US" sz="2800" b="1" dirty="0"/>
              <a:t> !!!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2104" y="558689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26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Box 7"/>
          <p:cNvSpPr txBox="1">
            <a:spLocks noChangeArrowheads="1"/>
          </p:cNvSpPr>
          <p:nvPr/>
        </p:nvSpPr>
        <p:spPr bwMode="auto">
          <a:xfrm>
            <a:off x="142566" y="76201"/>
            <a:ext cx="4267200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9F9F9"/>
              </a:buClr>
              <a:buSzPct val="65000"/>
              <a:buFont typeface="Wingdings 2" charset="2"/>
              <a:buChar char=""/>
              <a:defRPr sz="28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80000"/>
              <a:buFont typeface="Wingdings 2" charset="2"/>
              <a:buChar char=""/>
              <a:defRPr sz="24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2pPr>
            <a:lvl3pPr marL="1133475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charset="2"/>
              <a:buChar char=""/>
              <a:defRPr sz="22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3pPr>
            <a:lvl4pPr marL="1352550" indent="-182563">
              <a:spcBef>
                <a:spcPct val="20000"/>
              </a:spcBef>
              <a:buClr>
                <a:schemeClr val="tx1"/>
              </a:buClr>
              <a:buSzPct val="100000"/>
              <a:buFont typeface="Wingdings 3" charset="2"/>
              <a:buChar char="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4pPr>
            <a:lvl5pPr marL="1544638" indent="-182563">
              <a:spcBef>
                <a:spcPct val="20000"/>
              </a:spcBef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5pPr>
            <a:lvl6pPr marL="20018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6pPr>
            <a:lvl7pPr marL="24590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7pPr>
            <a:lvl8pPr marL="29162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8pPr>
            <a:lvl9pPr marL="33734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 err="1">
                <a:latin typeface="Arial Black" charset="0"/>
              </a:rPr>
              <a:t>Izom</a:t>
            </a:r>
            <a:r>
              <a:rPr lang="en-US" altLang="en-US" b="1" dirty="0">
                <a:latin typeface="Arial Black" charset="0"/>
              </a:rPr>
              <a:t> </a:t>
            </a:r>
            <a:r>
              <a:rPr lang="en-US" altLang="en-US" b="1" dirty="0" err="1">
                <a:latin typeface="Arial Black" charset="0"/>
              </a:rPr>
              <a:t>hosszabbítás</a:t>
            </a:r>
            <a:endParaRPr lang="en-US" altLang="en-US" b="1" dirty="0">
              <a:latin typeface="Arial Black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i="1" dirty="0">
                <a:latin typeface="Arial Black" charset="0"/>
              </a:rPr>
              <a:t>(</a:t>
            </a:r>
            <a:r>
              <a:rPr lang="en-US" altLang="en-US" sz="2000" b="1" i="1" dirty="0" err="1">
                <a:latin typeface="Arial Black" charset="0"/>
              </a:rPr>
              <a:t>tenotomia</a:t>
            </a:r>
            <a:r>
              <a:rPr lang="en-US" altLang="en-US" sz="2000" b="1" i="1" dirty="0">
                <a:latin typeface="Arial Black" charset="0"/>
              </a:rPr>
              <a:t>)</a:t>
            </a:r>
          </a:p>
        </p:txBody>
      </p:sp>
      <p:pic>
        <p:nvPicPr>
          <p:cNvPr id="33794" name="Picture 5" descr="14_abra_X_2_fejeze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663" y="906464"/>
            <a:ext cx="6696517" cy="50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6"/>
          <p:cNvSpPr txBox="1">
            <a:spLocks noChangeArrowheads="1"/>
          </p:cNvSpPr>
          <p:nvPr/>
        </p:nvSpPr>
        <p:spPr bwMode="auto">
          <a:xfrm>
            <a:off x="142566" y="1803122"/>
            <a:ext cx="3352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9F9F9"/>
              </a:buClr>
              <a:buSzPct val="65000"/>
              <a:buFont typeface="Wingdings 2" charset="2"/>
              <a:buChar char=""/>
              <a:defRPr sz="28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lr>
                <a:schemeClr val="tx1"/>
              </a:buClr>
              <a:buSzPct val="80000"/>
              <a:buFont typeface="Wingdings 2" charset="2"/>
              <a:buChar char=""/>
              <a:defRPr sz="24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2pPr>
            <a:lvl3pPr marL="1133475" indent="-228600">
              <a:spcBef>
                <a:spcPct val="20000"/>
              </a:spcBef>
              <a:buClr>
                <a:schemeClr val="tx1"/>
              </a:buClr>
              <a:buSzPct val="95000"/>
              <a:buFont typeface="Wingdings" charset="2"/>
              <a:buChar char=""/>
              <a:defRPr sz="22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3pPr>
            <a:lvl4pPr marL="1352550" indent="-182563">
              <a:spcBef>
                <a:spcPct val="20000"/>
              </a:spcBef>
              <a:buClr>
                <a:schemeClr val="tx1"/>
              </a:buClr>
              <a:buSzPct val="100000"/>
              <a:buFont typeface="Wingdings 3" charset="2"/>
              <a:buChar char="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4pPr>
            <a:lvl5pPr marL="1544638" indent="-182563">
              <a:spcBef>
                <a:spcPct val="20000"/>
              </a:spcBef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5pPr>
            <a:lvl6pPr marL="20018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6pPr>
            <a:lvl7pPr marL="24590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7pPr>
            <a:lvl8pPr marL="29162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8pPr>
            <a:lvl9pPr marL="337343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charset="2"/>
              <a:buChar char=""/>
              <a:defRPr sz="2000">
                <a:solidFill>
                  <a:schemeClr val="tx1"/>
                </a:solidFill>
                <a:latin typeface="Book Antiqua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Arial" charset="0"/>
              </a:rPr>
              <a:t>Achilles </a:t>
            </a:r>
            <a:r>
              <a:rPr lang="en-US" altLang="en-US" sz="1800" b="1" dirty="0" err="1">
                <a:latin typeface="Arial" charset="0"/>
              </a:rPr>
              <a:t>tenotomia</a:t>
            </a:r>
            <a:endParaRPr lang="en-US" altLang="en-US" sz="1800" b="1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b="1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err="1">
                <a:latin typeface="Arial" charset="0"/>
              </a:rPr>
              <a:t>Valódi</a:t>
            </a: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err="1">
                <a:latin typeface="Arial" charset="0"/>
              </a:rPr>
              <a:t>izomhossz</a:t>
            </a: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err="1">
                <a:latin typeface="Arial" charset="0"/>
              </a:rPr>
              <a:t>növelés</a:t>
            </a:r>
            <a:endParaRPr lang="en-US" altLang="en-US" sz="18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err="1">
                <a:latin typeface="Arial" charset="0"/>
              </a:rPr>
              <a:t>Igen</a:t>
            </a: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err="1">
                <a:latin typeface="Arial" charset="0"/>
              </a:rPr>
              <a:t>hatékony</a:t>
            </a:r>
            <a:endParaRPr lang="en-US" altLang="en-US" sz="18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err="1">
                <a:latin typeface="Arial" charset="0"/>
              </a:rPr>
              <a:t>Túlnyújtás</a:t>
            </a: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err="1">
                <a:latin typeface="Arial" charset="0"/>
              </a:rPr>
              <a:t>veszélye</a:t>
            </a:r>
            <a:r>
              <a:rPr lang="en-US" altLang="en-US" sz="1800" dirty="0">
                <a:latin typeface="Arial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err="1">
                <a:latin typeface="Arial" charset="0"/>
              </a:rPr>
              <a:t>Izomerő</a:t>
            </a: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err="1">
                <a:latin typeface="Arial" charset="0"/>
              </a:rPr>
              <a:t>gyengüléshez</a:t>
            </a: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err="1">
                <a:latin typeface="Arial" charset="0"/>
              </a:rPr>
              <a:t>vezet</a:t>
            </a:r>
            <a:endParaRPr lang="en-US" altLang="en-US" sz="18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347278" y="4505235"/>
            <a:ext cx="29442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b="1" dirty="0" err="1"/>
              <a:t>Az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izomeredés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és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tapadás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közötti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távolság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növekszik</a:t>
            </a:r>
            <a:r>
              <a:rPr lang="en-US" altLang="en-US" sz="2400" b="1" dirty="0"/>
              <a:t> !!!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62220" y="529916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4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209800" y="1295400"/>
            <a:ext cx="1524000" cy="369332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altLang="en-US">
              <a:latin typeface="Tahoma" charset="0"/>
            </a:endParaRPr>
          </a:p>
        </p:txBody>
      </p:sp>
      <p:pic>
        <p:nvPicPr>
          <p:cNvPr id="2" name="201611101_04.52038658.20161110111829_x26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64000" y="1584000"/>
            <a:ext cx="6240000" cy="468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47528" y="260649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3,5 éves, GMFCS ?</a:t>
            </a:r>
          </a:p>
          <a:p>
            <a:r>
              <a:rPr lang="hu-HU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Ortézis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használat lehetetlen</a:t>
            </a:r>
            <a:endParaRPr lang="en-GB" b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9426" y="4851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6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1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209800" y="1295400"/>
            <a:ext cx="1524000" cy="369332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altLang="en-US">
              <a:latin typeface="Tahoma" charset="0"/>
            </a:endParaRPr>
          </a:p>
        </p:txBody>
      </p:sp>
      <p:pic>
        <p:nvPicPr>
          <p:cNvPr id="3" name="201701113_06.52038658.20170111115237_x26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64000" y="1584000"/>
            <a:ext cx="6240000" cy="468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47528" y="260649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Multilevel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botulinum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toxin kezelés </a:t>
            </a:r>
            <a:r>
              <a:rPr lang="mr-IN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Mindkét oldali m. </a:t>
            </a:r>
            <a:r>
              <a:rPr lang="en-US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p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soas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maior, csípő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adductor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izomok,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medialis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térdflexor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izmok és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triceps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surae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hu-HU" b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4728" y="516945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1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209800" y="1295400"/>
            <a:ext cx="1524000" cy="369332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altLang="en-US">
              <a:latin typeface="Tahoma" charset="0"/>
            </a:endParaRPr>
          </a:p>
        </p:txBody>
      </p:sp>
      <p:pic>
        <p:nvPicPr>
          <p:cNvPr id="3" name="201701113_02.52038658.20170111115140_x26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64000" y="1584000"/>
            <a:ext cx="6240000" cy="468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47528" y="260649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Multilevel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botulinum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toxin 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kezelés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+ 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rugalmas </a:t>
            </a:r>
            <a:r>
              <a:rPr lang="hu-HU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ortézis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 </a:t>
            </a:r>
            <a:endParaRPr lang="en-GB" b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9792" y="501042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7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209800" y="1295400"/>
            <a:ext cx="1524000" cy="369332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altLang="en-US">
              <a:latin typeface="Tahoma" charset="0"/>
            </a:endParaRPr>
          </a:p>
        </p:txBody>
      </p:sp>
      <p:pic>
        <p:nvPicPr>
          <p:cNvPr id="6" name="202003041_01.52038658.20200304112314_x26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71800" y="1452214"/>
            <a:ext cx="6238799" cy="47171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47528" y="260649"/>
            <a:ext cx="8986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További 1,5 év múlva műtét után - mindkét oldali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adductor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tenotomia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medialis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térdflexor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izomzat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recessio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és m. </a:t>
            </a:r>
            <a:r>
              <a:rPr lang="en-US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g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astrocnaemius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recessio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hu-HU" b="1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Vulpius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)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.  </a:t>
            </a:r>
            <a:endParaRPr lang="en-GB" b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130" y="535655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nczi mutet utan2odavissz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31503" y="2132856"/>
            <a:ext cx="4352032" cy="3264024"/>
          </a:xfrm>
          <a:prstGeom prst="rect">
            <a:avLst/>
          </a:prstGeom>
        </p:spPr>
      </p:pic>
      <p:pic>
        <p:nvPicPr>
          <p:cNvPr id="4" name="Gonczi mutat utan2oldalrol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192012" y="2132856"/>
            <a:ext cx="4352032" cy="32640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47528" y="260649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A</a:t>
            </a:r>
            <a:r>
              <a:rPr lang="hu-HU" b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betegség természetes kórlefolyása miatt gyakran szembesülünk azzal, hogy a gyermekek mozgásszervi állapota az életkor előre </a:t>
            </a:r>
            <a:r>
              <a:rPr lang="hu-HU" b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haladásával romlik</a:t>
            </a:r>
            <a:endParaRPr lang="en-GB" b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8065" y="539688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3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3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nczi_mutet elott_oldalro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08064" y="1340768"/>
            <a:ext cx="7016328" cy="52622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47528" y="260649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A</a:t>
            </a:r>
            <a:r>
              <a:rPr lang="hu-HU" b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betegség természetes kórlefolyása miatt gyakran szembesülünk azzal, hogy a gyermekek mozgásszervi állapota az életkor előre </a:t>
            </a:r>
            <a:r>
              <a:rPr lang="hu-HU" b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haladásával romlik</a:t>
            </a:r>
            <a:endParaRPr lang="en-GB" b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6835" y="514957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2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nczi_mutet utan_szembo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31504" y="2060848"/>
            <a:ext cx="4352032" cy="3264024"/>
          </a:xfrm>
          <a:prstGeom prst="rect">
            <a:avLst/>
          </a:prstGeom>
        </p:spPr>
      </p:pic>
      <p:pic>
        <p:nvPicPr>
          <p:cNvPr id="6" name="Gonczi_mutet utan_oldalrol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96000" y="2050503"/>
            <a:ext cx="4365825" cy="32743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47528" y="260649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Térdflexor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hu-HU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recessio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, gipsz </a:t>
            </a:r>
            <a:r>
              <a:rPr lang="hu-HU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redresszió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, </a:t>
            </a:r>
          </a:p>
          <a:p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Láb stabilizáló műtétek, </a:t>
            </a:r>
            <a:r>
              <a:rPr lang="hu-HU" b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rugalmas </a:t>
            </a:r>
            <a:r>
              <a:rPr lang="hu-HU" b="1" dirty="0" err="1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ortézis</a:t>
            </a:r>
            <a:r>
              <a:rPr lang="hu-HU" b="1" dirty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, ortopéd cipő</a:t>
            </a:r>
            <a:endParaRPr lang="en-GB" b="1" dirty="0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3444" y="560677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2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980" y="1239981"/>
            <a:ext cx="3201455" cy="4524375"/>
          </a:xfrm>
        </p:spPr>
        <p:txBody>
          <a:bodyPr>
            <a:normAutofit/>
          </a:bodyPr>
          <a:lstStyle/>
          <a:p>
            <a:pPr marL="342900" indent="-342900" algn="l">
              <a:buFont typeface="Arial" charset="0"/>
              <a:buChar char="•"/>
            </a:pPr>
            <a:r>
              <a:rPr lang="en-US" sz="2800" dirty="0" err="1" smtClean="0"/>
              <a:t>Másodlagos</a:t>
            </a:r>
            <a:r>
              <a:rPr lang="en-US" sz="2800" dirty="0" smtClean="0"/>
              <a:t> </a:t>
            </a:r>
            <a:r>
              <a:rPr lang="en-US" sz="2800" dirty="0" err="1" smtClean="0"/>
              <a:t>ficam</a:t>
            </a:r>
            <a:r>
              <a:rPr lang="en-US" sz="2800" dirty="0" smtClean="0"/>
              <a:t>, </a:t>
            </a:r>
            <a:r>
              <a:rPr lang="en-US" sz="2800" dirty="0" err="1" smtClean="0"/>
              <a:t>amit</a:t>
            </a:r>
            <a:r>
              <a:rPr lang="en-US" sz="2800" dirty="0" smtClean="0"/>
              <a:t> a spasztikus </a:t>
            </a:r>
            <a:r>
              <a:rPr lang="en-US" sz="2800" dirty="0" err="1" smtClean="0"/>
              <a:t>izmok</a:t>
            </a:r>
            <a:r>
              <a:rPr lang="en-US" sz="2800" dirty="0" smtClean="0"/>
              <a:t> </a:t>
            </a:r>
            <a:r>
              <a:rPr lang="en-US" sz="2800" dirty="0" err="1" smtClean="0"/>
              <a:t>okoznak</a:t>
            </a:r>
            <a:r>
              <a:rPr lang="en-US" sz="2800" dirty="0" smtClean="0"/>
              <a:t>  </a:t>
            </a:r>
            <a:br>
              <a:rPr lang="en-US" sz="2800" dirty="0" smtClean="0"/>
            </a:br>
            <a:r>
              <a:rPr lang="en-US" sz="2800" dirty="0" smtClean="0"/>
              <a:t>(m. </a:t>
            </a:r>
            <a:r>
              <a:rPr lang="en-US" sz="2800" dirty="0" err="1" smtClean="0"/>
              <a:t>iliopsoas</a:t>
            </a:r>
            <a:r>
              <a:rPr lang="en-US" sz="2800" dirty="0" smtClean="0"/>
              <a:t> </a:t>
            </a:r>
            <a:r>
              <a:rPr lang="en-US" sz="2800" dirty="0" err="1" smtClean="0"/>
              <a:t>és</a:t>
            </a:r>
            <a:r>
              <a:rPr lang="en-US" sz="2800" dirty="0" smtClean="0"/>
              <a:t>  </a:t>
            </a:r>
            <a:r>
              <a:rPr lang="en-US" sz="2800" dirty="0" err="1" smtClean="0"/>
              <a:t>adduktor</a:t>
            </a:r>
            <a:r>
              <a:rPr lang="en-US" sz="2800" dirty="0" smtClean="0"/>
              <a:t> </a:t>
            </a:r>
            <a:r>
              <a:rPr lang="en-US" sz="2800" dirty="0" err="1" smtClean="0"/>
              <a:t>izmok</a:t>
            </a:r>
            <a:r>
              <a:rPr lang="en-US" sz="2800" dirty="0" smtClean="0"/>
              <a:t>)</a:t>
            </a:r>
          </a:p>
          <a:p>
            <a:pPr marL="342900" indent="-342900" algn="l">
              <a:buFont typeface="Arial" charset="0"/>
              <a:buChar char="•"/>
            </a:pPr>
            <a:endParaRPr lang="en-US" sz="28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err="1" smtClean="0"/>
              <a:t>Gyakori</a:t>
            </a:r>
            <a:r>
              <a:rPr lang="en-US" sz="2800" dirty="0" smtClean="0"/>
              <a:t> </a:t>
            </a:r>
            <a:r>
              <a:rPr lang="en-US" sz="2800" dirty="0" err="1" smtClean="0"/>
              <a:t>műtét</a:t>
            </a:r>
            <a:r>
              <a:rPr lang="en-US" sz="2800" dirty="0" smtClean="0"/>
              <a:t> </a:t>
            </a:r>
            <a:r>
              <a:rPr lang="en-US" sz="2800" dirty="0" err="1" smtClean="0"/>
              <a:t>igény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1" y="0"/>
            <a:ext cx="9975273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 –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csípőficam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561629" y="1239982"/>
            <a:ext cx="8212137" cy="5300097"/>
            <a:chOff x="3561629" y="1239982"/>
            <a:chExt cx="8212137" cy="5300097"/>
          </a:xfrm>
        </p:grpSpPr>
        <p:graphicFrame>
          <p:nvGraphicFramePr>
            <p:cNvPr id="4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52520315"/>
                </p:ext>
              </p:extLst>
            </p:nvPr>
          </p:nvGraphicFramePr>
          <p:xfrm>
            <a:off x="3561629" y="1239982"/>
            <a:ext cx="8212137" cy="4524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0" name="Chart" r:id="rId5" imgW="8229600" imgH="4533900" progId="MSGraph.Chart.8">
                    <p:embed followColorScheme="full"/>
                  </p:oleObj>
                </mc:Choice>
                <mc:Fallback>
                  <p:oleObj name="Chart" r:id="rId5" imgW="8229600" imgH="4533900" progId="MSGraph.Chart.8">
                    <p:embed followColorScheme="full"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1629" y="1239982"/>
                          <a:ext cx="8212137" cy="45243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FAA26D3D-D897-4be2-8F04-BA451C77F1D7}">
                            <ma14:placeholderFlag xmlns:ma14="http://schemas.microsoft.com/office/mac/drawingml/2011/main" val="1"/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TextBox 1"/>
            <p:cNvSpPr txBox="1"/>
            <p:nvPr/>
          </p:nvSpPr>
          <p:spPr>
            <a:xfrm>
              <a:off x="6129842" y="6016859"/>
              <a:ext cx="30757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smtClean="0">
                  <a:latin typeface="Arial" charset="0"/>
                  <a:ea typeface="Arial" charset="0"/>
                  <a:cs typeface="Arial" charset="0"/>
                </a:rPr>
                <a:t>GMFCS</a:t>
              </a:r>
              <a:endParaRPr lang="en-US" sz="2800" b="1">
                <a:latin typeface="Arial" charset="0"/>
                <a:ea typeface="Arial" charset="0"/>
                <a:cs typeface="Arial" charset="0"/>
              </a:endParaRPr>
            </a:p>
          </p:txBody>
        </p:sp>
      </p:grp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0522" y="535795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5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6445469" cy="98748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Myelodysplasiák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756" y="2498894"/>
            <a:ext cx="4687614" cy="1968176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 err="1" smtClean="0"/>
              <a:t>Spina</a:t>
            </a:r>
            <a:r>
              <a:rPr lang="en-US" sz="2800" dirty="0" smtClean="0"/>
              <a:t> bifida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/>
              <a:t>Myelocele</a:t>
            </a:r>
            <a:endParaRPr lang="en-US" sz="28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/>
              <a:t>Myelomeningocele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445468" y="6026046"/>
            <a:ext cx="5516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5"/>
              </a:rPr>
              <a:t>Forrás:https</a:t>
            </a:r>
            <a:r>
              <a:rPr lang="en-US" dirty="0">
                <a:hlinkClick r:id="rId5"/>
              </a:rPr>
              <a:t>://www.aans.org/Patients/Neurosurgical-Conditions-and-Treatments/Spina-Bifida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508115" y="958437"/>
            <a:ext cx="5556814" cy="4936011"/>
            <a:chOff x="5508115" y="1123327"/>
            <a:chExt cx="5556814" cy="4936011"/>
          </a:xfrm>
        </p:grpSpPr>
        <p:pic>
          <p:nvPicPr>
            <p:cNvPr id="1026" name="Picture 2" descr="https://www.aans.org/-/media/Images/AANS/Patients/spinaBifida1.ashx?la=en&amp;hash=5F988501C935288C7CE6CFCE56B6229801CAA35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15" y="1123327"/>
              <a:ext cx="5554314" cy="4415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508115" y="1123327"/>
              <a:ext cx="5554314" cy="646331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08115" y="5413007"/>
              <a:ext cx="5556814" cy="646331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2649" y="521324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0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hollán eszter 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9" t="13518" r="14038" b="19771"/>
          <a:stretch>
            <a:fillRect/>
          </a:stretch>
        </p:blipFill>
        <p:spPr bwMode="auto">
          <a:xfrm>
            <a:off x="2819400" y="304801"/>
            <a:ext cx="6705600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V="1">
            <a:off x="3276600" y="2362200"/>
            <a:ext cx="6019800" cy="4572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H="1">
            <a:off x="2882900" y="2806700"/>
            <a:ext cx="2286000" cy="1778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7226300" y="2501900"/>
            <a:ext cx="2286000" cy="1778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894" name="WordArt 11"/>
          <p:cNvSpPr>
            <a:spLocks noChangeArrowheads="1" noChangeShapeType="1" noTextEdit="1"/>
          </p:cNvSpPr>
          <p:nvPr/>
        </p:nvSpPr>
        <p:spPr bwMode="auto">
          <a:xfrm>
            <a:off x="3200401" y="5184776"/>
            <a:ext cx="6234113" cy="10636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64778"/>
              </a:avLst>
            </a:prstTxWarp>
            <a:scene3d>
              <a:camera prst="legacyPerspectiveTopLeft">
                <a:rot lat="0" lon="20519985" rev="0"/>
              </a:camera>
              <a:lightRig rig="legacyHarsh3" dir="r"/>
            </a:scene3d>
            <a:sp3d extrusionH="430200" contourW="12700" prstMaterial="legacyMatte">
              <a:extrusionClr>
                <a:srgbClr val="006600"/>
              </a:extrusionClr>
              <a:contourClr>
                <a:srgbClr val="007600"/>
              </a:contour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7600"/>
                    </a:gs>
                    <a:gs pos="100000">
                      <a:srgbClr val="00FF00"/>
                    </a:gs>
                  </a:gsLst>
                  <a:lin ang="18900000" scaled="1"/>
                </a:gradFill>
                <a:latin typeface="Arial Black" charset="0"/>
                <a:ea typeface="Arial Black" charset="0"/>
                <a:cs typeface="Arial Black" charset="0"/>
              </a:rPr>
              <a:t>Mérjük a Reimers indexet !!!!! !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9183" y="497067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6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hollán eszter 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2" t="31374" r="14038" b="45592"/>
          <a:stretch>
            <a:fillRect/>
          </a:stretch>
        </p:blipFill>
        <p:spPr bwMode="auto">
          <a:xfrm>
            <a:off x="3721100" y="228600"/>
            <a:ext cx="5145088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V="1">
            <a:off x="3124201" y="1765300"/>
            <a:ext cx="5186363" cy="369888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3215482" y="2104232"/>
            <a:ext cx="5556250" cy="433387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17" name="WordArt 11"/>
          <p:cNvSpPr>
            <a:spLocks noChangeArrowheads="1" noChangeShapeType="1" noTextEdit="1"/>
          </p:cNvSpPr>
          <p:nvPr/>
        </p:nvSpPr>
        <p:spPr bwMode="auto">
          <a:xfrm>
            <a:off x="3200401" y="5184776"/>
            <a:ext cx="6234113" cy="10636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64778"/>
              </a:avLst>
            </a:prstTxWarp>
            <a:scene3d>
              <a:camera prst="legacyPerspectiveTopLeft">
                <a:rot lat="0" lon="20519985" rev="0"/>
              </a:camera>
              <a:lightRig rig="legacyHarsh3" dir="r"/>
            </a:scene3d>
            <a:sp3d extrusionH="430200" contourW="12700" prstMaterial="legacyMatte">
              <a:extrusionClr>
                <a:srgbClr val="006600"/>
              </a:extrusionClr>
              <a:contourClr>
                <a:srgbClr val="007600"/>
              </a:contour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7600"/>
                    </a:gs>
                    <a:gs pos="100000">
                      <a:srgbClr val="00FF00"/>
                    </a:gs>
                  </a:gsLst>
                  <a:lin ang="18900000" scaled="1"/>
                </a:gradFill>
                <a:latin typeface="Arial Black" charset="0"/>
                <a:ea typeface="Arial Black" charset="0"/>
                <a:cs typeface="Arial Black" charset="0"/>
              </a:rPr>
              <a:t>Mérjük a Reimers indexet !!!!! !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5181600" y="2362200"/>
            <a:ext cx="2070100" cy="152400"/>
          </a:xfrm>
          <a:prstGeom prst="line">
            <a:avLst/>
          </a:prstGeom>
          <a:ln w="50800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032500" y="2133600"/>
            <a:ext cx="1181100" cy="7620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20" name="TextBox 17"/>
          <p:cNvSpPr txBox="1">
            <a:spLocks noChangeArrowheads="1"/>
          </p:cNvSpPr>
          <p:nvPr/>
        </p:nvSpPr>
        <p:spPr bwMode="auto">
          <a:xfrm>
            <a:off x="7340600" y="1828800"/>
            <a:ext cx="1270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/>
              <a:t>X: 19 mm</a:t>
            </a:r>
          </a:p>
        </p:txBody>
      </p:sp>
      <p:sp>
        <p:nvSpPr>
          <p:cNvPr id="38921" name="TextBox 18"/>
          <p:cNvSpPr txBox="1">
            <a:spLocks noChangeArrowheads="1"/>
          </p:cNvSpPr>
          <p:nvPr/>
        </p:nvSpPr>
        <p:spPr bwMode="auto">
          <a:xfrm>
            <a:off x="7353300" y="2120900"/>
            <a:ext cx="11811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/>
              <a:t>Y: 32 mm</a:t>
            </a:r>
          </a:p>
        </p:txBody>
      </p:sp>
      <p:sp>
        <p:nvSpPr>
          <p:cNvPr id="38922" name="TextBox 19"/>
          <p:cNvSpPr txBox="1">
            <a:spLocks noChangeArrowheads="1"/>
          </p:cNvSpPr>
          <p:nvPr/>
        </p:nvSpPr>
        <p:spPr bwMode="auto">
          <a:xfrm>
            <a:off x="4267200" y="3733801"/>
            <a:ext cx="4191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/>
              <a:t>Reimer’s index = X/Y x 100; </a:t>
            </a:r>
          </a:p>
          <a:p>
            <a:pPr eaLnBrk="1" hangingPunct="1"/>
            <a:r>
              <a:rPr lang="en-US" altLang="en-US" sz="1800"/>
              <a:t>jelen esetben 59%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5367" y="49037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0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435" y="5652638"/>
            <a:ext cx="11870238" cy="1039107"/>
          </a:xfrm>
        </p:spPr>
        <p:txBody>
          <a:bodyPr>
            <a:noAutofit/>
          </a:bodyPr>
          <a:lstStyle/>
          <a:p>
            <a:pPr marL="342900" indent="-342900" algn="l">
              <a:buFont typeface="Arial" charset="0"/>
              <a:buChar char="•"/>
            </a:pPr>
            <a:r>
              <a:rPr lang="en-US" sz="2800" dirty="0" err="1" smtClean="0"/>
              <a:t>Tenotomiák</a:t>
            </a:r>
            <a:r>
              <a:rPr lang="en-US" sz="2800" dirty="0" smtClean="0"/>
              <a:t> (</a:t>
            </a:r>
            <a:r>
              <a:rPr lang="en-US" sz="2800" dirty="0" err="1" smtClean="0"/>
              <a:t>iliopsoas</a:t>
            </a:r>
            <a:r>
              <a:rPr lang="en-US" sz="2800" dirty="0" smtClean="0"/>
              <a:t> </a:t>
            </a:r>
            <a:r>
              <a:rPr lang="en-US" sz="2800" dirty="0" err="1" smtClean="0"/>
              <a:t>és</a:t>
            </a:r>
            <a:r>
              <a:rPr lang="en-US" sz="2800" dirty="0" smtClean="0"/>
              <a:t> adductor </a:t>
            </a:r>
            <a:r>
              <a:rPr lang="en-US" sz="2800" dirty="0" err="1" smtClean="0"/>
              <a:t>izmok</a:t>
            </a:r>
            <a:r>
              <a:rPr lang="en-US" sz="2800" dirty="0" smtClean="0"/>
              <a:t>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Femur </a:t>
            </a:r>
            <a:r>
              <a:rPr lang="en-US" sz="2800" dirty="0" err="1" smtClean="0"/>
              <a:t>osteotomia</a:t>
            </a:r>
            <a:r>
              <a:rPr lang="en-US" sz="2800" dirty="0" smtClean="0"/>
              <a:t> (</a:t>
            </a:r>
            <a:r>
              <a:rPr lang="en-US" sz="2800" dirty="0" err="1" smtClean="0"/>
              <a:t>varizáló-derotációs-rövidítéses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" y="0"/>
            <a:ext cx="9975273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 –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csípőficam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98058" y="1073206"/>
            <a:ext cx="10956634" cy="4392412"/>
            <a:chOff x="431802" y="1073206"/>
            <a:chExt cx="7682487" cy="2938462"/>
          </a:xfrm>
        </p:grpSpPr>
        <p:pic>
          <p:nvPicPr>
            <p:cNvPr id="7" name="Picture 4" descr="hollán eszter me"/>
            <p:cNvPicPr>
              <a:picLocks noChangeAspect="1" noChangeArrowheads="1"/>
            </p:cNvPicPr>
            <p:nvPr/>
          </p:nvPicPr>
          <p:blipFill>
            <a:blip r:embed="rId4"/>
            <a:srcRect l="20189" t="13518" r="14038" b="19771"/>
            <a:stretch>
              <a:fillRect/>
            </a:stretch>
          </p:blipFill>
          <p:spPr bwMode="auto">
            <a:xfrm>
              <a:off x="431802" y="1074238"/>
              <a:ext cx="3703782" cy="2937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5" descr="hollán eszter mu"/>
            <p:cNvPicPr>
              <a:picLocks noChangeAspect="1" noChangeArrowheads="1"/>
            </p:cNvPicPr>
            <p:nvPr/>
          </p:nvPicPr>
          <p:blipFill>
            <a:blip r:embed="rId5"/>
            <a:srcRect l="20491" t="11896" r="3616"/>
            <a:stretch>
              <a:fillRect/>
            </a:stretch>
          </p:blipFill>
          <p:spPr bwMode="auto">
            <a:xfrm>
              <a:off x="4302702" y="1073206"/>
              <a:ext cx="3811587" cy="2938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1461" y="565263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1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435" y="5274956"/>
            <a:ext cx="11870238" cy="1443901"/>
          </a:xfrm>
        </p:spPr>
        <p:txBody>
          <a:bodyPr>
            <a:noAutofit/>
          </a:bodyPr>
          <a:lstStyle/>
          <a:p>
            <a:pPr marL="342900" indent="-342900" algn="l">
              <a:buFont typeface="Arial" charset="0"/>
              <a:buChar char="•"/>
            </a:pPr>
            <a:r>
              <a:rPr lang="en-US" sz="2800" dirty="0" err="1" smtClean="0"/>
              <a:t>Tenotomiák</a:t>
            </a:r>
            <a:r>
              <a:rPr lang="en-US" sz="2800" dirty="0" smtClean="0"/>
              <a:t> (</a:t>
            </a:r>
            <a:r>
              <a:rPr lang="en-US" sz="2800" dirty="0" err="1" smtClean="0"/>
              <a:t>iliopsoas</a:t>
            </a:r>
            <a:r>
              <a:rPr lang="en-US" sz="2800" dirty="0" smtClean="0"/>
              <a:t> </a:t>
            </a:r>
            <a:r>
              <a:rPr lang="en-US" sz="2800" dirty="0" err="1" smtClean="0"/>
              <a:t>és</a:t>
            </a:r>
            <a:r>
              <a:rPr lang="en-US" sz="2800" dirty="0" smtClean="0"/>
              <a:t> adductor </a:t>
            </a:r>
            <a:r>
              <a:rPr lang="en-US" sz="2800" dirty="0" err="1" smtClean="0"/>
              <a:t>izmok</a:t>
            </a:r>
            <a:r>
              <a:rPr lang="en-US" sz="2800" dirty="0" smtClean="0"/>
              <a:t>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smtClean="0"/>
              <a:t>Femur </a:t>
            </a:r>
            <a:r>
              <a:rPr lang="en-US" sz="2800" dirty="0" err="1" smtClean="0"/>
              <a:t>osteotomia</a:t>
            </a:r>
            <a:r>
              <a:rPr lang="en-US" sz="2800" dirty="0" smtClean="0"/>
              <a:t> (</a:t>
            </a:r>
            <a:r>
              <a:rPr lang="en-US" sz="2800" dirty="0" err="1" smtClean="0"/>
              <a:t>varizáló-derotációs-rövidítéses</a:t>
            </a:r>
            <a:r>
              <a:rPr lang="en-US" sz="2800" dirty="0" smtClean="0"/>
              <a:t>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800" dirty="0" err="1" smtClean="0"/>
              <a:t>Medence</a:t>
            </a:r>
            <a:r>
              <a:rPr lang="en-US" sz="2800" dirty="0" smtClean="0"/>
              <a:t> </a:t>
            </a:r>
            <a:r>
              <a:rPr lang="en-US" sz="2800" dirty="0" err="1" smtClean="0"/>
              <a:t>osteotomia</a:t>
            </a:r>
            <a:r>
              <a:rPr lang="en-US" sz="2800" dirty="0" smtClean="0"/>
              <a:t> (Pemberton)</a:t>
            </a: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" y="0"/>
            <a:ext cx="9975273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 – </a:t>
            </a:r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csípőficam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27454" y="987479"/>
            <a:ext cx="10748019" cy="4187195"/>
            <a:chOff x="162435" y="987480"/>
            <a:chExt cx="9332944" cy="3429000"/>
          </a:xfrm>
        </p:grpSpPr>
        <p:pic>
          <p:nvPicPr>
            <p:cNvPr id="7" name="Picture 3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2435" y="987480"/>
              <a:ext cx="4572000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923379" y="987480"/>
              <a:ext cx="4572000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42866" y="559050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3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429" y="2236726"/>
            <a:ext cx="3993931" cy="3826143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 smtClean="0"/>
              <a:t>Spasztikus hemiplegia </a:t>
            </a:r>
            <a:r>
              <a:rPr lang="en-US" sz="2800" dirty="0" err="1" smtClean="0"/>
              <a:t>jobb</a:t>
            </a:r>
            <a:r>
              <a:rPr lang="en-US" sz="2800" dirty="0" smtClean="0"/>
              <a:t> </a:t>
            </a:r>
            <a:r>
              <a:rPr lang="en-US" sz="2800" dirty="0" err="1" smtClean="0"/>
              <a:t>csípő</a:t>
            </a:r>
            <a:r>
              <a:rPr lang="en-US" sz="2800" dirty="0" smtClean="0"/>
              <a:t> </a:t>
            </a:r>
            <a:r>
              <a:rPr lang="en-US" sz="2800" dirty="0" err="1" smtClean="0"/>
              <a:t>subluxatio</a:t>
            </a:r>
            <a:endParaRPr lang="en-US" sz="2800" dirty="0" smtClean="0"/>
          </a:p>
          <a:p>
            <a:pPr marL="342900" indent="-342900">
              <a:buFont typeface="Arial" charset="0"/>
              <a:buChar char="•"/>
            </a:pPr>
            <a:endParaRPr lang="en-US" sz="2800" dirty="0"/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/>
              <a:t>Rövidüléses</a:t>
            </a:r>
            <a:r>
              <a:rPr lang="en-US" sz="2800" dirty="0" smtClean="0"/>
              <a:t> </a:t>
            </a:r>
            <a:r>
              <a:rPr lang="en-US" sz="2800" dirty="0" err="1" smtClean="0"/>
              <a:t>sántítás</a:t>
            </a:r>
            <a:r>
              <a:rPr lang="en-US" sz="2800" dirty="0" smtClean="0"/>
              <a:t> (</a:t>
            </a:r>
            <a:r>
              <a:rPr lang="en-US" sz="2800" dirty="0" err="1" smtClean="0"/>
              <a:t>funkcionális</a:t>
            </a:r>
            <a:r>
              <a:rPr lang="en-US" sz="2800" dirty="0" smtClean="0"/>
              <a:t> </a:t>
            </a:r>
            <a:r>
              <a:rPr lang="en-US" sz="2800" dirty="0" err="1" smtClean="0"/>
              <a:t>végtagrövidülés</a:t>
            </a:r>
            <a:r>
              <a:rPr lang="en-US" sz="2800" dirty="0" smtClean="0"/>
              <a:t>)</a:t>
            </a:r>
          </a:p>
          <a:p>
            <a:pPr marL="342900" indent="-342900">
              <a:buFont typeface="Arial" charset="0"/>
              <a:buChar char="•"/>
            </a:pPr>
            <a:endParaRPr lang="en-US" sz="2800" dirty="0"/>
          </a:p>
          <a:p>
            <a:pPr marL="342900" indent="-342900">
              <a:buFont typeface="Arial" charset="0"/>
              <a:buChar char="•"/>
            </a:pPr>
            <a:r>
              <a:rPr lang="en-US" sz="2800" dirty="0" smtClean="0"/>
              <a:t>“</a:t>
            </a:r>
            <a:r>
              <a:rPr lang="en-US" sz="2800" dirty="0" err="1" smtClean="0"/>
              <a:t>Lábujjhegyező</a:t>
            </a:r>
            <a:r>
              <a:rPr lang="en-US" sz="2800" dirty="0" smtClean="0"/>
              <a:t>” </a:t>
            </a:r>
            <a:r>
              <a:rPr lang="en-US" sz="2800" dirty="0" err="1" smtClean="0"/>
              <a:t>járás</a:t>
            </a:r>
            <a:endParaRPr lang="en-US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49976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Niki preop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47308" y="1039090"/>
            <a:ext cx="7703127" cy="5777345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1861" y="103909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6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49976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ICP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Niki postop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92782" y="1148194"/>
            <a:ext cx="7557654" cy="5668241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85018" y="1295327"/>
            <a:ext cx="3993931" cy="5373974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/>
              <a:t>Spasztikus hemiplegia </a:t>
            </a:r>
            <a:r>
              <a:rPr lang="en-US" sz="2800" dirty="0" err="1"/>
              <a:t>jobb</a:t>
            </a:r>
            <a:r>
              <a:rPr lang="en-US" sz="2800" dirty="0"/>
              <a:t> </a:t>
            </a:r>
            <a:r>
              <a:rPr lang="en-US" sz="2800" dirty="0" err="1"/>
              <a:t>csípő</a:t>
            </a:r>
            <a:r>
              <a:rPr lang="en-US" sz="2800" dirty="0"/>
              <a:t> </a:t>
            </a:r>
            <a:r>
              <a:rPr lang="en-US" sz="2800" dirty="0" err="1" smtClean="0"/>
              <a:t>rekonstrukció</a:t>
            </a:r>
            <a:r>
              <a:rPr lang="en-US" sz="2800" dirty="0" smtClean="0"/>
              <a:t> </a:t>
            </a:r>
            <a:r>
              <a:rPr lang="en-US" sz="2800" dirty="0" err="1" smtClean="0"/>
              <a:t>és</a:t>
            </a:r>
            <a:r>
              <a:rPr lang="en-US" sz="2800" dirty="0" smtClean="0"/>
              <a:t> Achilles </a:t>
            </a:r>
            <a:r>
              <a:rPr lang="en-US" sz="2800" dirty="0" err="1" smtClean="0"/>
              <a:t>hosszabbítás</a:t>
            </a:r>
            <a:r>
              <a:rPr lang="en-US" sz="2800" dirty="0" smtClean="0"/>
              <a:t> </a:t>
            </a:r>
            <a:r>
              <a:rPr lang="en-US" sz="2800" dirty="0" err="1" smtClean="0"/>
              <a:t>után</a:t>
            </a:r>
            <a:r>
              <a:rPr lang="en-US" sz="2800" dirty="0" smtClean="0"/>
              <a:t>.</a:t>
            </a:r>
          </a:p>
          <a:p>
            <a:pPr marL="342900" indent="-342900">
              <a:buFont typeface="Arial" charset="0"/>
              <a:buChar char="•"/>
            </a:pPr>
            <a:endParaRPr lang="en-US" sz="2800" dirty="0"/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/>
              <a:t>Sántítás</a:t>
            </a:r>
            <a:r>
              <a:rPr lang="en-US" sz="2800" dirty="0" smtClean="0"/>
              <a:t> </a:t>
            </a:r>
            <a:r>
              <a:rPr lang="en-US" sz="2800" dirty="0" err="1" smtClean="0"/>
              <a:t>és</a:t>
            </a:r>
            <a:r>
              <a:rPr lang="en-US" sz="2800" dirty="0" smtClean="0"/>
              <a:t> </a:t>
            </a:r>
            <a:r>
              <a:rPr lang="en-US" sz="2800" dirty="0" err="1" smtClean="0"/>
              <a:t>végtaghossz</a:t>
            </a:r>
            <a:r>
              <a:rPr lang="en-US" sz="2800" dirty="0" smtClean="0"/>
              <a:t> </a:t>
            </a:r>
            <a:r>
              <a:rPr lang="en-US" sz="2800" dirty="0" err="1" smtClean="0"/>
              <a:t>különbség</a:t>
            </a:r>
            <a:r>
              <a:rPr lang="en-US" sz="2800" dirty="0" smtClean="0"/>
              <a:t> </a:t>
            </a:r>
            <a:r>
              <a:rPr lang="en-US" sz="2800" dirty="0" err="1" smtClean="0"/>
              <a:t>csaknem</a:t>
            </a:r>
            <a:r>
              <a:rPr lang="en-US" sz="2800" dirty="0" smtClean="0"/>
              <a:t> </a:t>
            </a:r>
            <a:r>
              <a:rPr lang="en-US" sz="2800" dirty="0" err="1" smtClean="0"/>
              <a:t>teljesen</a:t>
            </a:r>
            <a:r>
              <a:rPr lang="en-US" sz="2800" dirty="0" smtClean="0"/>
              <a:t> </a:t>
            </a:r>
            <a:r>
              <a:rPr lang="en-US" sz="2800" dirty="0" err="1" smtClean="0"/>
              <a:t>korrigálódott</a:t>
            </a:r>
            <a:r>
              <a:rPr lang="en-US" sz="2800" dirty="0" smtClean="0"/>
              <a:t>.</a:t>
            </a:r>
          </a:p>
          <a:p>
            <a:pPr marL="342900" indent="-342900">
              <a:buFont typeface="Arial" charset="0"/>
              <a:buChar char="•"/>
            </a:pPr>
            <a:endParaRPr lang="en-US" sz="2800" dirty="0"/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/>
              <a:t>Teljes</a:t>
            </a:r>
            <a:r>
              <a:rPr lang="en-US" sz="2800" dirty="0" smtClean="0"/>
              <a:t> </a:t>
            </a:r>
            <a:r>
              <a:rPr lang="en-US" sz="2800" dirty="0" err="1" smtClean="0"/>
              <a:t>talpérintés</a:t>
            </a:r>
            <a:r>
              <a:rPr lang="en-US" sz="2800" dirty="0" smtClean="0"/>
              <a:t>, </a:t>
            </a:r>
            <a:r>
              <a:rPr lang="en-US" sz="2800" dirty="0" err="1" smtClean="0"/>
              <a:t>nincs</a:t>
            </a:r>
            <a:r>
              <a:rPr lang="en-US" sz="2800" dirty="0" smtClean="0"/>
              <a:t> “</a:t>
            </a:r>
            <a:r>
              <a:rPr lang="en-US" sz="2800" dirty="0" err="1" smtClean="0"/>
              <a:t>lábujjhegyező</a:t>
            </a:r>
            <a:r>
              <a:rPr lang="en-US" sz="2800" dirty="0" smtClean="0"/>
              <a:t>” </a:t>
            </a:r>
            <a:r>
              <a:rPr lang="en-US" sz="2800" dirty="0" err="1" smtClean="0"/>
              <a:t>járás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79982" y="17468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71427" y="57136"/>
            <a:ext cx="6380018" cy="10183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err="1" smtClean="0">
                <a:latin typeface="Arial" charset="0"/>
                <a:ea typeface="Arial" charset="0"/>
                <a:cs typeface="Arial" charset="0"/>
              </a:rPr>
              <a:t>Köszönöm</a:t>
            </a:r>
            <a:r>
              <a:rPr lang="en-US" sz="5400" b="1" dirty="0" smtClean="0">
                <a:latin typeface="Arial" charset="0"/>
                <a:ea typeface="Arial" charset="0"/>
                <a:cs typeface="Arial" charset="0"/>
              </a:rPr>
              <a:t> a </a:t>
            </a:r>
            <a:r>
              <a:rPr lang="en-US" sz="5400" b="1" dirty="0" err="1" smtClean="0">
                <a:latin typeface="Arial" charset="0"/>
                <a:ea typeface="Arial" charset="0"/>
                <a:cs typeface="Arial" charset="0"/>
              </a:rPr>
              <a:t>figyelmet</a:t>
            </a:r>
            <a:r>
              <a:rPr lang="en-US" sz="5400" b="1" dirty="0" smtClean="0">
                <a:latin typeface="Arial" charset="0"/>
                <a:ea typeface="Arial" charset="0"/>
                <a:cs typeface="Arial" charset="0"/>
              </a:rPr>
              <a:t> !!!</a:t>
            </a:r>
            <a:endParaRPr lang="en-US" sz="54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0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https://vecto.rs/design/vector-of-a-competitive-cartoon-man-kicking-soccer-ball-as-hard-as-he-can-by-gnurf-106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604052" y="1490737"/>
            <a:ext cx="6915426" cy="4305640"/>
            <a:chOff x="1610139" y="1490737"/>
            <a:chExt cx="6915426" cy="43056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0139" y="1490737"/>
              <a:ext cx="6915426" cy="4305640"/>
            </a:xfrm>
            <a:prstGeom prst="rect">
              <a:avLst/>
            </a:prstGeom>
          </p:spPr>
        </p:pic>
        <p:pic>
          <p:nvPicPr>
            <p:cNvPr id="5" name="Picture 2" descr="ovel coronavirus. Image credit: CDCC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1924" y="2039385"/>
              <a:ext cx="1453641" cy="13664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213436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5"/>
              </a:rPr>
              <a:t>https://www.silicon.co.uk/e-marketing/advertising/facebook-free-adverts-coronavirus-334583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42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6445469" cy="98748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Myelomeningocele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825" y="1239719"/>
            <a:ext cx="4687614" cy="5366025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/>
              <a:t>A</a:t>
            </a:r>
            <a:r>
              <a:rPr lang="en-US" sz="2800" dirty="0" smtClean="0"/>
              <a:t> </a:t>
            </a:r>
            <a:r>
              <a:rPr lang="en-US" sz="2800" dirty="0" err="1" smtClean="0"/>
              <a:t>gerincvelő</a:t>
            </a:r>
            <a:r>
              <a:rPr lang="en-US" sz="2800" dirty="0" smtClean="0"/>
              <a:t> </a:t>
            </a:r>
            <a:r>
              <a:rPr lang="en-US" sz="2800" dirty="0" err="1" smtClean="0"/>
              <a:t>elégtelen</a:t>
            </a:r>
            <a:r>
              <a:rPr lang="en-US" sz="2800" dirty="0" smtClean="0"/>
              <a:t> </a:t>
            </a:r>
            <a:r>
              <a:rPr lang="en-US" sz="2800" dirty="0" err="1" smtClean="0"/>
              <a:t>záródása</a:t>
            </a:r>
            <a:r>
              <a:rPr lang="en-US" sz="2800" dirty="0" smtClean="0"/>
              <a:t> </a:t>
            </a:r>
            <a:r>
              <a:rPr lang="en-US" sz="2800" dirty="0" err="1" smtClean="0"/>
              <a:t>miatt</a:t>
            </a:r>
            <a:r>
              <a:rPr lang="en-US" sz="2800" dirty="0" smtClean="0"/>
              <a:t> </a:t>
            </a:r>
            <a:r>
              <a:rPr lang="en-US" sz="2800" dirty="0" err="1" smtClean="0"/>
              <a:t>lágyszövet</a:t>
            </a:r>
            <a:r>
              <a:rPr lang="en-US" sz="2800" dirty="0" smtClean="0"/>
              <a:t> </a:t>
            </a:r>
            <a:r>
              <a:rPr lang="en-US" sz="2800" dirty="0" err="1" smtClean="0"/>
              <a:t>zsák</a:t>
            </a:r>
            <a:r>
              <a:rPr lang="en-US" sz="2800" dirty="0" smtClean="0"/>
              <a:t> </a:t>
            </a:r>
            <a:r>
              <a:rPr lang="en-US" sz="2800" dirty="0" err="1" smtClean="0"/>
              <a:t>dudorodik</a:t>
            </a:r>
            <a:r>
              <a:rPr lang="en-US" sz="2800" dirty="0" smtClean="0"/>
              <a:t> </a:t>
            </a:r>
            <a:r>
              <a:rPr lang="en-US" sz="2800" dirty="0" err="1" smtClean="0"/>
              <a:t>elő</a:t>
            </a:r>
            <a:r>
              <a:rPr lang="en-US" sz="2800" dirty="0" smtClean="0"/>
              <a:t> a </a:t>
            </a:r>
            <a:r>
              <a:rPr lang="en-US" sz="2800" dirty="0" err="1" smtClean="0"/>
              <a:t>lumbaris</a:t>
            </a:r>
            <a:r>
              <a:rPr lang="en-US" sz="2800" dirty="0" smtClean="0"/>
              <a:t> </a:t>
            </a:r>
            <a:r>
              <a:rPr lang="en-US" sz="2800" dirty="0" err="1" smtClean="0"/>
              <a:t>területen</a:t>
            </a:r>
            <a:r>
              <a:rPr lang="en-US" sz="2800" dirty="0" smtClean="0"/>
              <a:t>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dirty="0" smtClean="0"/>
              <a:t>A </a:t>
            </a:r>
            <a:r>
              <a:rPr lang="en-US" sz="2800" dirty="0" err="1" smtClean="0"/>
              <a:t>lágyszövet</a:t>
            </a:r>
            <a:r>
              <a:rPr lang="en-US" sz="2800" dirty="0" smtClean="0"/>
              <a:t> </a:t>
            </a:r>
            <a:r>
              <a:rPr lang="en-US" sz="2800" dirty="0" err="1" smtClean="0"/>
              <a:t>zsák</a:t>
            </a:r>
            <a:r>
              <a:rPr lang="en-US" sz="2800" dirty="0" smtClean="0"/>
              <a:t> </a:t>
            </a:r>
            <a:r>
              <a:rPr lang="en-US" sz="2800" dirty="0" err="1" smtClean="0"/>
              <a:t>fala</a:t>
            </a:r>
            <a:r>
              <a:rPr lang="en-US" sz="2800" dirty="0" smtClean="0"/>
              <a:t> </a:t>
            </a:r>
            <a:r>
              <a:rPr lang="en-US" sz="2800" dirty="0" err="1" smtClean="0"/>
              <a:t>agyburkokat</a:t>
            </a:r>
            <a:r>
              <a:rPr lang="en-US" sz="2800" dirty="0" smtClean="0"/>
              <a:t> </a:t>
            </a:r>
            <a:r>
              <a:rPr lang="en-US" sz="2800" dirty="0" err="1" smtClean="0"/>
              <a:t>és</a:t>
            </a:r>
            <a:r>
              <a:rPr lang="en-US" sz="2800" dirty="0" smtClean="0"/>
              <a:t> </a:t>
            </a:r>
            <a:r>
              <a:rPr lang="en-US" sz="2800" dirty="0" err="1" smtClean="0"/>
              <a:t>geincvelőt</a:t>
            </a:r>
            <a:r>
              <a:rPr lang="en-US" sz="2800" dirty="0" smtClean="0"/>
              <a:t> </a:t>
            </a:r>
            <a:r>
              <a:rPr lang="en-US" sz="2800" dirty="0"/>
              <a:t> </a:t>
            </a:r>
            <a:r>
              <a:rPr lang="en-US" sz="2800" dirty="0" smtClean="0"/>
              <a:t>is </a:t>
            </a:r>
            <a:r>
              <a:rPr lang="en-US" sz="2800" dirty="0" err="1" smtClean="0"/>
              <a:t>tartalmazhat</a:t>
            </a:r>
            <a:r>
              <a:rPr lang="en-US" sz="2800" dirty="0" smtClean="0"/>
              <a:t>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dirty="0" smtClean="0"/>
              <a:t>A </a:t>
            </a:r>
            <a:r>
              <a:rPr lang="en-US" sz="2800" dirty="0" err="1" smtClean="0"/>
              <a:t>nyitott</a:t>
            </a:r>
            <a:r>
              <a:rPr lang="en-US" sz="2800" dirty="0" smtClean="0"/>
              <a:t> </a:t>
            </a:r>
            <a:r>
              <a:rPr lang="en-US" sz="2800" dirty="0" err="1" smtClean="0"/>
              <a:t>gerinccsatorna</a:t>
            </a:r>
            <a:r>
              <a:rPr lang="en-US" sz="2800" dirty="0" smtClean="0"/>
              <a:t> </a:t>
            </a:r>
            <a:r>
              <a:rPr lang="en-US" sz="2800" dirty="0" err="1" smtClean="0"/>
              <a:t>következtében</a:t>
            </a:r>
            <a:r>
              <a:rPr lang="en-US" sz="2800" dirty="0" smtClean="0"/>
              <a:t> </a:t>
            </a:r>
            <a:r>
              <a:rPr lang="en-US" sz="2800" dirty="0" err="1" smtClean="0"/>
              <a:t>változatos</a:t>
            </a:r>
            <a:r>
              <a:rPr lang="en-US" sz="2800" dirty="0" smtClean="0"/>
              <a:t> </a:t>
            </a:r>
            <a:r>
              <a:rPr lang="en-US" sz="2800" dirty="0" err="1" smtClean="0"/>
              <a:t>mintázatú</a:t>
            </a:r>
            <a:r>
              <a:rPr lang="en-US" sz="2800" dirty="0" smtClean="0"/>
              <a:t> </a:t>
            </a:r>
            <a:r>
              <a:rPr lang="en-US" sz="2800" dirty="0" err="1" smtClean="0"/>
              <a:t>bénulások</a:t>
            </a:r>
            <a:r>
              <a:rPr lang="en-US" sz="2800" dirty="0" smtClean="0"/>
              <a:t> </a:t>
            </a:r>
            <a:r>
              <a:rPr lang="en-US" sz="2800" dirty="0" err="1" smtClean="0"/>
              <a:t>alakulnak</a:t>
            </a:r>
            <a:r>
              <a:rPr lang="en-US" sz="2800" dirty="0" smtClean="0"/>
              <a:t> </a:t>
            </a:r>
            <a:r>
              <a:rPr lang="en-US" sz="2800" dirty="0" err="1" smtClean="0"/>
              <a:t>ki</a:t>
            </a:r>
            <a:r>
              <a:rPr lang="en-US" sz="2800" dirty="0" smtClean="0"/>
              <a:t> </a:t>
            </a:r>
            <a:r>
              <a:rPr lang="en-US" sz="2800" dirty="0" err="1" smtClean="0"/>
              <a:t>az</a:t>
            </a:r>
            <a:r>
              <a:rPr lang="en-US" sz="2800" dirty="0" smtClean="0"/>
              <a:t> </a:t>
            </a:r>
            <a:r>
              <a:rPr lang="en-US" sz="2800" dirty="0" err="1" smtClean="0"/>
              <a:t>alsó</a:t>
            </a:r>
            <a:r>
              <a:rPr lang="en-US" sz="2800" dirty="0" smtClean="0"/>
              <a:t> </a:t>
            </a:r>
            <a:r>
              <a:rPr lang="en-US" sz="2800" dirty="0" err="1" smtClean="0"/>
              <a:t>végtagokon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469" y="889078"/>
            <a:ext cx="5048206" cy="5716666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74806" y="579294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442810"/>
            <a:ext cx="3993931" cy="2859307"/>
          </a:xfrm>
        </p:spPr>
        <p:txBody>
          <a:bodyPr>
            <a:norm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csigolyaívek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hiánya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egyéb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csigolya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fejlődési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rendellenességek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veleszületett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gerincgörbületeket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okoznak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007" y="1491976"/>
            <a:ext cx="6632448" cy="476097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1" y="0"/>
            <a:ext cx="64454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Myelomeningocele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06163" y="544182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56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149" y="1491977"/>
            <a:ext cx="4637450" cy="5081784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Általában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flexiós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-,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abdukciós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-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kirotációs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csípő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kontraktúra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észlelhető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, de a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változatos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izombénulások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miatt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addukciós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csípő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kontraktúra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szintén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előfordulhat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izomkontraktúrák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gyakran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csípő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szubluxatiót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vagy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ficamot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okoznak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 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731" y="1491977"/>
            <a:ext cx="6353504" cy="508178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1" y="0"/>
            <a:ext cx="64454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Myelomeningocele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53311" y="30938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8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290" y="2726879"/>
            <a:ext cx="3993931" cy="2839034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Equinus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-,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equino</a:t>
            </a:r>
            <a:r>
              <a:rPr lang="en-US" sz="2800" dirty="0" err="1">
                <a:latin typeface="Arial" charset="0"/>
                <a:ea typeface="Arial" charset="0"/>
                <a:cs typeface="Arial" charset="0"/>
              </a:rPr>
              <a:t>-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varus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és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calcaneo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-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valgus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láb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is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kialakulhat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az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alsóvégtagi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izomaktivitás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Arial" charset="0"/>
                <a:cs typeface="Arial" charset="0"/>
              </a:rPr>
              <a:t>függvényében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.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262" y="1491976"/>
            <a:ext cx="7015556" cy="496065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1" y="0"/>
            <a:ext cx="6445469" cy="9874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Myelomeningocele</a:t>
            </a:r>
            <a:endParaRPr lang="en-US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7502" y="149197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3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5527</TotalTime>
  <Words>1027</Words>
  <Application>Microsoft Macintosh PowerPoint</Application>
  <PresentationFormat>Widescreen</PresentationFormat>
  <Paragraphs>274</Paragraphs>
  <Slides>56</Slides>
  <Notes>18</Notes>
  <HiddenSlides>0</HiddenSlides>
  <MMClips>67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Arial Black</vt:lpstr>
      <vt:lpstr>Book Antiqua</vt:lpstr>
      <vt:lpstr>Calibri</vt:lpstr>
      <vt:lpstr>Calibri Light</vt:lpstr>
      <vt:lpstr>Mangal</vt:lpstr>
      <vt:lpstr>ＭＳ Ｐゴシック</vt:lpstr>
      <vt:lpstr>Symbol</vt:lpstr>
      <vt:lpstr>Tahoma</vt:lpstr>
      <vt:lpstr>Office Theme</vt:lpstr>
      <vt:lpstr>Chart</vt:lpstr>
      <vt:lpstr>Neuromuscularis betegségek </vt:lpstr>
      <vt:lpstr>Neuromuscularis betegségek</vt:lpstr>
      <vt:lpstr>Neuromuscularis betegségek</vt:lpstr>
      <vt:lpstr>Neuromuscularis betegségek</vt:lpstr>
      <vt:lpstr>Myelodysplasiák</vt:lpstr>
      <vt:lpstr>Myelomeningocele</vt:lpstr>
      <vt:lpstr>PowerPoint Presentation</vt:lpstr>
      <vt:lpstr>PowerPoint Presentation</vt:lpstr>
      <vt:lpstr>PowerPoint Presentation</vt:lpstr>
      <vt:lpstr>PowerPoint Presentation</vt:lpstr>
      <vt:lpstr>Arthrogryposis multiplex congenita</vt:lpstr>
      <vt:lpstr>Arthrogryposis multiplex congenita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Infantilis cerebralis parézis (ICP)</vt:lpstr>
      <vt:lpstr>PowerPoint Presentation</vt:lpstr>
      <vt:lpstr>PowerPoint Presentation</vt:lpstr>
      <vt:lpstr>A deformitás kialakulásának természetes kórlefolyása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Neuromuscular disorders Common bone dysplasias Limb lenghtening</dc:title>
  <dc:creator>Microsoft Office User</dc:creator>
  <cp:lastModifiedBy>Microsoft Office User</cp:lastModifiedBy>
  <cp:revision>143</cp:revision>
  <dcterms:created xsi:type="dcterms:W3CDTF">2016-02-28T05:48:58Z</dcterms:created>
  <dcterms:modified xsi:type="dcterms:W3CDTF">2020-03-23T18:06:19Z</dcterms:modified>
</cp:coreProperties>
</file>