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0" r:id="rId2"/>
  </p:sldMasterIdLst>
  <p:notesMasterIdLst>
    <p:notesMasterId r:id="rId16"/>
  </p:notesMasterIdLst>
  <p:handoutMasterIdLst>
    <p:handoutMasterId r:id="rId17"/>
  </p:handoutMasterIdLst>
  <p:sldIdLst>
    <p:sldId id="259" r:id="rId3"/>
    <p:sldId id="257" r:id="rId4"/>
    <p:sldId id="260" r:id="rId5"/>
    <p:sldId id="261" r:id="rId6"/>
    <p:sldId id="262" r:id="rId7"/>
    <p:sldId id="263" r:id="rId8"/>
    <p:sldId id="268" r:id="rId9"/>
    <p:sldId id="269" r:id="rId10"/>
    <p:sldId id="264" r:id="rId11"/>
    <p:sldId id="270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FA00"/>
    <a:srgbClr val="2647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3"/>
  </p:normalViewPr>
  <p:slideViewPr>
    <p:cSldViewPr>
      <p:cViewPr varScale="1">
        <p:scale>
          <a:sx n="120" d="100"/>
          <a:sy n="120" d="100"/>
        </p:scale>
        <p:origin x="2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8B0C0-F14B-41E5-B05E-DC8BCE4CCBDC}" type="datetimeFigureOut">
              <a:rPr lang="hu-HU" smtClean="0"/>
              <a:t>2020. 03. 22.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11906-0A1A-4590-88B1-3CFA52E757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2519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B2AAA-0BAD-4C4C-9E96-2B98A15D28F7}" type="datetimeFigureOut">
              <a:rPr lang="hu-HU" smtClean="0"/>
              <a:t>2020. 03. 22.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94036-5CF2-5649-B648-5D38380194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7840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zöveg helye 2"/>
          <p:cNvSpPr>
            <a:spLocks noGrp="1"/>
          </p:cNvSpPr>
          <p:nvPr>
            <p:ph type="body" idx="10" hasCustomPrompt="1"/>
          </p:nvPr>
        </p:nvSpPr>
        <p:spPr>
          <a:xfrm>
            <a:off x="2339752" y="3212976"/>
            <a:ext cx="6408712" cy="64807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2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29" name="Szöveg helye 2"/>
          <p:cNvSpPr>
            <a:spLocks noGrp="1"/>
          </p:cNvSpPr>
          <p:nvPr>
            <p:ph type="body" idx="11" hasCustomPrompt="1"/>
          </p:nvPr>
        </p:nvSpPr>
        <p:spPr>
          <a:xfrm>
            <a:off x="2339752" y="3933056"/>
            <a:ext cx="6408712" cy="50405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SZERVEZETI EGYSÉG</a:t>
            </a:r>
          </a:p>
        </p:txBody>
      </p:sp>
      <p:sp>
        <p:nvSpPr>
          <p:cNvPr id="20" name="Cím 19"/>
          <p:cNvSpPr>
            <a:spLocks noGrp="1"/>
          </p:cNvSpPr>
          <p:nvPr>
            <p:ph type="title" hasCustomPrompt="1"/>
          </p:nvPr>
        </p:nvSpPr>
        <p:spPr>
          <a:xfrm>
            <a:off x="2339752" y="908720"/>
            <a:ext cx="6408712" cy="1143000"/>
          </a:xfrm>
        </p:spPr>
        <p:txBody>
          <a:bodyPr/>
          <a:lstStyle>
            <a:lvl1pPr>
              <a:defRPr baseline="0">
                <a:solidFill>
                  <a:srgbClr val="264796"/>
                </a:solidFill>
              </a:defRPr>
            </a:lvl1pPr>
          </a:lstStyle>
          <a:p>
            <a:r>
              <a:rPr lang="hu-HU" dirty="0"/>
              <a:t>ELŐADÁS CÍME</a:t>
            </a:r>
          </a:p>
        </p:txBody>
      </p:sp>
      <p:sp>
        <p:nvSpPr>
          <p:cNvPr id="30" name="Szöveg helye 2"/>
          <p:cNvSpPr>
            <a:spLocks noGrp="1"/>
          </p:cNvSpPr>
          <p:nvPr>
            <p:ph type="body" idx="14" hasCustomPrompt="1"/>
          </p:nvPr>
        </p:nvSpPr>
        <p:spPr>
          <a:xfrm>
            <a:off x="2339752" y="2060848"/>
            <a:ext cx="6408712" cy="64807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i="1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Előadás Alcíme</a:t>
            </a:r>
          </a:p>
        </p:txBody>
      </p:sp>
      <p:sp>
        <p:nvSpPr>
          <p:cNvPr id="36" name="Szöveg helye 35"/>
          <p:cNvSpPr>
            <a:spLocks noGrp="1"/>
          </p:cNvSpPr>
          <p:nvPr>
            <p:ph type="body" sz="quarter" idx="15" hasCustomPrompt="1"/>
          </p:nvPr>
        </p:nvSpPr>
        <p:spPr>
          <a:xfrm>
            <a:off x="4644008" y="5013325"/>
            <a:ext cx="4104705" cy="647923"/>
          </a:xfrm>
        </p:spPr>
        <p:txBody>
          <a:bodyPr>
            <a:normAutofit/>
          </a:bodyPr>
          <a:lstStyle>
            <a:lvl1pPr marL="0" indent="0" algn="r">
              <a:buNone/>
              <a:defRPr sz="1800" i="1">
                <a:solidFill>
                  <a:srgbClr val="26479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Konferencia címe</a:t>
            </a:r>
          </a:p>
        </p:txBody>
      </p:sp>
      <p:sp>
        <p:nvSpPr>
          <p:cNvPr id="38" name="Szöveg helye 37"/>
          <p:cNvSpPr>
            <a:spLocks noGrp="1"/>
          </p:cNvSpPr>
          <p:nvPr>
            <p:ph type="body" sz="quarter" idx="16" hasCustomPrompt="1"/>
          </p:nvPr>
        </p:nvSpPr>
        <p:spPr>
          <a:xfrm>
            <a:off x="6227763" y="5661025"/>
            <a:ext cx="2520950" cy="288925"/>
          </a:xfrm>
        </p:spPr>
        <p:txBody>
          <a:bodyPr>
            <a:noAutofit/>
          </a:bodyPr>
          <a:lstStyle>
            <a:lvl1pPr marL="0" indent="0" algn="r">
              <a:buNone/>
              <a:defRPr sz="1400" i="1">
                <a:solidFill>
                  <a:srgbClr val="26479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sz="1400" dirty="0"/>
              <a:t>Dátum</a:t>
            </a:r>
            <a:endParaRPr lang="hu-HU" dirty="0"/>
          </a:p>
        </p:txBody>
      </p:sp>
      <p:sp>
        <p:nvSpPr>
          <p:cNvPr id="12" name="Szövegdoboz 11"/>
          <p:cNvSpPr txBox="1"/>
          <p:nvPr userDrawn="1"/>
        </p:nvSpPr>
        <p:spPr>
          <a:xfrm>
            <a:off x="6311891" y="6290814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1500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Ortopédiai Klinika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43478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34247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715192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60547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9"/>
          <p:cNvSpPr>
            <a:spLocks noGrp="1"/>
          </p:cNvSpPr>
          <p:nvPr>
            <p:ph type="title" hasCustomPrompt="1"/>
          </p:nvPr>
        </p:nvSpPr>
        <p:spPr>
          <a:xfrm>
            <a:off x="2339752" y="908720"/>
            <a:ext cx="6429400" cy="1143000"/>
          </a:xfrm>
        </p:spPr>
        <p:txBody>
          <a:bodyPr/>
          <a:lstStyle>
            <a:lvl1pPr>
              <a:defRPr baseline="0">
                <a:solidFill>
                  <a:srgbClr val="264796"/>
                </a:solidFill>
              </a:defRPr>
            </a:lvl1pPr>
          </a:lstStyle>
          <a:p>
            <a:r>
              <a:rPr lang="hu-HU" dirty="0"/>
              <a:t>ELŐADÁS CÍME</a:t>
            </a:r>
          </a:p>
        </p:txBody>
      </p:sp>
      <p:sp>
        <p:nvSpPr>
          <p:cNvPr id="7" name="Szöveg helye 2"/>
          <p:cNvSpPr>
            <a:spLocks noGrp="1"/>
          </p:cNvSpPr>
          <p:nvPr>
            <p:ph type="body" idx="10" hasCustomPrompt="1"/>
          </p:nvPr>
        </p:nvSpPr>
        <p:spPr>
          <a:xfrm>
            <a:off x="2339752" y="3212976"/>
            <a:ext cx="6408712" cy="64807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8" name="Szöveg helye 2"/>
          <p:cNvSpPr>
            <a:spLocks noGrp="1"/>
          </p:cNvSpPr>
          <p:nvPr>
            <p:ph type="body" idx="11" hasCustomPrompt="1"/>
          </p:nvPr>
        </p:nvSpPr>
        <p:spPr>
          <a:xfrm>
            <a:off x="2339752" y="3933056"/>
            <a:ext cx="6408712" cy="50405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SZERVEZETI EGYSÉG</a:t>
            </a:r>
          </a:p>
        </p:txBody>
      </p:sp>
      <p:sp>
        <p:nvSpPr>
          <p:cNvPr id="11" name="Szövegdoboz 10"/>
          <p:cNvSpPr txBox="1"/>
          <p:nvPr userDrawn="1"/>
        </p:nvSpPr>
        <p:spPr>
          <a:xfrm>
            <a:off x="6335748" y="6268543"/>
            <a:ext cx="18722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1500" kern="1200" dirty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Ortopédiai Klinika</a:t>
            </a:r>
          </a:p>
        </p:txBody>
      </p:sp>
    </p:spTree>
    <p:extLst>
      <p:ext uri="{BB962C8B-B14F-4D97-AF65-F5344CB8AC3E}">
        <p14:creationId xmlns:p14="http://schemas.microsoft.com/office/powerpoint/2010/main" val="105773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09030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4pPr marL="1701800" indent="-330200">
              <a:defRPr/>
            </a:lvl4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573452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18364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89327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89427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1679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78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64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267744" y="1628801"/>
            <a:ext cx="6419056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264796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Ä"/>
        <a:defRPr sz="32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1pPr>
      <a:lvl2pPr marL="808038" indent="-350838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Ê"/>
        <a:defRPr sz="28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¦"/>
        <a:defRPr sz="24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ê"/>
        <a:defRPr sz="20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pic>
        <p:nvPicPr>
          <p:cNvPr id="7" name="Kép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6201376"/>
            <a:ext cx="612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 userDrawn="1"/>
        </p:nvSpPr>
        <p:spPr>
          <a:xfrm>
            <a:off x="3563888" y="6276543"/>
            <a:ext cx="2889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hu-HU" altLang="hu-H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</a:t>
            </a:r>
            <a:r>
              <a:rPr lang="hu-HU" altLang="hu-HU" sz="120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főcíme</a:t>
            </a:r>
            <a:br>
              <a:rPr lang="hu-HU" altLang="hu-H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 alcíme</a:t>
            </a:r>
          </a:p>
        </p:txBody>
      </p:sp>
      <p:sp>
        <p:nvSpPr>
          <p:cNvPr id="9" name="Téglalap 8"/>
          <p:cNvSpPr/>
          <p:nvPr userDrawn="1"/>
        </p:nvSpPr>
        <p:spPr>
          <a:xfrm>
            <a:off x="7092280" y="6290869"/>
            <a:ext cx="2051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hu-HU" altLang="hu-H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Igazgató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Szőke György</a:t>
            </a:r>
          </a:p>
        </p:txBody>
      </p:sp>
      <p:sp>
        <p:nvSpPr>
          <p:cNvPr id="11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 Harmadik szint</a:t>
            </a:r>
          </a:p>
          <a:p>
            <a:pPr lvl="3"/>
            <a:r>
              <a:rPr lang="hu-HU" dirty="0"/>
              <a:t> 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9849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264796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447675" indent="-447675" algn="l" defTabSz="914400" rtl="0" eaLnBrk="1" latinLnBrk="0" hangingPunct="1">
        <a:spcBef>
          <a:spcPct val="20000"/>
        </a:spcBef>
        <a:buFont typeface="Wingdings" panose="05000000000000000000" pitchFamily="2" charset="2"/>
        <a:buChar char="Ä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1pPr>
      <a:lvl2pPr marL="808038" indent="-350838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Ê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¦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4pPr>
      <a:lvl5pPr marL="2149475" indent="-320675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ê"/>
        <a:defRPr lang="hu-HU" sz="3200" kern="1200" dirty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8.tiff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hu-HU" dirty="0"/>
              <a:t>Dr. </a:t>
            </a:r>
            <a:r>
              <a:rPr lang="hu-HU" dirty="0" err="1"/>
              <a:t>Skaliczki</a:t>
            </a:r>
            <a:r>
              <a:rPr lang="hu-HU" dirty="0"/>
              <a:t> Gábor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/>
              <a:t>Ortopédiai Klinika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tx2"/>
                </a:solidFill>
                <a:latin typeface="Arial" charset="0"/>
              </a:rPr>
              <a:t>A nyaki gerinc betegségei</a:t>
            </a:r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5B50AE8-1759-E445-A81E-B6F88EF36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5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BB3291-EDA5-3048-AF9B-93BBBCFAE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>
                <a:latin typeface="Arial" charset="0"/>
              </a:rPr>
              <a:t>Toracic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outlet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syndroma</a:t>
            </a:r>
            <a:r>
              <a:rPr lang="hu-HU" dirty="0">
                <a:latin typeface="Arial" charset="0"/>
              </a:rPr>
              <a:t> (TOS)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6CBC7B-A629-5E43-A530-98BB516EF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322712" cy="4525963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SzPct val="100000"/>
              <a:buFont typeface="Arial"/>
              <a:buChar char="•"/>
            </a:pPr>
            <a:r>
              <a:rPr lang="hu-HU" dirty="0">
                <a:latin typeface="Arial" charset="0"/>
              </a:rPr>
              <a:t>FV-i </a:t>
            </a:r>
            <a:r>
              <a:rPr lang="hu-HU" dirty="0" err="1">
                <a:latin typeface="Arial" charset="0"/>
              </a:rPr>
              <a:t>neurovascularis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compressios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syndroma</a:t>
            </a:r>
            <a:endParaRPr lang="hu-HU" dirty="0">
              <a:latin typeface="Arial" charset="0"/>
            </a:endParaRPr>
          </a:p>
          <a:p>
            <a:pPr marL="342900" indent="-342900">
              <a:buSzPct val="100000"/>
              <a:buFont typeface="Arial"/>
              <a:buChar char="•"/>
            </a:pPr>
            <a:r>
              <a:rPr lang="en-US" dirty="0">
                <a:latin typeface="Arial" charset="0"/>
              </a:rPr>
              <a:t>K</a:t>
            </a:r>
            <a:r>
              <a:rPr lang="hu-HU" dirty="0" err="1">
                <a:latin typeface="Arial" charset="0"/>
              </a:rPr>
              <a:t>özépkorű</a:t>
            </a:r>
            <a:r>
              <a:rPr lang="hu-HU" dirty="0">
                <a:latin typeface="Arial" charset="0"/>
              </a:rPr>
              <a:t> nők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rPr lang="en-US" dirty="0">
                <a:latin typeface="Arial" charset="0"/>
              </a:rPr>
              <a:t>P</a:t>
            </a:r>
            <a:r>
              <a:rPr lang="hu-HU" dirty="0" err="1">
                <a:latin typeface="Arial" charset="0"/>
              </a:rPr>
              <a:t>lex</a:t>
            </a:r>
            <a:r>
              <a:rPr lang="hu-HU" dirty="0">
                <a:latin typeface="Arial" charset="0"/>
              </a:rPr>
              <a:t>. </a:t>
            </a:r>
            <a:r>
              <a:rPr lang="en-US" dirty="0">
                <a:latin typeface="Arial" charset="0"/>
              </a:rPr>
              <a:t>b</a:t>
            </a:r>
            <a:r>
              <a:rPr lang="hu-HU" dirty="0" err="1">
                <a:latin typeface="Arial" charset="0"/>
              </a:rPr>
              <a:t>rachialis</a:t>
            </a:r>
            <a:r>
              <a:rPr lang="hu-HU" dirty="0">
                <a:latin typeface="Arial" charset="0"/>
              </a:rPr>
              <a:t> és a. + v. </a:t>
            </a:r>
            <a:r>
              <a:rPr lang="en-US" dirty="0">
                <a:latin typeface="Arial" charset="0"/>
              </a:rPr>
              <a:t>s</a:t>
            </a:r>
            <a:r>
              <a:rPr lang="hu-HU" dirty="0" err="1">
                <a:latin typeface="Arial" charset="0"/>
              </a:rPr>
              <a:t>ubclavia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compressio</a:t>
            </a:r>
            <a:endParaRPr lang="hu-HU" dirty="0">
              <a:latin typeface="Arial" charset="0"/>
            </a:endParaRPr>
          </a:p>
          <a:p>
            <a:pPr marL="342900" indent="-342900">
              <a:buSzPct val="100000"/>
              <a:buFont typeface="Arial"/>
              <a:buChar char="•"/>
            </a:pPr>
            <a:r>
              <a:rPr lang="en-US" dirty="0">
                <a:latin typeface="Arial" charset="0"/>
              </a:rPr>
              <a:t>S</a:t>
            </a:r>
            <a:r>
              <a:rPr lang="hu-HU" dirty="0" err="1">
                <a:latin typeface="Arial" charset="0"/>
              </a:rPr>
              <a:t>zenzoros</a:t>
            </a:r>
            <a:r>
              <a:rPr lang="hu-HU" dirty="0">
                <a:latin typeface="Arial" charset="0"/>
              </a:rPr>
              <a:t>, motoros, </a:t>
            </a:r>
            <a:r>
              <a:rPr lang="hu-HU" dirty="0" err="1">
                <a:latin typeface="Arial" charset="0"/>
              </a:rPr>
              <a:t>vascularis</a:t>
            </a:r>
            <a:r>
              <a:rPr lang="hu-HU" dirty="0">
                <a:latin typeface="Arial" charset="0"/>
              </a:rPr>
              <a:t> tünetek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rPr lang="hu-HU" b="1" i="1" dirty="0">
                <a:latin typeface="Arial" charset="0"/>
              </a:rPr>
              <a:t>Kezelés: </a:t>
            </a:r>
            <a:r>
              <a:rPr lang="hu-HU" dirty="0">
                <a:latin typeface="Arial" charset="0"/>
              </a:rPr>
              <a:t>Gyógytorna </a:t>
            </a:r>
            <a:r>
              <a:rPr lang="hu-HU" dirty="0" err="1">
                <a:latin typeface="Arial" charset="0"/>
              </a:rPr>
              <a:t>vs</a:t>
            </a:r>
            <a:r>
              <a:rPr lang="hu-HU" dirty="0">
                <a:latin typeface="Arial" charset="0"/>
              </a:rPr>
              <a:t> borda (I. </a:t>
            </a:r>
            <a:r>
              <a:rPr lang="en-US" dirty="0">
                <a:latin typeface="Arial" charset="0"/>
              </a:rPr>
              <a:t>V</a:t>
            </a:r>
            <a:r>
              <a:rPr lang="hu-HU" dirty="0">
                <a:latin typeface="Arial" charset="0"/>
              </a:rPr>
              <a:t>agy nyaki) </a:t>
            </a:r>
            <a:r>
              <a:rPr lang="hu-HU" dirty="0" err="1">
                <a:latin typeface="Arial" charset="0"/>
              </a:rPr>
              <a:t>resectio</a:t>
            </a:r>
            <a:r>
              <a:rPr lang="hu-HU" dirty="0">
                <a:latin typeface="Arial" charset="0"/>
              </a:rPr>
              <a:t>)</a:t>
            </a:r>
          </a:p>
          <a:p>
            <a:endParaRPr lang="hu-HU" dirty="0"/>
          </a:p>
        </p:txBody>
      </p:sp>
      <p:pic>
        <p:nvPicPr>
          <p:cNvPr id="4" name="Picture 1" descr="tos.png">
            <a:extLst>
              <a:ext uri="{FF2B5EF4-FFF2-40B4-BE49-F238E27FC236}">
                <a16:creationId xmlns:a16="http://schemas.microsoft.com/office/drawing/2014/main" id="{B536616B-DE0E-0E4A-B0BF-EB3493007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19" y="1844824"/>
            <a:ext cx="4096455" cy="3178284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 descr="Halsrippe.JPG">
            <a:extLst>
              <a:ext uri="{FF2B5EF4-FFF2-40B4-BE49-F238E27FC236}">
                <a16:creationId xmlns:a16="http://schemas.microsoft.com/office/drawing/2014/main" id="{5A2757ED-706D-B744-ACF2-D1AA7E26C7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t="17475" r="10902" b="-34"/>
          <a:stretch/>
        </p:blipFill>
        <p:spPr bwMode="auto">
          <a:xfrm>
            <a:off x="457200" y="1584765"/>
            <a:ext cx="4155512" cy="3578611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zis 5">
            <a:extLst>
              <a:ext uri="{FF2B5EF4-FFF2-40B4-BE49-F238E27FC236}">
                <a16:creationId xmlns:a16="http://schemas.microsoft.com/office/drawing/2014/main" id="{3A859272-886F-A043-A21D-B848F3D5B403}"/>
              </a:ext>
            </a:extLst>
          </p:cNvPr>
          <p:cNvSpPr/>
          <p:nvPr/>
        </p:nvSpPr>
        <p:spPr>
          <a:xfrm>
            <a:off x="971600" y="2060848"/>
            <a:ext cx="1872208" cy="18722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F379AB4-17C7-B741-98DE-C76824E6F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7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326E79-BEBE-5149-B991-41228145D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>
                <a:latin typeface="Arial" charset="0"/>
              </a:rPr>
              <a:t>Cervicobrachialgia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D524529-F37C-3847-85C1-CB1477C86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92" y="1600200"/>
            <a:ext cx="3394720" cy="4525963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SzPct val="100000"/>
              <a:buFont typeface="Arial"/>
              <a:buChar char="•"/>
            </a:pPr>
            <a:r>
              <a:rPr lang="en-US" dirty="0">
                <a:latin typeface="Arial" charset="0"/>
              </a:rPr>
              <a:t>N</a:t>
            </a:r>
            <a:r>
              <a:rPr lang="hu-HU" dirty="0" err="1">
                <a:latin typeface="Arial" charset="0"/>
              </a:rPr>
              <a:t>yaki</a:t>
            </a:r>
            <a:r>
              <a:rPr lang="hu-HU" dirty="0">
                <a:latin typeface="Arial" charset="0"/>
              </a:rPr>
              <a:t> fájdalom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rPr lang="en-US" dirty="0">
                <a:latin typeface="Arial" charset="0"/>
              </a:rPr>
              <a:t>L</a:t>
            </a:r>
            <a:r>
              <a:rPr lang="hu-HU" dirty="0" err="1">
                <a:latin typeface="Arial" charset="0"/>
              </a:rPr>
              <a:t>esugárzó</a:t>
            </a:r>
            <a:r>
              <a:rPr lang="hu-HU" dirty="0">
                <a:latin typeface="Arial" charset="0"/>
              </a:rPr>
              <a:t> panaszok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rPr lang="en-US" dirty="0">
                <a:latin typeface="Arial" charset="0"/>
              </a:rPr>
              <a:t>A</a:t>
            </a:r>
            <a:r>
              <a:rPr lang="hu-HU" dirty="0">
                <a:latin typeface="Arial" charset="0"/>
              </a:rPr>
              <a:t>z érintett gyöknek megfelelő neurológia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rPr lang="en-US" b="1" i="1" dirty="0">
                <a:latin typeface="Arial" charset="0"/>
              </a:rPr>
              <a:t>K</a:t>
            </a:r>
            <a:r>
              <a:rPr lang="hu-HU" b="1" i="1" dirty="0" err="1">
                <a:latin typeface="Arial" charset="0"/>
              </a:rPr>
              <a:t>onzervatív</a:t>
            </a:r>
            <a:r>
              <a:rPr lang="hu-HU" b="1" i="1" dirty="0">
                <a:latin typeface="Arial" charset="0"/>
              </a:rPr>
              <a:t> kezelés </a:t>
            </a:r>
            <a:r>
              <a:rPr lang="hu-HU" dirty="0">
                <a:latin typeface="Arial" charset="0"/>
              </a:rPr>
              <a:t>(NSAID, fizikoterápia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rPr lang="en-US" b="1" i="1" dirty="0">
                <a:latin typeface="Arial" charset="0"/>
              </a:rPr>
              <a:t>M</a:t>
            </a:r>
            <a:r>
              <a:rPr lang="hu-HU" b="1" i="1" dirty="0" err="1">
                <a:latin typeface="Arial" charset="0"/>
              </a:rPr>
              <a:t>űtét</a:t>
            </a:r>
            <a:r>
              <a:rPr lang="hu-HU" b="1" i="1" dirty="0">
                <a:latin typeface="Arial" charset="0"/>
              </a:rPr>
              <a:t> </a:t>
            </a:r>
            <a:r>
              <a:rPr lang="hu-HU" dirty="0">
                <a:latin typeface="Arial" charset="0"/>
              </a:rPr>
              <a:t>(</a:t>
            </a:r>
            <a:r>
              <a:rPr lang="hu-HU" dirty="0" err="1">
                <a:latin typeface="Arial" charset="0"/>
              </a:rPr>
              <a:t>fúzio</a:t>
            </a:r>
            <a:r>
              <a:rPr lang="hu-HU" dirty="0">
                <a:latin typeface="Arial" charset="0"/>
              </a:rPr>
              <a:t>, </a:t>
            </a:r>
            <a:r>
              <a:rPr lang="hu-HU" dirty="0" err="1">
                <a:latin typeface="Arial" charset="0"/>
              </a:rPr>
              <a:t>discus</a:t>
            </a:r>
            <a:r>
              <a:rPr lang="hu-HU" dirty="0">
                <a:latin typeface="Arial" charset="0"/>
              </a:rPr>
              <a:t> protézis)</a:t>
            </a:r>
          </a:p>
          <a:p>
            <a:endParaRPr lang="hu-HU" dirty="0"/>
          </a:p>
        </p:txBody>
      </p:sp>
      <p:pic>
        <p:nvPicPr>
          <p:cNvPr id="4" name="Picture 3" descr="14.2.1-2.JPG">
            <a:extLst>
              <a:ext uri="{FF2B5EF4-FFF2-40B4-BE49-F238E27FC236}">
                <a16:creationId xmlns:a16="http://schemas.microsoft.com/office/drawing/2014/main" id="{10C688E9-DB3D-AF42-89DE-0BF59F46A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40"/>
            <a:ext cx="2516071" cy="3168352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abadkézi sokszög 6">
            <a:extLst>
              <a:ext uri="{FF2B5EF4-FFF2-40B4-BE49-F238E27FC236}">
                <a16:creationId xmlns:a16="http://schemas.microsoft.com/office/drawing/2014/main" id="{14C9B43D-04C3-4640-8263-9F72E19A3977}"/>
              </a:ext>
            </a:extLst>
          </p:cNvPr>
          <p:cNvSpPr/>
          <p:nvPr/>
        </p:nvSpPr>
        <p:spPr>
          <a:xfrm>
            <a:off x="4716016" y="2492897"/>
            <a:ext cx="216024" cy="2520280"/>
          </a:xfrm>
          <a:custGeom>
            <a:avLst/>
            <a:gdLst>
              <a:gd name="connsiteX0" fmla="*/ 372695 w 372695"/>
              <a:gd name="connsiteY0" fmla="*/ 3700130 h 3700130"/>
              <a:gd name="connsiteX1" fmla="*/ 340797 w 372695"/>
              <a:gd name="connsiteY1" fmla="*/ 3561907 h 3700130"/>
              <a:gd name="connsiteX2" fmla="*/ 319532 w 372695"/>
              <a:gd name="connsiteY2" fmla="*/ 3530009 h 3700130"/>
              <a:gd name="connsiteX3" fmla="*/ 287634 w 372695"/>
              <a:gd name="connsiteY3" fmla="*/ 3466214 h 3700130"/>
              <a:gd name="connsiteX4" fmla="*/ 234471 w 372695"/>
              <a:gd name="connsiteY4" fmla="*/ 3306726 h 3700130"/>
              <a:gd name="connsiteX5" fmla="*/ 223839 w 372695"/>
              <a:gd name="connsiteY5" fmla="*/ 3274828 h 3700130"/>
              <a:gd name="connsiteX6" fmla="*/ 213206 w 372695"/>
              <a:gd name="connsiteY6" fmla="*/ 3242930 h 3700130"/>
              <a:gd name="connsiteX7" fmla="*/ 202574 w 372695"/>
              <a:gd name="connsiteY7" fmla="*/ 3200400 h 3700130"/>
              <a:gd name="connsiteX8" fmla="*/ 170676 w 372695"/>
              <a:gd name="connsiteY8" fmla="*/ 3104707 h 3700130"/>
              <a:gd name="connsiteX9" fmla="*/ 160044 w 372695"/>
              <a:gd name="connsiteY9" fmla="*/ 3072809 h 3700130"/>
              <a:gd name="connsiteX10" fmla="*/ 149411 w 372695"/>
              <a:gd name="connsiteY10" fmla="*/ 3030279 h 3700130"/>
              <a:gd name="connsiteX11" fmla="*/ 138778 w 372695"/>
              <a:gd name="connsiteY11" fmla="*/ 2998381 h 3700130"/>
              <a:gd name="connsiteX12" fmla="*/ 117513 w 372695"/>
              <a:gd name="connsiteY12" fmla="*/ 2860158 h 3700130"/>
              <a:gd name="connsiteX13" fmla="*/ 106881 w 372695"/>
              <a:gd name="connsiteY13" fmla="*/ 2785730 h 3700130"/>
              <a:gd name="connsiteX14" fmla="*/ 96248 w 372695"/>
              <a:gd name="connsiteY14" fmla="*/ 2668772 h 3700130"/>
              <a:gd name="connsiteX15" fmla="*/ 85616 w 372695"/>
              <a:gd name="connsiteY15" fmla="*/ 2615609 h 3700130"/>
              <a:gd name="connsiteX16" fmla="*/ 74983 w 372695"/>
              <a:gd name="connsiteY16" fmla="*/ 2519916 h 3700130"/>
              <a:gd name="connsiteX17" fmla="*/ 64351 w 372695"/>
              <a:gd name="connsiteY17" fmla="*/ 2456121 h 3700130"/>
              <a:gd name="connsiteX18" fmla="*/ 53718 w 372695"/>
              <a:gd name="connsiteY18" fmla="*/ 2200939 h 3700130"/>
              <a:gd name="connsiteX19" fmla="*/ 32453 w 372695"/>
              <a:gd name="connsiteY19" fmla="*/ 2083981 h 3700130"/>
              <a:gd name="connsiteX20" fmla="*/ 21820 w 372695"/>
              <a:gd name="connsiteY20" fmla="*/ 1594884 h 3700130"/>
              <a:gd name="connsiteX21" fmla="*/ 32453 w 372695"/>
              <a:gd name="connsiteY21" fmla="*/ 1382232 h 3700130"/>
              <a:gd name="connsiteX22" fmla="*/ 11188 w 372695"/>
              <a:gd name="connsiteY22" fmla="*/ 1158949 h 3700130"/>
              <a:gd name="connsiteX23" fmla="*/ 11188 w 372695"/>
              <a:gd name="connsiteY23" fmla="*/ 361507 h 3700130"/>
              <a:gd name="connsiteX24" fmla="*/ 555 w 372695"/>
              <a:gd name="connsiteY24" fmla="*/ 127591 h 3700130"/>
              <a:gd name="connsiteX25" fmla="*/ 555 w 372695"/>
              <a:gd name="connsiteY25" fmla="*/ 0 h 370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2695" h="3700130">
                <a:moveTo>
                  <a:pt x="372695" y="3700130"/>
                </a:moveTo>
                <a:cubicBezTo>
                  <a:pt x="367793" y="3665817"/>
                  <a:pt x="362026" y="3593751"/>
                  <a:pt x="340797" y="3561907"/>
                </a:cubicBezTo>
                <a:cubicBezTo>
                  <a:pt x="333709" y="3551274"/>
                  <a:pt x="325247" y="3541439"/>
                  <a:pt x="319532" y="3530009"/>
                </a:cubicBezTo>
                <a:cubicBezTo>
                  <a:pt x="275511" y="3441968"/>
                  <a:pt x="348577" y="3557630"/>
                  <a:pt x="287634" y="3466214"/>
                </a:cubicBezTo>
                <a:lnTo>
                  <a:pt x="234471" y="3306726"/>
                </a:lnTo>
                <a:lnTo>
                  <a:pt x="223839" y="3274828"/>
                </a:lnTo>
                <a:cubicBezTo>
                  <a:pt x="220295" y="3264195"/>
                  <a:pt x="215924" y="3253803"/>
                  <a:pt x="213206" y="3242930"/>
                </a:cubicBezTo>
                <a:cubicBezTo>
                  <a:pt x="209662" y="3228753"/>
                  <a:pt x="206773" y="3214397"/>
                  <a:pt x="202574" y="3200400"/>
                </a:cubicBezTo>
                <a:cubicBezTo>
                  <a:pt x="202563" y="3200362"/>
                  <a:pt x="175998" y="3120675"/>
                  <a:pt x="170676" y="3104707"/>
                </a:cubicBezTo>
                <a:cubicBezTo>
                  <a:pt x="167132" y="3094074"/>
                  <a:pt x="162762" y="3083682"/>
                  <a:pt x="160044" y="3072809"/>
                </a:cubicBezTo>
                <a:cubicBezTo>
                  <a:pt x="156500" y="3058632"/>
                  <a:pt x="153426" y="3044330"/>
                  <a:pt x="149411" y="3030279"/>
                </a:cubicBezTo>
                <a:cubicBezTo>
                  <a:pt x="146332" y="3019502"/>
                  <a:pt x="141496" y="3009254"/>
                  <a:pt x="138778" y="2998381"/>
                </a:cubicBezTo>
                <a:cubicBezTo>
                  <a:pt x="126020" y="2947347"/>
                  <a:pt x="124890" y="2915483"/>
                  <a:pt x="117513" y="2860158"/>
                </a:cubicBezTo>
                <a:cubicBezTo>
                  <a:pt x="114201" y="2835317"/>
                  <a:pt x="109649" y="2810638"/>
                  <a:pt x="106881" y="2785730"/>
                </a:cubicBezTo>
                <a:cubicBezTo>
                  <a:pt x="102558" y="2746823"/>
                  <a:pt x="101104" y="2707616"/>
                  <a:pt x="96248" y="2668772"/>
                </a:cubicBezTo>
                <a:cubicBezTo>
                  <a:pt x="94006" y="2650840"/>
                  <a:pt x="88172" y="2633499"/>
                  <a:pt x="85616" y="2615609"/>
                </a:cubicBezTo>
                <a:cubicBezTo>
                  <a:pt x="81077" y="2583838"/>
                  <a:pt x="79225" y="2551728"/>
                  <a:pt x="74983" y="2519916"/>
                </a:cubicBezTo>
                <a:cubicBezTo>
                  <a:pt x="72134" y="2498547"/>
                  <a:pt x="67895" y="2477386"/>
                  <a:pt x="64351" y="2456121"/>
                </a:cubicBezTo>
                <a:cubicBezTo>
                  <a:pt x="60807" y="2371060"/>
                  <a:pt x="59381" y="2285885"/>
                  <a:pt x="53718" y="2200939"/>
                </a:cubicBezTo>
                <a:cubicBezTo>
                  <a:pt x="52358" y="2180543"/>
                  <a:pt x="37049" y="2106960"/>
                  <a:pt x="32453" y="2083981"/>
                </a:cubicBezTo>
                <a:cubicBezTo>
                  <a:pt x="28909" y="1920949"/>
                  <a:pt x="21820" y="1757955"/>
                  <a:pt x="21820" y="1594884"/>
                </a:cubicBezTo>
                <a:cubicBezTo>
                  <a:pt x="21820" y="1523911"/>
                  <a:pt x="32453" y="1453205"/>
                  <a:pt x="32453" y="1382232"/>
                </a:cubicBezTo>
                <a:cubicBezTo>
                  <a:pt x="32453" y="1232858"/>
                  <a:pt x="33675" y="1248903"/>
                  <a:pt x="11188" y="1158949"/>
                </a:cubicBezTo>
                <a:cubicBezTo>
                  <a:pt x="-13728" y="386582"/>
                  <a:pt x="11188" y="1346277"/>
                  <a:pt x="11188" y="361507"/>
                </a:cubicBezTo>
                <a:cubicBezTo>
                  <a:pt x="11188" y="283454"/>
                  <a:pt x="2850" y="205610"/>
                  <a:pt x="555" y="127591"/>
                </a:cubicBezTo>
                <a:cubicBezTo>
                  <a:pt x="-695" y="85079"/>
                  <a:pt x="555" y="42530"/>
                  <a:pt x="555" y="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1755A98-D107-2941-9FDC-B1A361DACF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2" t="24800" r="29000" b="12201"/>
          <a:stretch/>
        </p:blipFill>
        <p:spPr>
          <a:xfrm>
            <a:off x="6516216" y="1988841"/>
            <a:ext cx="2332334" cy="316835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Szabadkézi sokszög 9">
            <a:extLst>
              <a:ext uri="{FF2B5EF4-FFF2-40B4-BE49-F238E27FC236}">
                <a16:creationId xmlns:a16="http://schemas.microsoft.com/office/drawing/2014/main" id="{B24C1C5B-99D4-B84E-A818-7023C0638BBD}"/>
              </a:ext>
            </a:extLst>
          </p:cNvPr>
          <p:cNvSpPr/>
          <p:nvPr/>
        </p:nvSpPr>
        <p:spPr>
          <a:xfrm>
            <a:off x="7407189" y="2456121"/>
            <a:ext cx="693203" cy="2557056"/>
          </a:xfrm>
          <a:custGeom>
            <a:avLst/>
            <a:gdLst>
              <a:gd name="connsiteX0" fmla="*/ 110030 w 610093"/>
              <a:gd name="connsiteY0" fmla="*/ 0 h 2626242"/>
              <a:gd name="connsiteX1" fmla="*/ 99397 w 610093"/>
              <a:gd name="connsiteY1" fmla="*/ 74428 h 2626242"/>
              <a:gd name="connsiteX2" fmla="*/ 67499 w 610093"/>
              <a:gd name="connsiteY2" fmla="*/ 95693 h 2626242"/>
              <a:gd name="connsiteX3" fmla="*/ 56867 w 610093"/>
              <a:gd name="connsiteY3" fmla="*/ 276446 h 2626242"/>
              <a:gd name="connsiteX4" fmla="*/ 46234 w 610093"/>
              <a:gd name="connsiteY4" fmla="*/ 372139 h 2626242"/>
              <a:gd name="connsiteX5" fmla="*/ 35602 w 610093"/>
              <a:gd name="connsiteY5" fmla="*/ 404037 h 2626242"/>
              <a:gd name="connsiteX6" fmla="*/ 24969 w 610093"/>
              <a:gd name="connsiteY6" fmla="*/ 478465 h 2626242"/>
              <a:gd name="connsiteX7" fmla="*/ 14337 w 610093"/>
              <a:gd name="connsiteY7" fmla="*/ 542260 h 2626242"/>
              <a:gd name="connsiteX8" fmla="*/ 35602 w 610093"/>
              <a:gd name="connsiteY8" fmla="*/ 1095153 h 2626242"/>
              <a:gd name="connsiteX9" fmla="*/ 56867 w 610093"/>
              <a:gd name="connsiteY9" fmla="*/ 1222744 h 2626242"/>
              <a:gd name="connsiteX10" fmla="*/ 78132 w 610093"/>
              <a:gd name="connsiteY10" fmla="*/ 1371600 h 2626242"/>
              <a:gd name="connsiteX11" fmla="*/ 88764 w 610093"/>
              <a:gd name="connsiteY11" fmla="*/ 1424763 h 2626242"/>
              <a:gd name="connsiteX12" fmla="*/ 99397 w 610093"/>
              <a:gd name="connsiteY12" fmla="*/ 1456660 h 2626242"/>
              <a:gd name="connsiteX13" fmla="*/ 110030 w 610093"/>
              <a:gd name="connsiteY13" fmla="*/ 1509823 h 2626242"/>
              <a:gd name="connsiteX14" fmla="*/ 120662 w 610093"/>
              <a:gd name="connsiteY14" fmla="*/ 1541721 h 2626242"/>
              <a:gd name="connsiteX15" fmla="*/ 131295 w 610093"/>
              <a:gd name="connsiteY15" fmla="*/ 1594884 h 2626242"/>
              <a:gd name="connsiteX16" fmla="*/ 152560 w 610093"/>
              <a:gd name="connsiteY16" fmla="*/ 1786270 h 2626242"/>
              <a:gd name="connsiteX17" fmla="*/ 173825 w 610093"/>
              <a:gd name="connsiteY17" fmla="*/ 1850065 h 2626242"/>
              <a:gd name="connsiteX18" fmla="*/ 226988 w 610093"/>
              <a:gd name="connsiteY18" fmla="*/ 2009553 h 2626242"/>
              <a:gd name="connsiteX19" fmla="*/ 258885 w 610093"/>
              <a:gd name="connsiteY19" fmla="*/ 2105246 h 2626242"/>
              <a:gd name="connsiteX20" fmla="*/ 269518 w 610093"/>
              <a:gd name="connsiteY20" fmla="*/ 2137144 h 2626242"/>
              <a:gd name="connsiteX21" fmla="*/ 333313 w 610093"/>
              <a:gd name="connsiteY21" fmla="*/ 2222205 h 2626242"/>
              <a:gd name="connsiteX22" fmla="*/ 343946 w 610093"/>
              <a:gd name="connsiteY22" fmla="*/ 2254102 h 2626242"/>
              <a:gd name="connsiteX23" fmla="*/ 375844 w 610093"/>
              <a:gd name="connsiteY23" fmla="*/ 2275367 h 2626242"/>
              <a:gd name="connsiteX24" fmla="*/ 397109 w 610093"/>
              <a:gd name="connsiteY24" fmla="*/ 2307265 h 2626242"/>
              <a:gd name="connsiteX25" fmla="*/ 429006 w 610093"/>
              <a:gd name="connsiteY25" fmla="*/ 2371060 h 2626242"/>
              <a:gd name="connsiteX26" fmla="*/ 439639 w 610093"/>
              <a:gd name="connsiteY26" fmla="*/ 2402958 h 2626242"/>
              <a:gd name="connsiteX27" fmla="*/ 503434 w 610093"/>
              <a:gd name="connsiteY27" fmla="*/ 2488019 h 2626242"/>
              <a:gd name="connsiteX28" fmla="*/ 524699 w 610093"/>
              <a:gd name="connsiteY28" fmla="*/ 2519916 h 2626242"/>
              <a:gd name="connsiteX29" fmla="*/ 556597 w 610093"/>
              <a:gd name="connsiteY29" fmla="*/ 2551814 h 2626242"/>
              <a:gd name="connsiteX30" fmla="*/ 577862 w 610093"/>
              <a:gd name="connsiteY30" fmla="*/ 2583712 h 2626242"/>
              <a:gd name="connsiteX31" fmla="*/ 609760 w 610093"/>
              <a:gd name="connsiteY31" fmla="*/ 2626242 h 262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10093" h="2626242">
                <a:moveTo>
                  <a:pt x="110030" y="0"/>
                </a:moveTo>
                <a:cubicBezTo>
                  <a:pt x="106486" y="24809"/>
                  <a:pt x="109575" y="51527"/>
                  <a:pt x="99397" y="74428"/>
                </a:cubicBezTo>
                <a:cubicBezTo>
                  <a:pt x="94207" y="86105"/>
                  <a:pt x="70132" y="83188"/>
                  <a:pt x="67499" y="95693"/>
                </a:cubicBezTo>
                <a:cubicBezTo>
                  <a:pt x="55065" y="154754"/>
                  <a:pt x="61496" y="216269"/>
                  <a:pt x="56867" y="276446"/>
                </a:cubicBezTo>
                <a:cubicBezTo>
                  <a:pt x="54406" y="308445"/>
                  <a:pt x="51510" y="340482"/>
                  <a:pt x="46234" y="372139"/>
                </a:cubicBezTo>
                <a:cubicBezTo>
                  <a:pt x="44391" y="383194"/>
                  <a:pt x="39146" y="393404"/>
                  <a:pt x="35602" y="404037"/>
                </a:cubicBezTo>
                <a:cubicBezTo>
                  <a:pt x="32058" y="428846"/>
                  <a:pt x="28780" y="453695"/>
                  <a:pt x="24969" y="478465"/>
                </a:cubicBezTo>
                <a:cubicBezTo>
                  <a:pt x="21691" y="499773"/>
                  <a:pt x="14337" y="520702"/>
                  <a:pt x="14337" y="542260"/>
                </a:cubicBezTo>
                <a:cubicBezTo>
                  <a:pt x="14337" y="1041881"/>
                  <a:pt x="-29263" y="900571"/>
                  <a:pt x="35602" y="1095153"/>
                </a:cubicBezTo>
                <a:cubicBezTo>
                  <a:pt x="42690" y="1137683"/>
                  <a:pt x="50769" y="1180060"/>
                  <a:pt x="56867" y="1222744"/>
                </a:cubicBezTo>
                <a:cubicBezTo>
                  <a:pt x="63955" y="1272363"/>
                  <a:pt x="68303" y="1322451"/>
                  <a:pt x="78132" y="1371600"/>
                </a:cubicBezTo>
                <a:cubicBezTo>
                  <a:pt x="81676" y="1389321"/>
                  <a:pt x="84381" y="1407231"/>
                  <a:pt x="88764" y="1424763"/>
                </a:cubicBezTo>
                <a:cubicBezTo>
                  <a:pt x="91482" y="1435636"/>
                  <a:pt x="96679" y="1445787"/>
                  <a:pt x="99397" y="1456660"/>
                </a:cubicBezTo>
                <a:cubicBezTo>
                  <a:pt x="103780" y="1474192"/>
                  <a:pt x="105647" y="1492291"/>
                  <a:pt x="110030" y="1509823"/>
                </a:cubicBezTo>
                <a:cubicBezTo>
                  <a:pt x="112748" y="1520696"/>
                  <a:pt x="117944" y="1530848"/>
                  <a:pt x="120662" y="1541721"/>
                </a:cubicBezTo>
                <a:cubicBezTo>
                  <a:pt x="125045" y="1559253"/>
                  <a:pt x="127751" y="1577163"/>
                  <a:pt x="131295" y="1594884"/>
                </a:cubicBezTo>
                <a:cubicBezTo>
                  <a:pt x="136120" y="1657607"/>
                  <a:pt x="135677" y="1724367"/>
                  <a:pt x="152560" y="1786270"/>
                </a:cubicBezTo>
                <a:cubicBezTo>
                  <a:pt x="158458" y="1807895"/>
                  <a:pt x="166737" y="1828800"/>
                  <a:pt x="173825" y="1850065"/>
                </a:cubicBezTo>
                <a:lnTo>
                  <a:pt x="226988" y="2009553"/>
                </a:lnTo>
                <a:lnTo>
                  <a:pt x="258885" y="2105246"/>
                </a:lnTo>
                <a:cubicBezTo>
                  <a:pt x="262429" y="2115879"/>
                  <a:pt x="263301" y="2127819"/>
                  <a:pt x="269518" y="2137144"/>
                </a:cubicBezTo>
                <a:cubicBezTo>
                  <a:pt x="317609" y="2209280"/>
                  <a:pt x="293977" y="2182867"/>
                  <a:pt x="333313" y="2222205"/>
                </a:cubicBezTo>
                <a:cubicBezTo>
                  <a:pt x="336857" y="2232837"/>
                  <a:pt x="336945" y="2245350"/>
                  <a:pt x="343946" y="2254102"/>
                </a:cubicBezTo>
                <a:cubicBezTo>
                  <a:pt x="351929" y="2264080"/>
                  <a:pt x="366808" y="2266331"/>
                  <a:pt x="375844" y="2275367"/>
                </a:cubicBezTo>
                <a:cubicBezTo>
                  <a:pt x="384880" y="2284403"/>
                  <a:pt x="390021" y="2296632"/>
                  <a:pt x="397109" y="2307265"/>
                </a:cubicBezTo>
                <a:cubicBezTo>
                  <a:pt x="423831" y="2387435"/>
                  <a:pt x="387786" y="2288622"/>
                  <a:pt x="429006" y="2371060"/>
                </a:cubicBezTo>
                <a:cubicBezTo>
                  <a:pt x="434018" y="2381085"/>
                  <a:pt x="434196" y="2393161"/>
                  <a:pt x="439639" y="2402958"/>
                </a:cubicBezTo>
                <a:cubicBezTo>
                  <a:pt x="507078" y="2524347"/>
                  <a:pt x="456508" y="2429362"/>
                  <a:pt x="503434" y="2488019"/>
                </a:cubicBezTo>
                <a:cubicBezTo>
                  <a:pt x="511417" y="2497997"/>
                  <a:pt x="516518" y="2510099"/>
                  <a:pt x="524699" y="2519916"/>
                </a:cubicBezTo>
                <a:cubicBezTo>
                  <a:pt x="534325" y="2531468"/>
                  <a:pt x="546971" y="2540262"/>
                  <a:pt x="556597" y="2551814"/>
                </a:cubicBezTo>
                <a:cubicBezTo>
                  <a:pt x="564778" y="2561631"/>
                  <a:pt x="568826" y="2574676"/>
                  <a:pt x="577862" y="2583712"/>
                </a:cubicBezTo>
                <a:cubicBezTo>
                  <a:pt x="615658" y="2621508"/>
                  <a:pt x="609760" y="2585210"/>
                  <a:pt x="609760" y="2626242"/>
                </a:cubicBezTo>
              </a:path>
            </a:pathLst>
          </a:custGeom>
          <a:noFill/>
          <a:ln w="57150">
            <a:solidFill>
              <a:srgbClr val="8EFA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BA283513-285A-3C41-86EE-5D9E62CE1D9B}"/>
              </a:ext>
            </a:extLst>
          </p:cNvPr>
          <p:cNvSpPr txBox="1"/>
          <p:nvPr/>
        </p:nvSpPr>
        <p:spPr>
          <a:xfrm>
            <a:off x="3779912" y="5215684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 bal oldalon ellapult </a:t>
            </a:r>
            <a:r>
              <a:rPr lang="hu-HU" dirty="0" err="1"/>
              <a:t>cervicalis</a:t>
            </a:r>
            <a:r>
              <a:rPr lang="hu-HU" dirty="0"/>
              <a:t> </a:t>
            </a:r>
            <a:r>
              <a:rPr lang="hu-HU" dirty="0" err="1"/>
              <a:t>lordosis</a:t>
            </a:r>
            <a:r>
              <a:rPr lang="hu-HU" dirty="0"/>
              <a:t> látható, a jobb oldalon a megfelelő nyaki görbület (kb. 20 fok)</a:t>
            </a:r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1C34AB9-B9BB-6E44-BBE8-1C024D7C5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5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EFE20A-9E4D-1D43-AF06-F9F32935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Arial" charset="0"/>
              </a:rPr>
              <a:t>Nyaki </a:t>
            </a:r>
            <a:r>
              <a:rPr lang="hu-HU" dirty="0" err="1">
                <a:latin typeface="Arial" charset="0"/>
              </a:rPr>
              <a:t>discus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hernia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BA49182-72D9-FB40-AC3D-7DF61A689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3826768" cy="1684783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Tx/>
              <a:buChar char="-"/>
              <a:defRPr/>
            </a:pPr>
            <a:r>
              <a:rPr lang="en-US" dirty="0">
                <a:latin typeface="Arial" charset="0"/>
              </a:rPr>
              <a:t>C</a:t>
            </a:r>
            <a:r>
              <a:rPr lang="hu-HU" dirty="0" err="1">
                <a:latin typeface="Arial" charset="0"/>
              </a:rPr>
              <a:t>ervicobrachialgia</a:t>
            </a:r>
            <a:endParaRPr lang="hu-HU" dirty="0">
              <a:latin typeface="Arial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dirty="0">
                <a:latin typeface="Arial" charset="0"/>
              </a:rPr>
              <a:t>N</a:t>
            </a:r>
            <a:r>
              <a:rPr lang="hu-HU" dirty="0" err="1">
                <a:latin typeface="Arial" charset="0"/>
              </a:rPr>
              <a:t>yaki</a:t>
            </a:r>
            <a:r>
              <a:rPr lang="hu-HU" dirty="0">
                <a:latin typeface="Arial" charset="0"/>
              </a:rPr>
              <a:t> fájdalom</a:t>
            </a:r>
          </a:p>
          <a:p>
            <a:pPr marL="342900" indent="-342900">
              <a:buFontTx/>
              <a:buChar char="-"/>
              <a:defRPr/>
            </a:pPr>
            <a:r>
              <a:rPr lang="hu-HU" dirty="0">
                <a:latin typeface="Arial" charset="0"/>
              </a:rPr>
              <a:t>Ellapult nyaki </a:t>
            </a:r>
            <a:r>
              <a:rPr lang="hu-HU" dirty="0" err="1">
                <a:latin typeface="Arial" charset="0"/>
              </a:rPr>
              <a:t>lordosis</a:t>
            </a:r>
            <a:endParaRPr lang="hu-HU" dirty="0">
              <a:latin typeface="Arial" charset="0"/>
            </a:endParaRPr>
          </a:p>
          <a:p>
            <a:endParaRPr lang="hu-HU" dirty="0"/>
          </a:p>
        </p:txBody>
      </p:sp>
      <p:pic>
        <p:nvPicPr>
          <p:cNvPr id="4" name="Picture 7" descr="08-7_Vert_NumbAbn.jpg">
            <a:extLst>
              <a:ext uri="{FF2B5EF4-FFF2-40B4-BE49-F238E27FC236}">
                <a16:creationId xmlns:a16="http://schemas.microsoft.com/office/drawing/2014/main" id="{1FB4CDC3-8008-2045-8F8D-B8FB0005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" t="51633" r="36404"/>
          <a:stretch>
            <a:fillRect/>
          </a:stretch>
        </p:blipFill>
        <p:spPr bwMode="auto">
          <a:xfrm>
            <a:off x="629678" y="2996952"/>
            <a:ext cx="3646153" cy="3382516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4.2.1-3a.jpg">
            <a:extLst>
              <a:ext uri="{FF2B5EF4-FFF2-40B4-BE49-F238E27FC236}">
                <a16:creationId xmlns:a16="http://schemas.microsoft.com/office/drawing/2014/main" id="{AD852CBC-7028-B549-85AB-E0EC88FD6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841" y="1628800"/>
            <a:ext cx="2879551" cy="4720311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zis 5">
            <a:extLst>
              <a:ext uri="{FF2B5EF4-FFF2-40B4-BE49-F238E27FC236}">
                <a16:creationId xmlns:a16="http://schemas.microsoft.com/office/drawing/2014/main" id="{E3AD9CC2-89C1-BE4E-8E3D-92D9969EF8F2}"/>
              </a:ext>
            </a:extLst>
          </p:cNvPr>
          <p:cNvSpPr/>
          <p:nvPr/>
        </p:nvSpPr>
        <p:spPr>
          <a:xfrm>
            <a:off x="6372200" y="3573016"/>
            <a:ext cx="1152128" cy="11521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391846F-0860-8B47-8680-3907C9B9D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3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03F81A-F06D-F24F-9294-4A123AA91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348880"/>
            <a:ext cx="8229600" cy="1143000"/>
          </a:xfrm>
        </p:spPr>
        <p:txBody>
          <a:bodyPr>
            <a:normAutofit/>
          </a:bodyPr>
          <a:lstStyle/>
          <a:p>
            <a:r>
              <a:rPr lang="hu-HU" sz="6000" dirty="0"/>
              <a:t>Köszönöm a figyelmet!</a:t>
            </a:r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2030F6E-C00E-BA4D-9618-62B8E99C4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5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Arial" charset="0"/>
              </a:rPr>
              <a:t>Klippel-</a:t>
            </a:r>
            <a:r>
              <a:rPr lang="hu-HU" dirty="0" err="1">
                <a:latin typeface="Arial" charset="0"/>
              </a:rPr>
              <a:t>Feil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syndroma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 marL="342900" indent="-342900">
              <a:buClr>
                <a:schemeClr val="tx1"/>
              </a:buClr>
              <a:buFontTx/>
              <a:buChar char="-"/>
              <a:defRPr/>
            </a:pPr>
            <a:r>
              <a:rPr lang="en-US" sz="2400" dirty="0">
                <a:latin typeface="Arial" charset="0"/>
              </a:rPr>
              <a:t>V</a:t>
            </a:r>
            <a:r>
              <a:rPr lang="hu-HU" sz="2400" dirty="0" err="1">
                <a:latin typeface="Arial" charset="0"/>
              </a:rPr>
              <a:t>eleszületett</a:t>
            </a:r>
            <a:r>
              <a:rPr lang="hu-HU" sz="2400" dirty="0">
                <a:latin typeface="Arial" charset="0"/>
              </a:rPr>
              <a:t> csigolyafejlődési rendellenesség</a:t>
            </a:r>
          </a:p>
          <a:p>
            <a:pPr marL="342900" indent="-342900">
              <a:buClr>
                <a:schemeClr val="tx1"/>
              </a:buClr>
              <a:buFontTx/>
              <a:buChar char="-"/>
              <a:defRPr/>
            </a:pPr>
            <a:r>
              <a:rPr lang="en-US" sz="2400" dirty="0">
                <a:latin typeface="Arial" charset="0"/>
              </a:rPr>
              <a:t>L</a:t>
            </a:r>
            <a:r>
              <a:rPr lang="hu-HU" sz="2400" dirty="0" err="1">
                <a:latin typeface="Arial" charset="0"/>
              </a:rPr>
              <a:t>enőtt</a:t>
            </a:r>
            <a:r>
              <a:rPr lang="hu-HU" sz="2400" dirty="0">
                <a:latin typeface="Arial" charset="0"/>
              </a:rPr>
              <a:t> haj</a:t>
            </a:r>
          </a:p>
          <a:p>
            <a:pPr marL="342900" indent="-342900">
              <a:buClr>
                <a:schemeClr val="tx1"/>
              </a:buClr>
              <a:buFontTx/>
              <a:buChar char="-"/>
              <a:defRPr/>
            </a:pPr>
            <a:r>
              <a:rPr lang="en-US" sz="2400" dirty="0">
                <a:latin typeface="Arial" charset="0"/>
              </a:rPr>
              <a:t>H</a:t>
            </a:r>
            <a:r>
              <a:rPr lang="hu-HU" sz="2400" dirty="0" err="1">
                <a:latin typeface="Arial" charset="0"/>
              </a:rPr>
              <a:t>allás</a:t>
            </a:r>
            <a:r>
              <a:rPr lang="hu-HU" sz="2400" dirty="0">
                <a:latin typeface="Arial" charset="0"/>
              </a:rPr>
              <a:t> csökkenés</a:t>
            </a:r>
          </a:p>
          <a:p>
            <a:pPr marL="342900" indent="-342900">
              <a:buClr>
                <a:schemeClr val="tx1"/>
              </a:buClr>
              <a:buFontTx/>
              <a:buChar char="-"/>
              <a:defRPr/>
            </a:pPr>
            <a:r>
              <a:rPr lang="en-US" sz="2400" dirty="0">
                <a:latin typeface="Arial" charset="0"/>
              </a:rPr>
              <a:t>R</a:t>
            </a:r>
            <a:r>
              <a:rPr lang="hu-HU" sz="2400" dirty="0">
                <a:latin typeface="Arial" charset="0"/>
              </a:rPr>
              <a:t>övid, rosszul mozgó nyak</a:t>
            </a:r>
          </a:p>
          <a:p>
            <a:pPr marL="342900" indent="-342900">
              <a:buClr>
                <a:schemeClr val="tx1"/>
              </a:buClr>
              <a:buFontTx/>
              <a:buChar char="-"/>
              <a:defRPr/>
            </a:pPr>
            <a:r>
              <a:rPr lang="en-US" sz="2400" dirty="0">
                <a:latin typeface="Arial" charset="0"/>
              </a:rPr>
              <a:t>G</a:t>
            </a:r>
            <a:r>
              <a:rPr lang="hu-HU" sz="2400" dirty="0" err="1">
                <a:latin typeface="Arial" charset="0"/>
              </a:rPr>
              <a:t>erincfájdalmak</a:t>
            </a:r>
            <a:endParaRPr lang="hu-HU" sz="2400" dirty="0">
              <a:latin typeface="Arial" charset="0"/>
            </a:endParaRPr>
          </a:p>
          <a:p>
            <a:endParaRPr lang="hu-HU" dirty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6C0C1A4-E57C-5C4E-8DFF-72826A2013C4}"/>
              </a:ext>
            </a:extLst>
          </p:cNvPr>
          <p:cNvSpPr txBox="1">
            <a:spLocks noChangeArrowheads="1"/>
          </p:cNvSpPr>
          <p:nvPr/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hu-HU"/>
            </a:defPPr>
            <a:lvl1pPr marL="0" algn="l" defTabSz="914400" rtl="0" eaLnBrk="0" latinLnBrk="0" hangingPunct="0">
              <a:defRPr kumimoji="1"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914400" rtl="0" eaLnBrk="0" latinLnBrk="0" hangingPunct="0">
              <a:defRPr kumimoji="1"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1143000" indent="-228600" algn="l" defTabSz="914400" rtl="0" eaLnBrk="0" latinLnBrk="0" hangingPunct="0">
              <a:defRPr kumimoji="1"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600200" indent="-228600" algn="l" defTabSz="914400" rtl="0" eaLnBrk="0" latinLnBrk="0" hangingPunct="0">
              <a:defRPr kumimoji="1"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2057400" indent="-228600" algn="l" defTabSz="914400" rtl="0" eaLnBrk="0" latinLnBrk="0" hangingPunct="0">
              <a:defRPr kumimoji="1"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19617EBB-6A1A-8841-956D-032635DB52BD}" type="slidenum">
              <a:rPr kumimoji="0" lang="hu-HU" sz="1400" smtClean="0">
                <a:latin typeface="Arial" charset="0"/>
              </a:rPr>
              <a:pPr eaLnBrk="1" hangingPunct="1"/>
              <a:t>2</a:t>
            </a:fld>
            <a:endParaRPr kumimoji="0" lang="hu-HU" sz="1400">
              <a:latin typeface="Arial" charset="0"/>
            </a:endParaRPr>
          </a:p>
        </p:txBody>
      </p:sp>
      <p:pic>
        <p:nvPicPr>
          <p:cNvPr id="5" name="Picture 6" descr="14.1.1 - 1b.JPG">
            <a:extLst>
              <a:ext uri="{FF2B5EF4-FFF2-40B4-BE49-F238E27FC236}">
                <a16:creationId xmlns:a16="http://schemas.microsoft.com/office/drawing/2014/main" id="{61DFCDD7-13CD-9B43-AA10-1B6D21575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29000"/>
            <a:ext cx="2257425" cy="3344862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14.1.1 - 1a.jpg">
            <a:extLst>
              <a:ext uri="{FF2B5EF4-FFF2-40B4-BE49-F238E27FC236}">
                <a16:creationId xmlns:a16="http://schemas.microsoft.com/office/drawing/2014/main" id="{8692A145-C3A5-6540-A553-FA4D5A5FB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1"/>
          <a:stretch>
            <a:fillRect/>
          </a:stretch>
        </p:blipFill>
        <p:spPr bwMode="auto">
          <a:xfrm>
            <a:off x="959828" y="3901741"/>
            <a:ext cx="3193231" cy="2554319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799EE97F-9B2A-3D48-8291-F36017461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4725144"/>
            <a:ext cx="1083892" cy="40649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DAE1BF1-405D-AF4B-8A11-685B51562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044" y="3860800"/>
            <a:ext cx="576263" cy="360362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EBEA12D9-BBF5-D24B-8B7E-C65E4B83F250}"/>
              </a:ext>
            </a:extLst>
          </p:cNvPr>
          <p:cNvCxnSpPr/>
          <p:nvPr/>
        </p:nvCxnSpPr>
        <p:spPr>
          <a:xfrm flipH="1" flipV="1">
            <a:off x="7452320" y="5131640"/>
            <a:ext cx="1296144" cy="6016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6E5C59A-444E-774F-B2B7-5BC0980A9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5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.1.1 - 3.JPG">
            <a:extLst>
              <a:ext uri="{FF2B5EF4-FFF2-40B4-BE49-F238E27FC236}">
                <a16:creationId xmlns:a16="http://schemas.microsoft.com/office/drawing/2014/main" id="{9E6EDC51-28A0-B141-BD50-5D5B7FB73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8575"/>
            <a:ext cx="3676650" cy="3175000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4.1.1 - 2b.JPG">
            <a:extLst>
              <a:ext uri="{FF2B5EF4-FFF2-40B4-BE49-F238E27FC236}">
                <a16:creationId xmlns:a16="http://schemas.microsoft.com/office/drawing/2014/main" id="{3D153504-D716-7741-B5D2-BDD7F8728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357563"/>
            <a:ext cx="2884487" cy="3384550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4.1.1 - 2a.JPG">
            <a:extLst>
              <a:ext uri="{FF2B5EF4-FFF2-40B4-BE49-F238E27FC236}">
                <a16:creationId xmlns:a16="http://schemas.microsoft.com/office/drawing/2014/main" id="{43E531E3-C3B4-784D-8060-F9BA851C4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402285"/>
            <a:ext cx="3132137" cy="3267075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5A75217-54E9-AA42-B34C-555279D14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7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.1.1 - 3.JPG">
            <a:extLst>
              <a:ext uri="{FF2B5EF4-FFF2-40B4-BE49-F238E27FC236}">
                <a16:creationId xmlns:a16="http://schemas.microsoft.com/office/drawing/2014/main" id="{9E6EDC51-28A0-B141-BD50-5D5B7FB73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8575"/>
            <a:ext cx="367665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4.1.1 - 2b.JPG">
            <a:extLst>
              <a:ext uri="{FF2B5EF4-FFF2-40B4-BE49-F238E27FC236}">
                <a16:creationId xmlns:a16="http://schemas.microsoft.com/office/drawing/2014/main" id="{3D153504-D716-7741-B5D2-BDD7F8728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357563"/>
            <a:ext cx="28844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4.1.1 - 2a.JPG">
            <a:extLst>
              <a:ext uri="{FF2B5EF4-FFF2-40B4-BE49-F238E27FC236}">
                <a16:creationId xmlns:a16="http://schemas.microsoft.com/office/drawing/2014/main" id="{43E531E3-C3B4-784D-8060-F9BA851C4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13100"/>
            <a:ext cx="3132137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1903B8B3-74A5-AE40-922C-7E7656F75B2B}"/>
              </a:ext>
            </a:extLst>
          </p:cNvPr>
          <p:cNvCxnSpPr>
            <a:cxnSpLocks/>
          </p:cNvCxnSpPr>
          <p:nvPr/>
        </p:nvCxnSpPr>
        <p:spPr>
          <a:xfrm flipH="1">
            <a:off x="6156176" y="3582432"/>
            <a:ext cx="2088232" cy="9266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8A5A8E4F-FD98-CC46-8867-C7D686F315EF}"/>
              </a:ext>
            </a:extLst>
          </p:cNvPr>
          <p:cNvCxnSpPr>
            <a:cxnSpLocks/>
          </p:cNvCxnSpPr>
          <p:nvPr/>
        </p:nvCxnSpPr>
        <p:spPr>
          <a:xfrm>
            <a:off x="1163753" y="3357563"/>
            <a:ext cx="778579" cy="9355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55A140B0-05EA-5643-A2DD-51A54B9C1A23}"/>
              </a:ext>
            </a:extLst>
          </p:cNvPr>
          <p:cNvSpPr txBox="1"/>
          <p:nvPr/>
        </p:nvSpPr>
        <p:spPr>
          <a:xfrm>
            <a:off x="137305" y="2843768"/>
            <a:ext cx="14213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Blokkcsigolya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9CF9FA1E-CBAD-8144-A235-2333040BDD07}"/>
              </a:ext>
            </a:extLst>
          </p:cNvPr>
          <p:cNvSpPr txBox="1"/>
          <p:nvPr/>
        </p:nvSpPr>
        <p:spPr>
          <a:xfrm>
            <a:off x="7701035" y="3172897"/>
            <a:ext cx="14213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Blokkcsigolya</a:t>
            </a:r>
          </a:p>
        </p:txBody>
      </p: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22F482D7-81A4-4941-8536-8E25F2207F1E}"/>
              </a:ext>
            </a:extLst>
          </p:cNvPr>
          <p:cNvCxnSpPr>
            <a:cxnSpLocks/>
          </p:cNvCxnSpPr>
          <p:nvPr/>
        </p:nvCxnSpPr>
        <p:spPr>
          <a:xfrm flipH="1">
            <a:off x="7308304" y="3645024"/>
            <a:ext cx="1224136" cy="16561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58D3A255-701C-8040-932D-1B4021077A38}"/>
              </a:ext>
            </a:extLst>
          </p:cNvPr>
          <p:cNvCxnSpPr>
            <a:cxnSpLocks/>
          </p:cNvCxnSpPr>
          <p:nvPr/>
        </p:nvCxnSpPr>
        <p:spPr>
          <a:xfrm>
            <a:off x="663789" y="3357562"/>
            <a:ext cx="1454709" cy="21596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abadkézi sokszög 23">
            <a:extLst>
              <a:ext uri="{FF2B5EF4-FFF2-40B4-BE49-F238E27FC236}">
                <a16:creationId xmlns:a16="http://schemas.microsoft.com/office/drawing/2014/main" id="{08F33C94-3A4E-8B4B-B37C-2A10E1951C75}"/>
              </a:ext>
            </a:extLst>
          </p:cNvPr>
          <p:cNvSpPr/>
          <p:nvPr/>
        </p:nvSpPr>
        <p:spPr>
          <a:xfrm>
            <a:off x="2206745" y="5290457"/>
            <a:ext cx="719335" cy="973183"/>
          </a:xfrm>
          <a:custGeom>
            <a:avLst/>
            <a:gdLst>
              <a:gd name="connsiteX0" fmla="*/ 719335 w 719335"/>
              <a:gd name="connsiteY0" fmla="*/ 698863 h 973183"/>
              <a:gd name="connsiteX1" fmla="*/ 673615 w 719335"/>
              <a:gd name="connsiteY1" fmla="*/ 613954 h 973183"/>
              <a:gd name="connsiteX2" fmla="*/ 660552 w 719335"/>
              <a:gd name="connsiteY2" fmla="*/ 594360 h 973183"/>
              <a:gd name="connsiteX3" fmla="*/ 640958 w 719335"/>
              <a:gd name="connsiteY3" fmla="*/ 581297 h 973183"/>
              <a:gd name="connsiteX4" fmla="*/ 588706 w 719335"/>
              <a:gd name="connsiteY4" fmla="*/ 502920 h 973183"/>
              <a:gd name="connsiteX5" fmla="*/ 575644 w 719335"/>
              <a:gd name="connsiteY5" fmla="*/ 483326 h 973183"/>
              <a:gd name="connsiteX6" fmla="*/ 569112 w 719335"/>
              <a:gd name="connsiteY6" fmla="*/ 463732 h 973183"/>
              <a:gd name="connsiteX7" fmla="*/ 549518 w 719335"/>
              <a:gd name="connsiteY7" fmla="*/ 450669 h 973183"/>
              <a:gd name="connsiteX8" fmla="*/ 516861 w 719335"/>
              <a:gd name="connsiteY8" fmla="*/ 391886 h 973183"/>
              <a:gd name="connsiteX9" fmla="*/ 503798 w 719335"/>
              <a:gd name="connsiteY9" fmla="*/ 372292 h 973183"/>
              <a:gd name="connsiteX10" fmla="*/ 497266 w 719335"/>
              <a:gd name="connsiteY10" fmla="*/ 352697 h 973183"/>
              <a:gd name="connsiteX11" fmla="*/ 471141 w 719335"/>
              <a:gd name="connsiteY11" fmla="*/ 313509 h 973183"/>
              <a:gd name="connsiteX12" fmla="*/ 458078 w 719335"/>
              <a:gd name="connsiteY12" fmla="*/ 293914 h 973183"/>
              <a:gd name="connsiteX13" fmla="*/ 445015 w 719335"/>
              <a:gd name="connsiteY13" fmla="*/ 254726 h 973183"/>
              <a:gd name="connsiteX14" fmla="*/ 438484 w 719335"/>
              <a:gd name="connsiteY14" fmla="*/ 235132 h 973183"/>
              <a:gd name="connsiteX15" fmla="*/ 425421 w 719335"/>
              <a:gd name="connsiteY15" fmla="*/ 215537 h 973183"/>
              <a:gd name="connsiteX16" fmla="*/ 418889 w 719335"/>
              <a:gd name="connsiteY16" fmla="*/ 195943 h 973183"/>
              <a:gd name="connsiteX17" fmla="*/ 392764 w 719335"/>
              <a:gd name="connsiteY17" fmla="*/ 156754 h 973183"/>
              <a:gd name="connsiteX18" fmla="*/ 373169 w 719335"/>
              <a:gd name="connsiteY18" fmla="*/ 117566 h 973183"/>
              <a:gd name="connsiteX19" fmla="*/ 353575 w 719335"/>
              <a:gd name="connsiteY19" fmla="*/ 78377 h 973183"/>
              <a:gd name="connsiteX20" fmla="*/ 347044 w 719335"/>
              <a:gd name="connsiteY20" fmla="*/ 58783 h 973183"/>
              <a:gd name="connsiteX21" fmla="*/ 314386 w 719335"/>
              <a:gd name="connsiteY21" fmla="*/ 0 h 973183"/>
              <a:gd name="connsiteX22" fmla="*/ 294792 w 719335"/>
              <a:gd name="connsiteY22" fmla="*/ 6532 h 973183"/>
              <a:gd name="connsiteX23" fmla="*/ 288261 w 719335"/>
              <a:gd name="connsiteY23" fmla="*/ 26126 h 973183"/>
              <a:gd name="connsiteX24" fmla="*/ 275198 w 719335"/>
              <a:gd name="connsiteY24" fmla="*/ 45720 h 973183"/>
              <a:gd name="connsiteX25" fmla="*/ 255604 w 719335"/>
              <a:gd name="connsiteY25" fmla="*/ 52252 h 973183"/>
              <a:gd name="connsiteX26" fmla="*/ 216415 w 719335"/>
              <a:gd name="connsiteY26" fmla="*/ 71846 h 973183"/>
              <a:gd name="connsiteX27" fmla="*/ 196821 w 719335"/>
              <a:gd name="connsiteY27" fmla="*/ 91440 h 973183"/>
              <a:gd name="connsiteX28" fmla="*/ 177226 w 719335"/>
              <a:gd name="connsiteY28" fmla="*/ 97972 h 973183"/>
              <a:gd name="connsiteX29" fmla="*/ 144569 w 719335"/>
              <a:gd name="connsiteY29" fmla="*/ 124097 h 973183"/>
              <a:gd name="connsiteX30" fmla="*/ 124975 w 719335"/>
              <a:gd name="connsiteY30" fmla="*/ 137160 h 973183"/>
              <a:gd name="connsiteX31" fmla="*/ 111912 w 719335"/>
              <a:gd name="connsiteY31" fmla="*/ 156754 h 973183"/>
              <a:gd name="connsiteX32" fmla="*/ 72724 w 719335"/>
              <a:gd name="connsiteY32" fmla="*/ 182880 h 973183"/>
              <a:gd name="connsiteX33" fmla="*/ 33535 w 719335"/>
              <a:gd name="connsiteY33" fmla="*/ 215537 h 973183"/>
              <a:gd name="connsiteX34" fmla="*/ 20472 w 719335"/>
              <a:gd name="connsiteY34" fmla="*/ 235132 h 973183"/>
              <a:gd name="connsiteX35" fmla="*/ 878 w 719335"/>
              <a:gd name="connsiteY35" fmla="*/ 254726 h 973183"/>
              <a:gd name="connsiteX36" fmla="*/ 7409 w 719335"/>
              <a:gd name="connsiteY36" fmla="*/ 313509 h 973183"/>
              <a:gd name="connsiteX37" fmla="*/ 40066 w 719335"/>
              <a:gd name="connsiteY37" fmla="*/ 372292 h 973183"/>
              <a:gd name="connsiteX38" fmla="*/ 59661 w 719335"/>
              <a:gd name="connsiteY38" fmla="*/ 411480 h 973183"/>
              <a:gd name="connsiteX39" fmla="*/ 85786 w 719335"/>
              <a:gd name="connsiteY39" fmla="*/ 450669 h 973183"/>
              <a:gd name="connsiteX40" fmla="*/ 98849 w 719335"/>
              <a:gd name="connsiteY40" fmla="*/ 470263 h 973183"/>
              <a:gd name="connsiteX41" fmla="*/ 118444 w 719335"/>
              <a:gd name="connsiteY41" fmla="*/ 483326 h 973183"/>
              <a:gd name="connsiteX42" fmla="*/ 138038 w 719335"/>
              <a:gd name="connsiteY42" fmla="*/ 522514 h 973183"/>
              <a:gd name="connsiteX43" fmla="*/ 157632 w 719335"/>
              <a:gd name="connsiteY43" fmla="*/ 542109 h 973183"/>
              <a:gd name="connsiteX44" fmla="*/ 183758 w 719335"/>
              <a:gd name="connsiteY44" fmla="*/ 581297 h 973183"/>
              <a:gd name="connsiteX45" fmla="*/ 196821 w 719335"/>
              <a:gd name="connsiteY45" fmla="*/ 600892 h 973183"/>
              <a:gd name="connsiteX46" fmla="*/ 209884 w 719335"/>
              <a:gd name="connsiteY46" fmla="*/ 620486 h 973183"/>
              <a:gd name="connsiteX47" fmla="*/ 222946 w 719335"/>
              <a:gd name="connsiteY47" fmla="*/ 679269 h 973183"/>
              <a:gd name="connsiteX48" fmla="*/ 236009 w 719335"/>
              <a:gd name="connsiteY48" fmla="*/ 744583 h 973183"/>
              <a:gd name="connsiteX49" fmla="*/ 242541 w 719335"/>
              <a:gd name="connsiteY49" fmla="*/ 777240 h 973183"/>
              <a:gd name="connsiteX50" fmla="*/ 262135 w 719335"/>
              <a:gd name="connsiteY50" fmla="*/ 881743 h 973183"/>
              <a:gd name="connsiteX51" fmla="*/ 288261 w 719335"/>
              <a:gd name="connsiteY51" fmla="*/ 920932 h 973183"/>
              <a:gd name="connsiteX52" fmla="*/ 320918 w 719335"/>
              <a:gd name="connsiteY52" fmla="*/ 973183 h 973183"/>
              <a:gd name="connsiteX53" fmla="*/ 412358 w 719335"/>
              <a:gd name="connsiteY53" fmla="*/ 966652 h 973183"/>
              <a:gd name="connsiteX54" fmla="*/ 431952 w 719335"/>
              <a:gd name="connsiteY54" fmla="*/ 960120 h 973183"/>
              <a:gd name="connsiteX55" fmla="*/ 471141 w 719335"/>
              <a:gd name="connsiteY55" fmla="*/ 901337 h 973183"/>
              <a:gd name="connsiteX56" fmla="*/ 484204 w 719335"/>
              <a:gd name="connsiteY56" fmla="*/ 881743 h 973183"/>
              <a:gd name="connsiteX57" fmla="*/ 523392 w 719335"/>
              <a:gd name="connsiteY57" fmla="*/ 855617 h 973183"/>
              <a:gd name="connsiteX58" fmla="*/ 542986 w 719335"/>
              <a:gd name="connsiteY58" fmla="*/ 842554 h 973183"/>
              <a:gd name="connsiteX59" fmla="*/ 562581 w 719335"/>
              <a:gd name="connsiteY59" fmla="*/ 836023 h 973183"/>
              <a:gd name="connsiteX60" fmla="*/ 601769 w 719335"/>
              <a:gd name="connsiteY60" fmla="*/ 809897 h 973183"/>
              <a:gd name="connsiteX61" fmla="*/ 634426 w 719335"/>
              <a:gd name="connsiteY61" fmla="*/ 777240 h 973183"/>
              <a:gd name="connsiteX62" fmla="*/ 647489 w 719335"/>
              <a:gd name="connsiteY62" fmla="*/ 757646 h 973183"/>
              <a:gd name="connsiteX63" fmla="*/ 673615 w 719335"/>
              <a:gd name="connsiteY63" fmla="*/ 738052 h 97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719335" h="973183">
                <a:moveTo>
                  <a:pt x="719335" y="698863"/>
                </a:moveTo>
                <a:cubicBezTo>
                  <a:pt x="693557" y="638714"/>
                  <a:pt x="708938" y="666938"/>
                  <a:pt x="673615" y="613954"/>
                </a:cubicBezTo>
                <a:cubicBezTo>
                  <a:pt x="669261" y="607423"/>
                  <a:pt x="667083" y="598714"/>
                  <a:pt x="660552" y="594360"/>
                </a:cubicBezTo>
                <a:lnTo>
                  <a:pt x="640958" y="581297"/>
                </a:lnTo>
                <a:lnTo>
                  <a:pt x="588706" y="502920"/>
                </a:lnTo>
                <a:cubicBezTo>
                  <a:pt x="584352" y="496389"/>
                  <a:pt x="578126" y="490773"/>
                  <a:pt x="575644" y="483326"/>
                </a:cubicBezTo>
                <a:cubicBezTo>
                  <a:pt x="573467" y="476795"/>
                  <a:pt x="573413" y="469108"/>
                  <a:pt x="569112" y="463732"/>
                </a:cubicBezTo>
                <a:cubicBezTo>
                  <a:pt x="564208" y="457602"/>
                  <a:pt x="556049" y="455023"/>
                  <a:pt x="549518" y="450669"/>
                </a:cubicBezTo>
                <a:cubicBezTo>
                  <a:pt x="538021" y="416181"/>
                  <a:pt x="546805" y="436802"/>
                  <a:pt x="516861" y="391886"/>
                </a:cubicBezTo>
                <a:cubicBezTo>
                  <a:pt x="512507" y="385355"/>
                  <a:pt x="506280" y="379739"/>
                  <a:pt x="503798" y="372292"/>
                </a:cubicBezTo>
                <a:cubicBezTo>
                  <a:pt x="501621" y="365760"/>
                  <a:pt x="500610" y="358716"/>
                  <a:pt x="497266" y="352697"/>
                </a:cubicBezTo>
                <a:cubicBezTo>
                  <a:pt x="489642" y="338973"/>
                  <a:pt x="479849" y="326572"/>
                  <a:pt x="471141" y="313509"/>
                </a:cubicBezTo>
                <a:cubicBezTo>
                  <a:pt x="466787" y="306977"/>
                  <a:pt x="460560" y="301361"/>
                  <a:pt x="458078" y="293914"/>
                </a:cubicBezTo>
                <a:lnTo>
                  <a:pt x="445015" y="254726"/>
                </a:lnTo>
                <a:cubicBezTo>
                  <a:pt x="442838" y="248195"/>
                  <a:pt x="442303" y="240860"/>
                  <a:pt x="438484" y="235132"/>
                </a:cubicBezTo>
                <a:cubicBezTo>
                  <a:pt x="434130" y="228600"/>
                  <a:pt x="428932" y="222558"/>
                  <a:pt x="425421" y="215537"/>
                </a:cubicBezTo>
                <a:cubicBezTo>
                  <a:pt x="422342" y="209379"/>
                  <a:pt x="422232" y="201961"/>
                  <a:pt x="418889" y="195943"/>
                </a:cubicBezTo>
                <a:cubicBezTo>
                  <a:pt x="411265" y="182219"/>
                  <a:pt x="397729" y="171648"/>
                  <a:pt x="392764" y="156754"/>
                </a:cubicBezTo>
                <a:cubicBezTo>
                  <a:pt x="383749" y="129713"/>
                  <a:pt x="390051" y="142888"/>
                  <a:pt x="373169" y="117566"/>
                </a:cubicBezTo>
                <a:cubicBezTo>
                  <a:pt x="356753" y="68317"/>
                  <a:pt x="378897" y="129022"/>
                  <a:pt x="353575" y="78377"/>
                </a:cubicBezTo>
                <a:cubicBezTo>
                  <a:pt x="350496" y="72219"/>
                  <a:pt x="350387" y="64801"/>
                  <a:pt x="347044" y="58783"/>
                </a:cubicBezTo>
                <a:cubicBezTo>
                  <a:pt x="309611" y="-8598"/>
                  <a:pt x="329167" y="44339"/>
                  <a:pt x="314386" y="0"/>
                </a:cubicBezTo>
                <a:cubicBezTo>
                  <a:pt x="307855" y="2177"/>
                  <a:pt x="299660" y="1664"/>
                  <a:pt x="294792" y="6532"/>
                </a:cubicBezTo>
                <a:cubicBezTo>
                  <a:pt x="289924" y="11400"/>
                  <a:pt x="291340" y="19968"/>
                  <a:pt x="288261" y="26126"/>
                </a:cubicBezTo>
                <a:cubicBezTo>
                  <a:pt x="284750" y="33147"/>
                  <a:pt x="281328" y="40816"/>
                  <a:pt x="275198" y="45720"/>
                </a:cubicBezTo>
                <a:cubicBezTo>
                  <a:pt x="269822" y="50021"/>
                  <a:pt x="261762" y="49173"/>
                  <a:pt x="255604" y="52252"/>
                </a:cubicBezTo>
                <a:cubicBezTo>
                  <a:pt x="204958" y="77574"/>
                  <a:pt x="265665" y="55428"/>
                  <a:pt x="216415" y="71846"/>
                </a:cubicBezTo>
                <a:cubicBezTo>
                  <a:pt x="209884" y="78377"/>
                  <a:pt x="204506" y="86316"/>
                  <a:pt x="196821" y="91440"/>
                </a:cubicBezTo>
                <a:cubicBezTo>
                  <a:pt x="191092" y="95259"/>
                  <a:pt x="182602" y="93671"/>
                  <a:pt x="177226" y="97972"/>
                </a:cubicBezTo>
                <a:cubicBezTo>
                  <a:pt x="135024" y="131734"/>
                  <a:pt x="193820" y="107682"/>
                  <a:pt x="144569" y="124097"/>
                </a:cubicBezTo>
                <a:cubicBezTo>
                  <a:pt x="138038" y="128451"/>
                  <a:pt x="130526" y="131609"/>
                  <a:pt x="124975" y="137160"/>
                </a:cubicBezTo>
                <a:cubicBezTo>
                  <a:pt x="119424" y="142711"/>
                  <a:pt x="117820" y="151585"/>
                  <a:pt x="111912" y="156754"/>
                </a:cubicBezTo>
                <a:cubicBezTo>
                  <a:pt x="100097" y="167092"/>
                  <a:pt x="83826" y="171779"/>
                  <a:pt x="72724" y="182880"/>
                </a:cubicBezTo>
                <a:cubicBezTo>
                  <a:pt x="47578" y="208024"/>
                  <a:pt x="60815" y="197350"/>
                  <a:pt x="33535" y="215537"/>
                </a:cubicBezTo>
                <a:cubicBezTo>
                  <a:pt x="29181" y="222069"/>
                  <a:pt x="25497" y="229101"/>
                  <a:pt x="20472" y="235132"/>
                </a:cubicBezTo>
                <a:cubicBezTo>
                  <a:pt x="14559" y="242228"/>
                  <a:pt x="2397" y="245615"/>
                  <a:pt x="878" y="254726"/>
                </a:cubicBezTo>
                <a:cubicBezTo>
                  <a:pt x="-2363" y="274173"/>
                  <a:pt x="4168" y="294062"/>
                  <a:pt x="7409" y="313509"/>
                </a:cubicBezTo>
                <a:cubicBezTo>
                  <a:pt x="11241" y="336498"/>
                  <a:pt x="27602" y="353596"/>
                  <a:pt x="40066" y="372292"/>
                </a:cubicBezTo>
                <a:cubicBezTo>
                  <a:pt x="98055" y="459277"/>
                  <a:pt x="14593" y="330357"/>
                  <a:pt x="59661" y="411480"/>
                </a:cubicBezTo>
                <a:cubicBezTo>
                  <a:pt x="67285" y="425204"/>
                  <a:pt x="77078" y="437606"/>
                  <a:pt x="85786" y="450669"/>
                </a:cubicBezTo>
                <a:cubicBezTo>
                  <a:pt x="90140" y="457200"/>
                  <a:pt x="92318" y="465909"/>
                  <a:pt x="98849" y="470263"/>
                </a:cubicBezTo>
                <a:lnTo>
                  <a:pt x="118444" y="483326"/>
                </a:lnTo>
                <a:cubicBezTo>
                  <a:pt x="124990" y="502965"/>
                  <a:pt x="123969" y="505631"/>
                  <a:pt x="138038" y="522514"/>
                </a:cubicBezTo>
                <a:cubicBezTo>
                  <a:pt x="143951" y="529610"/>
                  <a:pt x="151961" y="534818"/>
                  <a:pt x="157632" y="542109"/>
                </a:cubicBezTo>
                <a:cubicBezTo>
                  <a:pt x="167271" y="554501"/>
                  <a:pt x="175049" y="568234"/>
                  <a:pt x="183758" y="581297"/>
                </a:cubicBezTo>
                <a:lnTo>
                  <a:pt x="196821" y="600892"/>
                </a:lnTo>
                <a:lnTo>
                  <a:pt x="209884" y="620486"/>
                </a:lnTo>
                <a:cubicBezTo>
                  <a:pt x="221741" y="656060"/>
                  <a:pt x="213093" y="626717"/>
                  <a:pt x="222946" y="679269"/>
                </a:cubicBezTo>
                <a:cubicBezTo>
                  <a:pt x="227038" y="701091"/>
                  <a:pt x="231655" y="722812"/>
                  <a:pt x="236009" y="744583"/>
                </a:cubicBezTo>
                <a:lnTo>
                  <a:pt x="242541" y="777240"/>
                </a:lnTo>
                <a:cubicBezTo>
                  <a:pt x="244839" y="800224"/>
                  <a:pt x="245679" y="857059"/>
                  <a:pt x="262135" y="881743"/>
                </a:cubicBezTo>
                <a:lnTo>
                  <a:pt x="288261" y="920932"/>
                </a:lnTo>
                <a:cubicBezTo>
                  <a:pt x="303806" y="967567"/>
                  <a:pt x="289867" y="952482"/>
                  <a:pt x="320918" y="973183"/>
                </a:cubicBezTo>
                <a:cubicBezTo>
                  <a:pt x="351398" y="971006"/>
                  <a:pt x="382010" y="970222"/>
                  <a:pt x="412358" y="966652"/>
                </a:cubicBezTo>
                <a:cubicBezTo>
                  <a:pt x="419196" y="965848"/>
                  <a:pt x="427084" y="964988"/>
                  <a:pt x="431952" y="960120"/>
                </a:cubicBezTo>
                <a:cubicBezTo>
                  <a:pt x="431958" y="960114"/>
                  <a:pt x="464608" y="911137"/>
                  <a:pt x="471141" y="901337"/>
                </a:cubicBezTo>
                <a:cubicBezTo>
                  <a:pt x="475495" y="894806"/>
                  <a:pt x="477673" y="886097"/>
                  <a:pt x="484204" y="881743"/>
                </a:cubicBezTo>
                <a:lnTo>
                  <a:pt x="523392" y="855617"/>
                </a:lnTo>
                <a:cubicBezTo>
                  <a:pt x="529923" y="851263"/>
                  <a:pt x="535539" y="845036"/>
                  <a:pt x="542986" y="842554"/>
                </a:cubicBezTo>
                <a:lnTo>
                  <a:pt x="562581" y="836023"/>
                </a:lnTo>
                <a:cubicBezTo>
                  <a:pt x="575644" y="827314"/>
                  <a:pt x="593060" y="822960"/>
                  <a:pt x="601769" y="809897"/>
                </a:cubicBezTo>
                <a:cubicBezTo>
                  <a:pt x="619186" y="783772"/>
                  <a:pt x="608301" y="794657"/>
                  <a:pt x="634426" y="777240"/>
                </a:cubicBezTo>
                <a:cubicBezTo>
                  <a:pt x="638780" y="770709"/>
                  <a:pt x="641359" y="762550"/>
                  <a:pt x="647489" y="757646"/>
                </a:cubicBezTo>
                <a:cubicBezTo>
                  <a:pt x="681118" y="730744"/>
                  <a:pt x="657348" y="770586"/>
                  <a:pt x="673615" y="738052"/>
                </a:cubicBezTo>
              </a:path>
            </a:pathLst>
          </a:custGeom>
          <a:noFill/>
          <a:ln w="38100">
            <a:solidFill>
              <a:srgbClr val="8EFA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Szabadkézi sokszög 24">
            <a:extLst>
              <a:ext uri="{FF2B5EF4-FFF2-40B4-BE49-F238E27FC236}">
                <a16:creationId xmlns:a16="http://schemas.microsoft.com/office/drawing/2014/main" id="{D1C9417E-A63D-B342-ADE3-4496E2394134}"/>
              </a:ext>
            </a:extLst>
          </p:cNvPr>
          <p:cNvSpPr/>
          <p:nvPr/>
        </p:nvSpPr>
        <p:spPr>
          <a:xfrm>
            <a:off x="1992007" y="3762103"/>
            <a:ext cx="440162" cy="1051560"/>
          </a:xfrm>
          <a:custGeom>
            <a:avLst/>
            <a:gdLst>
              <a:gd name="connsiteX0" fmla="*/ 104582 w 440162"/>
              <a:gd name="connsiteY0" fmla="*/ 0 h 1051560"/>
              <a:gd name="connsiteX1" fmla="*/ 150302 w 440162"/>
              <a:gd name="connsiteY1" fmla="*/ 6531 h 1051560"/>
              <a:gd name="connsiteX2" fmla="*/ 215616 w 440162"/>
              <a:gd name="connsiteY2" fmla="*/ 26126 h 1051560"/>
              <a:gd name="connsiteX3" fmla="*/ 346244 w 440162"/>
              <a:gd name="connsiteY3" fmla="*/ 39188 h 1051560"/>
              <a:gd name="connsiteX4" fmla="*/ 378902 w 440162"/>
              <a:gd name="connsiteY4" fmla="*/ 45720 h 1051560"/>
              <a:gd name="connsiteX5" fmla="*/ 405027 w 440162"/>
              <a:gd name="connsiteY5" fmla="*/ 176348 h 1051560"/>
              <a:gd name="connsiteX6" fmla="*/ 418090 w 440162"/>
              <a:gd name="connsiteY6" fmla="*/ 215537 h 1051560"/>
              <a:gd name="connsiteX7" fmla="*/ 424622 w 440162"/>
              <a:gd name="connsiteY7" fmla="*/ 235131 h 1051560"/>
              <a:gd name="connsiteX8" fmla="*/ 424622 w 440162"/>
              <a:gd name="connsiteY8" fmla="*/ 659674 h 1051560"/>
              <a:gd name="connsiteX9" fmla="*/ 418090 w 440162"/>
              <a:gd name="connsiteY9" fmla="*/ 705394 h 1051560"/>
              <a:gd name="connsiteX10" fmla="*/ 424622 w 440162"/>
              <a:gd name="connsiteY10" fmla="*/ 894806 h 1051560"/>
              <a:gd name="connsiteX11" fmla="*/ 437684 w 440162"/>
              <a:gd name="connsiteY11" fmla="*/ 992777 h 1051560"/>
              <a:gd name="connsiteX12" fmla="*/ 418090 w 440162"/>
              <a:gd name="connsiteY12" fmla="*/ 986246 h 1051560"/>
              <a:gd name="connsiteX13" fmla="*/ 267867 w 440162"/>
              <a:gd name="connsiteY13" fmla="*/ 992777 h 1051560"/>
              <a:gd name="connsiteX14" fmla="*/ 228679 w 440162"/>
              <a:gd name="connsiteY14" fmla="*/ 1005840 h 1051560"/>
              <a:gd name="connsiteX15" fmla="*/ 209084 w 440162"/>
              <a:gd name="connsiteY15" fmla="*/ 1012371 h 1051560"/>
              <a:gd name="connsiteX16" fmla="*/ 189490 w 440162"/>
              <a:gd name="connsiteY16" fmla="*/ 1018903 h 1051560"/>
              <a:gd name="connsiteX17" fmla="*/ 163364 w 440162"/>
              <a:gd name="connsiteY17" fmla="*/ 1025434 h 1051560"/>
              <a:gd name="connsiteX18" fmla="*/ 98050 w 440162"/>
              <a:gd name="connsiteY18" fmla="*/ 1038497 h 1051560"/>
              <a:gd name="connsiteX19" fmla="*/ 58862 w 440162"/>
              <a:gd name="connsiteY19" fmla="*/ 1051560 h 1051560"/>
              <a:gd name="connsiteX20" fmla="*/ 71924 w 440162"/>
              <a:gd name="connsiteY20" fmla="*/ 933994 h 1051560"/>
              <a:gd name="connsiteX21" fmla="*/ 65393 w 440162"/>
              <a:gd name="connsiteY21" fmla="*/ 803366 h 1051560"/>
              <a:gd name="connsiteX22" fmla="*/ 58862 w 440162"/>
              <a:gd name="connsiteY22" fmla="*/ 783771 h 1051560"/>
              <a:gd name="connsiteX23" fmla="*/ 39267 w 440162"/>
              <a:gd name="connsiteY23" fmla="*/ 718457 h 1051560"/>
              <a:gd name="connsiteX24" fmla="*/ 26204 w 440162"/>
              <a:gd name="connsiteY24" fmla="*/ 659674 h 1051560"/>
              <a:gd name="connsiteX25" fmla="*/ 13142 w 440162"/>
              <a:gd name="connsiteY25" fmla="*/ 620486 h 1051560"/>
              <a:gd name="connsiteX26" fmla="*/ 6610 w 440162"/>
              <a:gd name="connsiteY26" fmla="*/ 594360 h 1051560"/>
              <a:gd name="connsiteX27" fmla="*/ 6610 w 440162"/>
              <a:gd name="connsiteY27" fmla="*/ 306977 h 1051560"/>
              <a:gd name="connsiteX28" fmla="*/ 13142 w 440162"/>
              <a:gd name="connsiteY28" fmla="*/ 91440 h 1051560"/>
              <a:gd name="connsiteX29" fmla="*/ 19673 w 440162"/>
              <a:gd name="connsiteY29" fmla="*/ 65314 h 1051560"/>
              <a:gd name="connsiteX30" fmla="*/ 39267 w 440162"/>
              <a:gd name="connsiteY30" fmla="*/ 26126 h 1051560"/>
              <a:gd name="connsiteX31" fmla="*/ 78456 w 440162"/>
              <a:gd name="connsiteY31" fmla="*/ 6531 h 1051560"/>
              <a:gd name="connsiteX32" fmla="*/ 104582 w 440162"/>
              <a:gd name="connsiteY32" fmla="*/ 0 h 105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0162" h="1051560">
                <a:moveTo>
                  <a:pt x="104582" y="0"/>
                </a:moveTo>
                <a:cubicBezTo>
                  <a:pt x="119822" y="2177"/>
                  <a:pt x="135302" y="3069"/>
                  <a:pt x="150302" y="6531"/>
                </a:cubicBezTo>
                <a:cubicBezTo>
                  <a:pt x="258597" y="31522"/>
                  <a:pt x="136631" y="10329"/>
                  <a:pt x="215616" y="26126"/>
                </a:cubicBezTo>
                <a:cubicBezTo>
                  <a:pt x="266966" y="36396"/>
                  <a:pt x="283082" y="34677"/>
                  <a:pt x="346244" y="39188"/>
                </a:cubicBezTo>
                <a:cubicBezTo>
                  <a:pt x="357130" y="41365"/>
                  <a:pt x="368507" y="41822"/>
                  <a:pt x="378902" y="45720"/>
                </a:cubicBezTo>
                <a:cubicBezTo>
                  <a:pt x="430981" y="65250"/>
                  <a:pt x="398917" y="127467"/>
                  <a:pt x="405027" y="176348"/>
                </a:cubicBezTo>
                <a:cubicBezTo>
                  <a:pt x="406735" y="190011"/>
                  <a:pt x="413736" y="202474"/>
                  <a:pt x="418090" y="215537"/>
                </a:cubicBezTo>
                <a:lnTo>
                  <a:pt x="424622" y="235131"/>
                </a:lnTo>
                <a:cubicBezTo>
                  <a:pt x="433905" y="439378"/>
                  <a:pt x="435196" y="395322"/>
                  <a:pt x="424622" y="659674"/>
                </a:cubicBezTo>
                <a:cubicBezTo>
                  <a:pt x="424007" y="675056"/>
                  <a:pt x="420267" y="690154"/>
                  <a:pt x="418090" y="705394"/>
                </a:cubicBezTo>
                <a:cubicBezTo>
                  <a:pt x="420267" y="768531"/>
                  <a:pt x="420912" y="831740"/>
                  <a:pt x="424622" y="894806"/>
                </a:cubicBezTo>
                <a:cubicBezTo>
                  <a:pt x="426791" y="931679"/>
                  <a:pt x="447103" y="950394"/>
                  <a:pt x="437684" y="992777"/>
                </a:cubicBezTo>
                <a:cubicBezTo>
                  <a:pt x="436191" y="999498"/>
                  <a:pt x="424621" y="988423"/>
                  <a:pt x="418090" y="986246"/>
                </a:cubicBezTo>
                <a:cubicBezTo>
                  <a:pt x="368016" y="988423"/>
                  <a:pt x="317723" y="987620"/>
                  <a:pt x="267867" y="992777"/>
                </a:cubicBezTo>
                <a:cubicBezTo>
                  <a:pt x="254171" y="994194"/>
                  <a:pt x="241742" y="1001486"/>
                  <a:pt x="228679" y="1005840"/>
                </a:cubicBezTo>
                <a:lnTo>
                  <a:pt x="209084" y="1012371"/>
                </a:lnTo>
                <a:cubicBezTo>
                  <a:pt x="202553" y="1014548"/>
                  <a:pt x="196169" y="1017233"/>
                  <a:pt x="189490" y="1018903"/>
                </a:cubicBezTo>
                <a:cubicBezTo>
                  <a:pt x="180781" y="1021080"/>
                  <a:pt x="172166" y="1023674"/>
                  <a:pt x="163364" y="1025434"/>
                </a:cubicBezTo>
                <a:cubicBezTo>
                  <a:pt x="128072" y="1032492"/>
                  <a:pt x="128381" y="1029398"/>
                  <a:pt x="98050" y="1038497"/>
                </a:cubicBezTo>
                <a:cubicBezTo>
                  <a:pt x="84861" y="1042454"/>
                  <a:pt x="58862" y="1051560"/>
                  <a:pt x="58862" y="1051560"/>
                </a:cubicBezTo>
                <a:cubicBezTo>
                  <a:pt x="74273" y="1005326"/>
                  <a:pt x="71924" y="1017868"/>
                  <a:pt x="71924" y="933994"/>
                </a:cubicBezTo>
                <a:cubicBezTo>
                  <a:pt x="71924" y="890397"/>
                  <a:pt x="69170" y="846799"/>
                  <a:pt x="65393" y="803366"/>
                </a:cubicBezTo>
                <a:cubicBezTo>
                  <a:pt x="64797" y="796507"/>
                  <a:pt x="60753" y="790391"/>
                  <a:pt x="58862" y="783771"/>
                </a:cubicBezTo>
                <a:cubicBezTo>
                  <a:pt x="39124" y="714687"/>
                  <a:pt x="70304" y="811568"/>
                  <a:pt x="39267" y="718457"/>
                </a:cubicBezTo>
                <a:cubicBezTo>
                  <a:pt x="20583" y="662405"/>
                  <a:pt x="49190" y="751618"/>
                  <a:pt x="26204" y="659674"/>
                </a:cubicBezTo>
                <a:cubicBezTo>
                  <a:pt x="22865" y="646316"/>
                  <a:pt x="16482" y="633844"/>
                  <a:pt x="13142" y="620486"/>
                </a:cubicBezTo>
                <a:lnTo>
                  <a:pt x="6610" y="594360"/>
                </a:lnTo>
                <a:cubicBezTo>
                  <a:pt x="-3473" y="412850"/>
                  <a:pt x="-837" y="526671"/>
                  <a:pt x="6610" y="306977"/>
                </a:cubicBezTo>
                <a:cubicBezTo>
                  <a:pt x="9045" y="235140"/>
                  <a:pt x="9262" y="163214"/>
                  <a:pt x="13142" y="91440"/>
                </a:cubicBezTo>
                <a:cubicBezTo>
                  <a:pt x="13627" y="82476"/>
                  <a:pt x="17207" y="73945"/>
                  <a:pt x="19673" y="65314"/>
                </a:cubicBezTo>
                <a:cubicBezTo>
                  <a:pt x="23923" y="50440"/>
                  <a:pt x="27816" y="37576"/>
                  <a:pt x="39267" y="26126"/>
                </a:cubicBezTo>
                <a:cubicBezTo>
                  <a:pt x="51928" y="13465"/>
                  <a:pt x="62520" y="11843"/>
                  <a:pt x="78456" y="6531"/>
                </a:cubicBezTo>
                <a:lnTo>
                  <a:pt x="104582" y="0"/>
                </a:lnTo>
                <a:close/>
              </a:path>
            </a:pathLst>
          </a:custGeom>
          <a:noFill/>
          <a:ln w="38100">
            <a:solidFill>
              <a:srgbClr val="8EFA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Szabadkézi sokszög 25">
            <a:extLst>
              <a:ext uri="{FF2B5EF4-FFF2-40B4-BE49-F238E27FC236}">
                <a16:creationId xmlns:a16="http://schemas.microsoft.com/office/drawing/2014/main" id="{73066B75-FD1E-184B-B4EB-AAF9D6D26C97}"/>
              </a:ext>
            </a:extLst>
          </p:cNvPr>
          <p:cNvSpPr/>
          <p:nvPr/>
        </p:nvSpPr>
        <p:spPr>
          <a:xfrm>
            <a:off x="5472955" y="4153852"/>
            <a:ext cx="928119" cy="960257"/>
          </a:xfrm>
          <a:custGeom>
            <a:avLst/>
            <a:gdLst>
              <a:gd name="connsiteX0" fmla="*/ 927845 w 928119"/>
              <a:gd name="connsiteY0" fmla="*/ 627154 h 960257"/>
              <a:gd name="connsiteX1" fmla="*/ 882125 w 928119"/>
              <a:gd name="connsiteY1" fmla="*/ 620622 h 960257"/>
              <a:gd name="connsiteX2" fmla="*/ 842936 w 928119"/>
              <a:gd name="connsiteY2" fmla="*/ 587965 h 960257"/>
              <a:gd name="connsiteX3" fmla="*/ 803748 w 928119"/>
              <a:gd name="connsiteY3" fmla="*/ 561839 h 960257"/>
              <a:gd name="connsiteX4" fmla="*/ 784154 w 928119"/>
              <a:gd name="connsiteY4" fmla="*/ 548777 h 960257"/>
              <a:gd name="connsiteX5" fmla="*/ 744965 w 928119"/>
              <a:gd name="connsiteY5" fmla="*/ 516119 h 960257"/>
              <a:gd name="connsiteX6" fmla="*/ 686182 w 928119"/>
              <a:gd name="connsiteY6" fmla="*/ 470399 h 960257"/>
              <a:gd name="connsiteX7" fmla="*/ 666588 w 928119"/>
              <a:gd name="connsiteY7" fmla="*/ 457337 h 960257"/>
              <a:gd name="connsiteX8" fmla="*/ 633931 w 928119"/>
              <a:gd name="connsiteY8" fmla="*/ 431211 h 960257"/>
              <a:gd name="connsiteX9" fmla="*/ 601274 w 928119"/>
              <a:gd name="connsiteY9" fmla="*/ 405085 h 960257"/>
              <a:gd name="connsiteX10" fmla="*/ 555554 w 928119"/>
              <a:gd name="connsiteY10" fmla="*/ 359365 h 960257"/>
              <a:gd name="connsiteX11" fmla="*/ 516365 w 928119"/>
              <a:gd name="connsiteY11" fmla="*/ 320177 h 960257"/>
              <a:gd name="connsiteX12" fmla="*/ 496771 w 928119"/>
              <a:gd name="connsiteY12" fmla="*/ 307114 h 960257"/>
              <a:gd name="connsiteX13" fmla="*/ 457582 w 928119"/>
              <a:gd name="connsiteY13" fmla="*/ 267925 h 960257"/>
              <a:gd name="connsiteX14" fmla="*/ 437988 w 928119"/>
              <a:gd name="connsiteY14" fmla="*/ 248331 h 960257"/>
              <a:gd name="connsiteX15" fmla="*/ 424925 w 928119"/>
              <a:gd name="connsiteY15" fmla="*/ 228737 h 960257"/>
              <a:gd name="connsiteX16" fmla="*/ 405331 w 928119"/>
              <a:gd name="connsiteY16" fmla="*/ 215674 h 960257"/>
              <a:gd name="connsiteX17" fmla="*/ 359611 w 928119"/>
              <a:gd name="connsiteY17" fmla="*/ 156891 h 960257"/>
              <a:gd name="connsiteX18" fmla="*/ 346548 w 928119"/>
              <a:gd name="connsiteY18" fmla="*/ 137297 h 960257"/>
              <a:gd name="connsiteX19" fmla="*/ 326954 w 928119"/>
              <a:gd name="connsiteY19" fmla="*/ 117702 h 960257"/>
              <a:gd name="connsiteX20" fmla="*/ 287765 w 928119"/>
              <a:gd name="connsiteY20" fmla="*/ 58919 h 960257"/>
              <a:gd name="connsiteX21" fmla="*/ 274702 w 928119"/>
              <a:gd name="connsiteY21" fmla="*/ 39325 h 960257"/>
              <a:gd name="connsiteX22" fmla="*/ 235514 w 928119"/>
              <a:gd name="connsiteY22" fmla="*/ 19731 h 960257"/>
              <a:gd name="connsiteX23" fmla="*/ 222451 w 928119"/>
              <a:gd name="connsiteY23" fmla="*/ 137 h 960257"/>
              <a:gd name="connsiteX24" fmla="*/ 183262 w 928119"/>
              <a:gd name="connsiteY24" fmla="*/ 13199 h 960257"/>
              <a:gd name="connsiteX25" fmla="*/ 163668 w 928119"/>
              <a:gd name="connsiteY25" fmla="*/ 32794 h 960257"/>
              <a:gd name="connsiteX26" fmla="*/ 150605 w 928119"/>
              <a:gd name="connsiteY26" fmla="*/ 52388 h 960257"/>
              <a:gd name="connsiteX27" fmla="*/ 131011 w 928119"/>
              <a:gd name="connsiteY27" fmla="*/ 65451 h 960257"/>
              <a:gd name="connsiteX28" fmla="*/ 98354 w 928119"/>
              <a:gd name="connsiteY28" fmla="*/ 98108 h 960257"/>
              <a:gd name="connsiteX29" fmla="*/ 65696 w 928119"/>
              <a:gd name="connsiteY29" fmla="*/ 130765 h 960257"/>
              <a:gd name="connsiteX30" fmla="*/ 19976 w 928119"/>
              <a:gd name="connsiteY30" fmla="*/ 183017 h 960257"/>
              <a:gd name="connsiteX31" fmla="*/ 13445 w 928119"/>
              <a:gd name="connsiteY31" fmla="*/ 202611 h 960257"/>
              <a:gd name="connsiteX32" fmla="*/ 382 w 928119"/>
              <a:gd name="connsiteY32" fmla="*/ 222205 h 960257"/>
              <a:gd name="connsiteX33" fmla="*/ 19976 w 928119"/>
              <a:gd name="connsiteY33" fmla="*/ 280988 h 960257"/>
              <a:gd name="connsiteX34" fmla="*/ 39571 w 928119"/>
              <a:gd name="connsiteY34" fmla="*/ 294051 h 960257"/>
              <a:gd name="connsiteX35" fmla="*/ 65696 w 928119"/>
              <a:gd name="connsiteY35" fmla="*/ 326708 h 960257"/>
              <a:gd name="connsiteX36" fmla="*/ 72228 w 928119"/>
              <a:gd name="connsiteY36" fmla="*/ 346302 h 960257"/>
              <a:gd name="connsiteX37" fmla="*/ 98354 w 928119"/>
              <a:gd name="connsiteY37" fmla="*/ 385491 h 960257"/>
              <a:gd name="connsiteX38" fmla="*/ 117948 w 928119"/>
              <a:gd name="connsiteY38" fmla="*/ 424679 h 960257"/>
              <a:gd name="connsiteX39" fmla="*/ 124479 w 928119"/>
              <a:gd name="connsiteY39" fmla="*/ 444274 h 960257"/>
              <a:gd name="connsiteX40" fmla="*/ 144074 w 928119"/>
              <a:gd name="connsiteY40" fmla="*/ 457337 h 960257"/>
              <a:gd name="connsiteX41" fmla="*/ 176731 w 928119"/>
              <a:gd name="connsiteY41" fmla="*/ 489994 h 960257"/>
              <a:gd name="connsiteX42" fmla="*/ 209388 w 928119"/>
              <a:gd name="connsiteY42" fmla="*/ 516119 h 960257"/>
              <a:gd name="connsiteX43" fmla="*/ 242045 w 928119"/>
              <a:gd name="connsiteY43" fmla="*/ 542245 h 960257"/>
              <a:gd name="connsiteX44" fmla="*/ 255108 w 928119"/>
              <a:gd name="connsiteY44" fmla="*/ 561839 h 960257"/>
              <a:gd name="connsiteX45" fmla="*/ 274702 w 928119"/>
              <a:gd name="connsiteY45" fmla="*/ 574902 h 960257"/>
              <a:gd name="connsiteX46" fmla="*/ 307359 w 928119"/>
              <a:gd name="connsiteY46" fmla="*/ 607559 h 960257"/>
              <a:gd name="connsiteX47" fmla="*/ 320422 w 928119"/>
              <a:gd name="connsiteY47" fmla="*/ 627154 h 960257"/>
              <a:gd name="connsiteX48" fmla="*/ 359611 w 928119"/>
              <a:gd name="connsiteY48" fmla="*/ 640217 h 960257"/>
              <a:gd name="connsiteX49" fmla="*/ 398799 w 928119"/>
              <a:gd name="connsiteY49" fmla="*/ 666342 h 960257"/>
              <a:gd name="connsiteX50" fmla="*/ 411862 w 928119"/>
              <a:gd name="connsiteY50" fmla="*/ 685937 h 960257"/>
              <a:gd name="connsiteX51" fmla="*/ 431456 w 928119"/>
              <a:gd name="connsiteY51" fmla="*/ 692468 h 960257"/>
              <a:gd name="connsiteX52" fmla="*/ 457582 w 928119"/>
              <a:gd name="connsiteY52" fmla="*/ 731657 h 960257"/>
              <a:gd name="connsiteX53" fmla="*/ 470645 w 928119"/>
              <a:gd name="connsiteY53" fmla="*/ 751251 h 960257"/>
              <a:gd name="connsiteX54" fmla="*/ 490239 w 928119"/>
              <a:gd name="connsiteY54" fmla="*/ 770845 h 960257"/>
              <a:gd name="connsiteX55" fmla="*/ 503302 w 928119"/>
              <a:gd name="connsiteY55" fmla="*/ 790439 h 960257"/>
              <a:gd name="connsiteX56" fmla="*/ 542491 w 928119"/>
              <a:gd name="connsiteY56" fmla="*/ 816565 h 960257"/>
              <a:gd name="connsiteX57" fmla="*/ 562085 w 928119"/>
              <a:gd name="connsiteY57" fmla="*/ 829628 h 960257"/>
              <a:gd name="connsiteX58" fmla="*/ 581679 w 928119"/>
              <a:gd name="connsiteY58" fmla="*/ 842691 h 960257"/>
              <a:gd name="connsiteX59" fmla="*/ 601274 w 928119"/>
              <a:gd name="connsiteY59" fmla="*/ 855754 h 960257"/>
              <a:gd name="connsiteX60" fmla="*/ 620868 w 928119"/>
              <a:gd name="connsiteY60" fmla="*/ 894942 h 960257"/>
              <a:gd name="connsiteX61" fmla="*/ 640462 w 928119"/>
              <a:gd name="connsiteY61" fmla="*/ 901474 h 960257"/>
              <a:gd name="connsiteX62" fmla="*/ 699245 w 928119"/>
              <a:gd name="connsiteY62" fmla="*/ 947194 h 960257"/>
              <a:gd name="connsiteX63" fmla="*/ 738434 w 928119"/>
              <a:gd name="connsiteY63" fmla="*/ 960257 h 960257"/>
              <a:gd name="connsiteX64" fmla="*/ 758028 w 928119"/>
              <a:gd name="connsiteY64" fmla="*/ 894942 h 960257"/>
              <a:gd name="connsiteX65" fmla="*/ 771091 w 928119"/>
              <a:gd name="connsiteY65" fmla="*/ 855754 h 960257"/>
              <a:gd name="connsiteX66" fmla="*/ 777622 w 928119"/>
              <a:gd name="connsiteY66" fmla="*/ 836159 h 960257"/>
              <a:gd name="connsiteX67" fmla="*/ 803748 w 928119"/>
              <a:gd name="connsiteY67" fmla="*/ 796971 h 960257"/>
              <a:gd name="connsiteX68" fmla="*/ 816811 w 928119"/>
              <a:gd name="connsiteY68" fmla="*/ 777377 h 960257"/>
              <a:gd name="connsiteX69" fmla="*/ 849468 w 928119"/>
              <a:gd name="connsiteY69" fmla="*/ 718594 h 960257"/>
              <a:gd name="connsiteX70" fmla="*/ 869062 w 928119"/>
              <a:gd name="connsiteY70" fmla="*/ 705531 h 960257"/>
              <a:gd name="connsiteX71" fmla="*/ 882125 w 928119"/>
              <a:gd name="connsiteY71" fmla="*/ 685937 h 960257"/>
              <a:gd name="connsiteX72" fmla="*/ 901719 w 928119"/>
              <a:gd name="connsiteY72" fmla="*/ 672874 h 960257"/>
              <a:gd name="connsiteX73" fmla="*/ 927845 w 928119"/>
              <a:gd name="connsiteY73" fmla="*/ 627154 h 960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28119" h="960257">
                <a:moveTo>
                  <a:pt x="927845" y="627154"/>
                </a:moveTo>
                <a:cubicBezTo>
                  <a:pt x="924579" y="618445"/>
                  <a:pt x="896870" y="625046"/>
                  <a:pt x="882125" y="620622"/>
                </a:cubicBezTo>
                <a:cubicBezTo>
                  <a:pt x="865844" y="615738"/>
                  <a:pt x="855139" y="597456"/>
                  <a:pt x="842936" y="587965"/>
                </a:cubicBezTo>
                <a:cubicBezTo>
                  <a:pt x="830544" y="578326"/>
                  <a:pt x="816811" y="570548"/>
                  <a:pt x="803748" y="561839"/>
                </a:cubicBezTo>
                <a:cubicBezTo>
                  <a:pt x="797217" y="557485"/>
                  <a:pt x="789704" y="554327"/>
                  <a:pt x="784154" y="548777"/>
                </a:cubicBezTo>
                <a:cubicBezTo>
                  <a:pt x="726907" y="491530"/>
                  <a:pt x="799524" y="561586"/>
                  <a:pt x="744965" y="516119"/>
                </a:cubicBezTo>
                <a:cubicBezTo>
                  <a:pt x="683581" y="464965"/>
                  <a:pt x="785218" y="536422"/>
                  <a:pt x="686182" y="470399"/>
                </a:cubicBezTo>
                <a:lnTo>
                  <a:pt x="666588" y="457337"/>
                </a:lnTo>
                <a:cubicBezTo>
                  <a:pt x="629152" y="401182"/>
                  <a:pt x="678998" y="467264"/>
                  <a:pt x="633931" y="431211"/>
                </a:cubicBezTo>
                <a:cubicBezTo>
                  <a:pt x="591724" y="397446"/>
                  <a:pt x="650527" y="421504"/>
                  <a:pt x="601274" y="405085"/>
                </a:cubicBezTo>
                <a:cubicBezTo>
                  <a:pt x="571329" y="360169"/>
                  <a:pt x="590042" y="370862"/>
                  <a:pt x="555554" y="359365"/>
                </a:cubicBezTo>
                <a:cubicBezTo>
                  <a:pt x="542491" y="346302"/>
                  <a:pt x="531736" y="330425"/>
                  <a:pt x="516365" y="320177"/>
                </a:cubicBezTo>
                <a:cubicBezTo>
                  <a:pt x="509834" y="315823"/>
                  <a:pt x="502638" y="312329"/>
                  <a:pt x="496771" y="307114"/>
                </a:cubicBezTo>
                <a:cubicBezTo>
                  <a:pt x="482964" y="294841"/>
                  <a:pt x="470645" y="280988"/>
                  <a:pt x="457582" y="267925"/>
                </a:cubicBezTo>
                <a:cubicBezTo>
                  <a:pt x="451051" y="261394"/>
                  <a:pt x="443112" y="256016"/>
                  <a:pt x="437988" y="248331"/>
                </a:cubicBezTo>
                <a:cubicBezTo>
                  <a:pt x="433634" y="241800"/>
                  <a:pt x="430476" y="234288"/>
                  <a:pt x="424925" y="228737"/>
                </a:cubicBezTo>
                <a:cubicBezTo>
                  <a:pt x="419374" y="223186"/>
                  <a:pt x="411862" y="220028"/>
                  <a:pt x="405331" y="215674"/>
                </a:cubicBezTo>
                <a:cubicBezTo>
                  <a:pt x="339303" y="116631"/>
                  <a:pt x="410768" y="218279"/>
                  <a:pt x="359611" y="156891"/>
                </a:cubicBezTo>
                <a:cubicBezTo>
                  <a:pt x="354586" y="150861"/>
                  <a:pt x="351573" y="143327"/>
                  <a:pt x="346548" y="137297"/>
                </a:cubicBezTo>
                <a:cubicBezTo>
                  <a:pt x="340635" y="130201"/>
                  <a:pt x="332625" y="124993"/>
                  <a:pt x="326954" y="117702"/>
                </a:cubicBezTo>
                <a:cubicBezTo>
                  <a:pt x="326941" y="117685"/>
                  <a:pt x="294302" y="68725"/>
                  <a:pt x="287765" y="58919"/>
                </a:cubicBezTo>
                <a:cubicBezTo>
                  <a:pt x="283411" y="52388"/>
                  <a:pt x="281233" y="43679"/>
                  <a:pt x="274702" y="39325"/>
                </a:cubicBezTo>
                <a:cubicBezTo>
                  <a:pt x="249380" y="22443"/>
                  <a:pt x="262555" y="28744"/>
                  <a:pt x="235514" y="19731"/>
                </a:cubicBezTo>
                <a:cubicBezTo>
                  <a:pt x="231160" y="13200"/>
                  <a:pt x="230240" y="1111"/>
                  <a:pt x="222451" y="137"/>
                </a:cubicBezTo>
                <a:cubicBezTo>
                  <a:pt x="208788" y="-1571"/>
                  <a:pt x="183262" y="13199"/>
                  <a:pt x="183262" y="13199"/>
                </a:cubicBezTo>
                <a:cubicBezTo>
                  <a:pt x="176731" y="19731"/>
                  <a:pt x="169581" y="25698"/>
                  <a:pt x="163668" y="32794"/>
                </a:cubicBezTo>
                <a:cubicBezTo>
                  <a:pt x="158643" y="38824"/>
                  <a:pt x="156156" y="46837"/>
                  <a:pt x="150605" y="52388"/>
                </a:cubicBezTo>
                <a:cubicBezTo>
                  <a:pt x="145054" y="57939"/>
                  <a:pt x="137542" y="61097"/>
                  <a:pt x="131011" y="65451"/>
                </a:cubicBezTo>
                <a:cubicBezTo>
                  <a:pt x="96176" y="117702"/>
                  <a:pt x="141897" y="54565"/>
                  <a:pt x="98354" y="98108"/>
                </a:cubicBezTo>
                <a:cubicBezTo>
                  <a:pt x="54814" y="141648"/>
                  <a:pt x="117946" y="95932"/>
                  <a:pt x="65696" y="130765"/>
                </a:cubicBezTo>
                <a:cubicBezTo>
                  <a:pt x="35217" y="176486"/>
                  <a:pt x="52634" y="161246"/>
                  <a:pt x="19976" y="183017"/>
                </a:cubicBezTo>
                <a:cubicBezTo>
                  <a:pt x="17799" y="189548"/>
                  <a:pt x="16524" y="196453"/>
                  <a:pt x="13445" y="202611"/>
                </a:cubicBezTo>
                <a:cubicBezTo>
                  <a:pt x="9934" y="209632"/>
                  <a:pt x="1249" y="214403"/>
                  <a:pt x="382" y="222205"/>
                </a:cubicBezTo>
                <a:cubicBezTo>
                  <a:pt x="-1807" y="241907"/>
                  <a:pt x="5502" y="266514"/>
                  <a:pt x="19976" y="280988"/>
                </a:cubicBezTo>
                <a:cubicBezTo>
                  <a:pt x="25527" y="286539"/>
                  <a:pt x="33039" y="289697"/>
                  <a:pt x="39571" y="294051"/>
                </a:cubicBezTo>
                <a:cubicBezTo>
                  <a:pt x="55986" y="343298"/>
                  <a:pt x="31934" y="284507"/>
                  <a:pt x="65696" y="326708"/>
                </a:cubicBezTo>
                <a:cubicBezTo>
                  <a:pt x="69997" y="332084"/>
                  <a:pt x="68884" y="340284"/>
                  <a:pt x="72228" y="346302"/>
                </a:cubicBezTo>
                <a:cubicBezTo>
                  <a:pt x="79853" y="360026"/>
                  <a:pt x="98354" y="385491"/>
                  <a:pt x="98354" y="385491"/>
                </a:cubicBezTo>
                <a:cubicBezTo>
                  <a:pt x="114771" y="434744"/>
                  <a:pt x="92624" y="374031"/>
                  <a:pt x="117948" y="424679"/>
                </a:cubicBezTo>
                <a:cubicBezTo>
                  <a:pt x="121027" y="430837"/>
                  <a:pt x="120178" y="438898"/>
                  <a:pt x="124479" y="444274"/>
                </a:cubicBezTo>
                <a:cubicBezTo>
                  <a:pt x="129383" y="450404"/>
                  <a:pt x="137542" y="452983"/>
                  <a:pt x="144074" y="457337"/>
                </a:cubicBezTo>
                <a:cubicBezTo>
                  <a:pt x="178902" y="509582"/>
                  <a:pt x="133192" y="446456"/>
                  <a:pt x="176731" y="489994"/>
                </a:cubicBezTo>
                <a:cubicBezTo>
                  <a:pt x="206274" y="519537"/>
                  <a:pt x="171242" y="503404"/>
                  <a:pt x="209388" y="516119"/>
                </a:cubicBezTo>
                <a:cubicBezTo>
                  <a:pt x="246824" y="572274"/>
                  <a:pt x="196978" y="506192"/>
                  <a:pt x="242045" y="542245"/>
                </a:cubicBezTo>
                <a:cubicBezTo>
                  <a:pt x="248175" y="547149"/>
                  <a:pt x="249557" y="556288"/>
                  <a:pt x="255108" y="561839"/>
                </a:cubicBezTo>
                <a:cubicBezTo>
                  <a:pt x="260659" y="567390"/>
                  <a:pt x="268171" y="570548"/>
                  <a:pt x="274702" y="574902"/>
                </a:cubicBezTo>
                <a:cubicBezTo>
                  <a:pt x="309538" y="627157"/>
                  <a:pt x="263816" y="564016"/>
                  <a:pt x="307359" y="607559"/>
                </a:cubicBezTo>
                <a:cubicBezTo>
                  <a:pt x="312910" y="613110"/>
                  <a:pt x="313765" y="622993"/>
                  <a:pt x="320422" y="627154"/>
                </a:cubicBezTo>
                <a:cubicBezTo>
                  <a:pt x="332099" y="634452"/>
                  <a:pt x="348154" y="632579"/>
                  <a:pt x="359611" y="640217"/>
                </a:cubicBezTo>
                <a:lnTo>
                  <a:pt x="398799" y="666342"/>
                </a:lnTo>
                <a:cubicBezTo>
                  <a:pt x="403153" y="672874"/>
                  <a:pt x="405732" y="681033"/>
                  <a:pt x="411862" y="685937"/>
                </a:cubicBezTo>
                <a:cubicBezTo>
                  <a:pt x="417238" y="690238"/>
                  <a:pt x="426588" y="687600"/>
                  <a:pt x="431456" y="692468"/>
                </a:cubicBezTo>
                <a:cubicBezTo>
                  <a:pt x="442557" y="703569"/>
                  <a:pt x="448873" y="718594"/>
                  <a:pt x="457582" y="731657"/>
                </a:cubicBezTo>
                <a:cubicBezTo>
                  <a:pt x="461936" y="738188"/>
                  <a:pt x="465094" y="745700"/>
                  <a:pt x="470645" y="751251"/>
                </a:cubicBezTo>
                <a:cubicBezTo>
                  <a:pt x="477176" y="757782"/>
                  <a:pt x="484326" y="763749"/>
                  <a:pt x="490239" y="770845"/>
                </a:cubicBezTo>
                <a:cubicBezTo>
                  <a:pt x="495264" y="776875"/>
                  <a:pt x="497394" y="785270"/>
                  <a:pt x="503302" y="790439"/>
                </a:cubicBezTo>
                <a:cubicBezTo>
                  <a:pt x="515117" y="800777"/>
                  <a:pt x="529428" y="807856"/>
                  <a:pt x="542491" y="816565"/>
                </a:cubicBezTo>
                <a:lnTo>
                  <a:pt x="562085" y="829628"/>
                </a:lnTo>
                <a:lnTo>
                  <a:pt x="581679" y="842691"/>
                </a:lnTo>
                <a:lnTo>
                  <a:pt x="601274" y="855754"/>
                </a:lnTo>
                <a:cubicBezTo>
                  <a:pt x="605577" y="868663"/>
                  <a:pt x="609357" y="885733"/>
                  <a:pt x="620868" y="894942"/>
                </a:cubicBezTo>
                <a:cubicBezTo>
                  <a:pt x="626244" y="899243"/>
                  <a:pt x="633931" y="899297"/>
                  <a:pt x="640462" y="901474"/>
                </a:cubicBezTo>
                <a:cubicBezTo>
                  <a:pt x="657369" y="918381"/>
                  <a:pt x="675808" y="939382"/>
                  <a:pt x="699245" y="947194"/>
                </a:cubicBezTo>
                <a:lnTo>
                  <a:pt x="738434" y="960257"/>
                </a:lnTo>
                <a:cubicBezTo>
                  <a:pt x="763702" y="922351"/>
                  <a:pt x="743193" y="959223"/>
                  <a:pt x="758028" y="894942"/>
                </a:cubicBezTo>
                <a:cubicBezTo>
                  <a:pt x="761124" y="881525"/>
                  <a:pt x="766737" y="868817"/>
                  <a:pt x="771091" y="855754"/>
                </a:cubicBezTo>
                <a:cubicBezTo>
                  <a:pt x="773268" y="849222"/>
                  <a:pt x="773803" y="841888"/>
                  <a:pt x="777622" y="836159"/>
                </a:cubicBezTo>
                <a:lnTo>
                  <a:pt x="803748" y="796971"/>
                </a:lnTo>
                <a:lnTo>
                  <a:pt x="816811" y="777377"/>
                </a:lnTo>
                <a:cubicBezTo>
                  <a:pt x="823617" y="756957"/>
                  <a:pt x="830216" y="731429"/>
                  <a:pt x="849468" y="718594"/>
                </a:cubicBezTo>
                <a:lnTo>
                  <a:pt x="869062" y="705531"/>
                </a:lnTo>
                <a:cubicBezTo>
                  <a:pt x="873416" y="699000"/>
                  <a:pt x="876574" y="691488"/>
                  <a:pt x="882125" y="685937"/>
                </a:cubicBezTo>
                <a:cubicBezTo>
                  <a:pt x="887676" y="680386"/>
                  <a:pt x="895439" y="677584"/>
                  <a:pt x="901719" y="672874"/>
                </a:cubicBezTo>
                <a:cubicBezTo>
                  <a:pt x="904182" y="671026"/>
                  <a:pt x="931111" y="635863"/>
                  <a:pt x="927845" y="627154"/>
                </a:cubicBezTo>
                <a:close/>
              </a:path>
            </a:pathLst>
          </a:custGeom>
          <a:noFill/>
          <a:ln w="38100">
            <a:solidFill>
              <a:srgbClr val="8EFA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Szabadkézi sokszög 26">
            <a:extLst>
              <a:ext uri="{FF2B5EF4-FFF2-40B4-BE49-F238E27FC236}">
                <a16:creationId xmlns:a16="http://schemas.microsoft.com/office/drawing/2014/main" id="{DF29F037-348D-E141-9902-1AFA5E3A3338}"/>
              </a:ext>
            </a:extLst>
          </p:cNvPr>
          <p:cNvSpPr/>
          <p:nvPr/>
        </p:nvSpPr>
        <p:spPr>
          <a:xfrm>
            <a:off x="6720840" y="5133153"/>
            <a:ext cx="809897" cy="790853"/>
          </a:xfrm>
          <a:custGeom>
            <a:avLst/>
            <a:gdLst>
              <a:gd name="connsiteX0" fmla="*/ 150223 w 809897"/>
              <a:gd name="connsiteY0" fmla="*/ 550 h 790853"/>
              <a:gd name="connsiteX1" fmla="*/ 124097 w 809897"/>
              <a:gd name="connsiteY1" fmla="*/ 46270 h 790853"/>
              <a:gd name="connsiteX2" fmla="*/ 97971 w 809897"/>
              <a:gd name="connsiteY2" fmla="*/ 85458 h 790853"/>
              <a:gd name="connsiteX3" fmla="*/ 65314 w 809897"/>
              <a:gd name="connsiteY3" fmla="*/ 144241 h 790853"/>
              <a:gd name="connsiteX4" fmla="*/ 52251 w 809897"/>
              <a:gd name="connsiteY4" fmla="*/ 163836 h 790853"/>
              <a:gd name="connsiteX5" fmla="*/ 32657 w 809897"/>
              <a:gd name="connsiteY5" fmla="*/ 203024 h 790853"/>
              <a:gd name="connsiteX6" fmla="*/ 26126 w 809897"/>
              <a:gd name="connsiteY6" fmla="*/ 222618 h 790853"/>
              <a:gd name="connsiteX7" fmla="*/ 13063 w 809897"/>
              <a:gd name="connsiteY7" fmla="*/ 242213 h 790853"/>
              <a:gd name="connsiteX8" fmla="*/ 0 w 809897"/>
              <a:gd name="connsiteY8" fmla="*/ 287933 h 790853"/>
              <a:gd name="connsiteX9" fmla="*/ 6531 w 809897"/>
              <a:gd name="connsiteY9" fmla="*/ 379373 h 790853"/>
              <a:gd name="connsiteX10" fmla="*/ 13063 w 809897"/>
              <a:gd name="connsiteY10" fmla="*/ 398967 h 790853"/>
              <a:gd name="connsiteX11" fmla="*/ 32657 w 809897"/>
              <a:gd name="connsiteY11" fmla="*/ 405498 h 790853"/>
              <a:gd name="connsiteX12" fmla="*/ 71846 w 809897"/>
              <a:gd name="connsiteY12" fmla="*/ 431624 h 790853"/>
              <a:gd name="connsiteX13" fmla="*/ 91440 w 809897"/>
              <a:gd name="connsiteY13" fmla="*/ 444687 h 790853"/>
              <a:gd name="connsiteX14" fmla="*/ 248194 w 809897"/>
              <a:gd name="connsiteY14" fmla="*/ 496938 h 790853"/>
              <a:gd name="connsiteX15" fmla="*/ 287383 w 809897"/>
              <a:gd name="connsiteY15" fmla="*/ 510001 h 790853"/>
              <a:gd name="connsiteX16" fmla="*/ 306977 w 809897"/>
              <a:gd name="connsiteY16" fmla="*/ 516533 h 790853"/>
              <a:gd name="connsiteX17" fmla="*/ 346166 w 809897"/>
              <a:gd name="connsiteY17" fmla="*/ 542658 h 790853"/>
              <a:gd name="connsiteX18" fmla="*/ 391886 w 809897"/>
              <a:gd name="connsiteY18" fmla="*/ 594910 h 790853"/>
              <a:gd name="connsiteX19" fmla="*/ 424543 w 809897"/>
              <a:gd name="connsiteY19" fmla="*/ 627567 h 790853"/>
              <a:gd name="connsiteX20" fmla="*/ 437606 w 809897"/>
              <a:gd name="connsiteY20" fmla="*/ 647161 h 790853"/>
              <a:gd name="connsiteX21" fmla="*/ 457200 w 809897"/>
              <a:gd name="connsiteY21" fmla="*/ 666756 h 790853"/>
              <a:gd name="connsiteX22" fmla="*/ 489857 w 809897"/>
              <a:gd name="connsiteY22" fmla="*/ 705944 h 790853"/>
              <a:gd name="connsiteX23" fmla="*/ 515983 w 809897"/>
              <a:gd name="connsiteY23" fmla="*/ 738601 h 790853"/>
              <a:gd name="connsiteX24" fmla="*/ 529046 w 809897"/>
              <a:gd name="connsiteY24" fmla="*/ 758196 h 790853"/>
              <a:gd name="connsiteX25" fmla="*/ 548640 w 809897"/>
              <a:gd name="connsiteY25" fmla="*/ 771258 h 790853"/>
              <a:gd name="connsiteX26" fmla="*/ 568234 w 809897"/>
              <a:gd name="connsiteY26" fmla="*/ 790853 h 790853"/>
              <a:gd name="connsiteX27" fmla="*/ 646611 w 809897"/>
              <a:gd name="connsiteY27" fmla="*/ 771258 h 790853"/>
              <a:gd name="connsiteX28" fmla="*/ 666206 w 809897"/>
              <a:gd name="connsiteY28" fmla="*/ 764727 h 790853"/>
              <a:gd name="connsiteX29" fmla="*/ 692331 w 809897"/>
              <a:gd name="connsiteY29" fmla="*/ 705944 h 790853"/>
              <a:gd name="connsiteX30" fmla="*/ 698863 w 809897"/>
              <a:gd name="connsiteY30" fmla="*/ 686350 h 790853"/>
              <a:gd name="connsiteX31" fmla="*/ 705394 w 809897"/>
              <a:gd name="connsiteY31" fmla="*/ 666756 h 790853"/>
              <a:gd name="connsiteX32" fmla="*/ 731520 w 809897"/>
              <a:gd name="connsiteY32" fmla="*/ 627567 h 790853"/>
              <a:gd name="connsiteX33" fmla="*/ 751114 w 809897"/>
              <a:gd name="connsiteY33" fmla="*/ 568784 h 790853"/>
              <a:gd name="connsiteX34" fmla="*/ 757646 w 809897"/>
              <a:gd name="connsiteY34" fmla="*/ 549190 h 790853"/>
              <a:gd name="connsiteX35" fmla="*/ 770709 w 809897"/>
              <a:gd name="connsiteY35" fmla="*/ 529596 h 790853"/>
              <a:gd name="connsiteX36" fmla="*/ 783771 w 809897"/>
              <a:gd name="connsiteY36" fmla="*/ 490407 h 790853"/>
              <a:gd name="connsiteX37" fmla="*/ 796834 w 809897"/>
              <a:gd name="connsiteY37" fmla="*/ 470813 h 790853"/>
              <a:gd name="connsiteX38" fmla="*/ 809897 w 809897"/>
              <a:gd name="connsiteY38" fmla="*/ 431624 h 790853"/>
              <a:gd name="connsiteX39" fmla="*/ 803366 w 809897"/>
              <a:gd name="connsiteY39" fmla="*/ 398967 h 790853"/>
              <a:gd name="connsiteX40" fmla="*/ 796834 w 809897"/>
              <a:gd name="connsiteY40" fmla="*/ 379373 h 790853"/>
              <a:gd name="connsiteX41" fmla="*/ 738051 w 809897"/>
              <a:gd name="connsiteY41" fmla="*/ 346716 h 790853"/>
              <a:gd name="connsiteX42" fmla="*/ 698863 w 809897"/>
              <a:gd name="connsiteY42" fmla="*/ 327121 h 790853"/>
              <a:gd name="connsiteX43" fmla="*/ 679269 w 809897"/>
              <a:gd name="connsiteY43" fmla="*/ 314058 h 790853"/>
              <a:gd name="connsiteX44" fmla="*/ 640080 w 809897"/>
              <a:gd name="connsiteY44" fmla="*/ 300996 h 790853"/>
              <a:gd name="connsiteX45" fmla="*/ 620486 w 809897"/>
              <a:gd name="connsiteY45" fmla="*/ 294464 h 790853"/>
              <a:gd name="connsiteX46" fmla="*/ 581297 w 809897"/>
              <a:gd name="connsiteY46" fmla="*/ 268338 h 790853"/>
              <a:gd name="connsiteX47" fmla="*/ 561703 w 809897"/>
              <a:gd name="connsiteY47" fmla="*/ 255276 h 790853"/>
              <a:gd name="connsiteX48" fmla="*/ 529046 w 809897"/>
              <a:gd name="connsiteY48" fmla="*/ 229150 h 790853"/>
              <a:gd name="connsiteX49" fmla="*/ 509451 w 809897"/>
              <a:gd name="connsiteY49" fmla="*/ 209556 h 790853"/>
              <a:gd name="connsiteX50" fmla="*/ 470263 w 809897"/>
              <a:gd name="connsiteY50" fmla="*/ 183430 h 790853"/>
              <a:gd name="connsiteX51" fmla="*/ 431074 w 809897"/>
              <a:gd name="connsiteY51" fmla="*/ 157304 h 790853"/>
              <a:gd name="connsiteX52" fmla="*/ 411480 w 809897"/>
              <a:gd name="connsiteY52" fmla="*/ 144241 h 790853"/>
              <a:gd name="connsiteX53" fmla="*/ 391886 w 809897"/>
              <a:gd name="connsiteY53" fmla="*/ 131178 h 790853"/>
              <a:gd name="connsiteX54" fmla="*/ 352697 w 809897"/>
              <a:gd name="connsiteY54" fmla="*/ 118116 h 790853"/>
              <a:gd name="connsiteX55" fmla="*/ 320040 w 809897"/>
              <a:gd name="connsiteY55" fmla="*/ 91990 h 790853"/>
              <a:gd name="connsiteX56" fmla="*/ 300446 w 809897"/>
              <a:gd name="connsiteY56" fmla="*/ 78927 h 790853"/>
              <a:gd name="connsiteX57" fmla="*/ 261257 w 809897"/>
              <a:gd name="connsiteY57" fmla="*/ 65864 h 790853"/>
              <a:gd name="connsiteX58" fmla="*/ 222069 w 809897"/>
              <a:gd name="connsiteY58" fmla="*/ 39738 h 790853"/>
              <a:gd name="connsiteX59" fmla="*/ 182880 w 809897"/>
              <a:gd name="connsiteY59" fmla="*/ 20144 h 790853"/>
              <a:gd name="connsiteX60" fmla="*/ 150223 w 809897"/>
              <a:gd name="connsiteY60" fmla="*/ 550 h 79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809897" h="790853">
                <a:moveTo>
                  <a:pt x="150223" y="550"/>
                </a:moveTo>
                <a:cubicBezTo>
                  <a:pt x="140426" y="4904"/>
                  <a:pt x="133296" y="31321"/>
                  <a:pt x="124097" y="46270"/>
                </a:cubicBezTo>
                <a:cubicBezTo>
                  <a:pt x="115869" y="59641"/>
                  <a:pt x="97971" y="85458"/>
                  <a:pt x="97971" y="85458"/>
                </a:cubicBezTo>
                <a:cubicBezTo>
                  <a:pt x="86476" y="119948"/>
                  <a:pt x="95260" y="99323"/>
                  <a:pt x="65314" y="144241"/>
                </a:cubicBezTo>
                <a:lnTo>
                  <a:pt x="52251" y="163836"/>
                </a:lnTo>
                <a:cubicBezTo>
                  <a:pt x="35835" y="213086"/>
                  <a:pt x="57979" y="152379"/>
                  <a:pt x="32657" y="203024"/>
                </a:cubicBezTo>
                <a:cubicBezTo>
                  <a:pt x="29578" y="209182"/>
                  <a:pt x="29205" y="216460"/>
                  <a:pt x="26126" y="222618"/>
                </a:cubicBezTo>
                <a:cubicBezTo>
                  <a:pt x="22615" y="229639"/>
                  <a:pt x="16574" y="235192"/>
                  <a:pt x="13063" y="242213"/>
                </a:cubicBezTo>
                <a:cubicBezTo>
                  <a:pt x="8376" y="251588"/>
                  <a:pt x="2094" y="279556"/>
                  <a:pt x="0" y="287933"/>
                </a:cubicBezTo>
                <a:cubicBezTo>
                  <a:pt x="2177" y="318413"/>
                  <a:pt x="2961" y="349025"/>
                  <a:pt x="6531" y="379373"/>
                </a:cubicBezTo>
                <a:cubicBezTo>
                  <a:pt x="7335" y="386211"/>
                  <a:pt x="8195" y="394099"/>
                  <a:pt x="13063" y="398967"/>
                </a:cubicBezTo>
                <a:cubicBezTo>
                  <a:pt x="17931" y="403835"/>
                  <a:pt x="26126" y="403321"/>
                  <a:pt x="32657" y="405498"/>
                </a:cubicBezTo>
                <a:lnTo>
                  <a:pt x="71846" y="431624"/>
                </a:lnTo>
                <a:cubicBezTo>
                  <a:pt x="78377" y="435978"/>
                  <a:pt x="83993" y="442205"/>
                  <a:pt x="91440" y="444687"/>
                </a:cubicBezTo>
                <a:lnTo>
                  <a:pt x="248194" y="496938"/>
                </a:lnTo>
                <a:lnTo>
                  <a:pt x="287383" y="510001"/>
                </a:lnTo>
                <a:cubicBezTo>
                  <a:pt x="293914" y="512178"/>
                  <a:pt x="301249" y="512714"/>
                  <a:pt x="306977" y="516533"/>
                </a:cubicBezTo>
                <a:lnTo>
                  <a:pt x="346166" y="542658"/>
                </a:lnTo>
                <a:cubicBezTo>
                  <a:pt x="376645" y="588379"/>
                  <a:pt x="359228" y="573139"/>
                  <a:pt x="391886" y="594910"/>
                </a:cubicBezTo>
                <a:cubicBezTo>
                  <a:pt x="426721" y="647161"/>
                  <a:pt x="381000" y="584024"/>
                  <a:pt x="424543" y="627567"/>
                </a:cubicBezTo>
                <a:cubicBezTo>
                  <a:pt x="430094" y="633118"/>
                  <a:pt x="432581" y="641131"/>
                  <a:pt x="437606" y="647161"/>
                </a:cubicBezTo>
                <a:cubicBezTo>
                  <a:pt x="443519" y="654257"/>
                  <a:pt x="451287" y="659660"/>
                  <a:pt x="457200" y="666756"/>
                </a:cubicBezTo>
                <a:cubicBezTo>
                  <a:pt x="502659" y="721308"/>
                  <a:pt x="432621" y="648708"/>
                  <a:pt x="489857" y="705944"/>
                </a:cubicBezTo>
                <a:cubicBezTo>
                  <a:pt x="502574" y="744091"/>
                  <a:pt x="486439" y="709056"/>
                  <a:pt x="515983" y="738601"/>
                </a:cubicBezTo>
                <a:cubicBezTo>
                  <a:pt x="521534" y="744152"/>
                  <a:pt x="523495" y="752645"/>
                  <a:pt x="529046" y="758196"/>
                </a:cubicBezTo>
                <a:cubicBezTo>
                  <a:pt x="534596" y="763746"/>
                  <a:pt x="542610" y="766233"/>
                  <a:pt x="548640" y="771258"/>
                </a:cubicBezTo>
                <a:cubicBezTo>
                  <a:pt x="555736" y="777171"/>
                  <a:pt x="561703" y="784321"/>
                  <a:pt x="568234" y="790853"/>
                </a:cubicBezTo>
                <a:cubicBezTo>
                  <a:pt x="621009" y="782056"/>
                  <a:pt x="594855" y="788510"/>
                  <a:pt x="646611" y="771258"/>
                </a:cubicBezTo>
                <a:lnTo>
                  <a:pt x="666206" y="764727"/>
                </a:lnTo>
                <a:cubicBezTo>
                  <a:pt x="686908" y="733675"/>
                  <a:pt x="676785" y="752583"/>
                  <a:pt x="692331" y="705944"/>
                </a:cubicBezTo>
                <a:lnTo>
                  <a:pt x="698863" y="686350"/>
                </a:lnTo>
                <a:cubicBezTo>
                  <a:pt x="701040" y="679819"/>
                  <a:pt x="701575" y="672484"/>
                  <a:pt x="705394" y="666756"/>
                </a:cubicBezTo>
                <a:lnTo>
                  <a:pt x="731520" y="627567"/>
                </a:lnTo>
                <a:lnTo>
                  <a:pt x="751114" y="568784"/>
                </a:lnTo>
                <a:cubicBezTo>
                  <a:pt x="753291" y="562253"/>
                  <a:pt x="753827" y="554918"/>
                  <a:pt x="757646" y="549190"/>
                </a:cubicBezTo>
                <a:lnTo>
                  <a:pt x="770709" y="529596"/>
                </a:lnTo>
                <a:cubicBezTo>
                  <a:pt x="775063" y="516533"/>
                  <a:pt x="776133" y="501864"/>
                  <a:pt x="783771" y="490407"/>
                </a:cubicBezTo>
                <a:cubicBezTo>
                  <a:pt x="788125" y="483876"/>
                  <a:pt x="793646" y="477986"/>
                  <a:pt x="796834" y="470813"/>
                </a:cubicBezTo>
                <a:cubicBezTo>
                  <a:pt x="802426" y="458230"/>
                  <a:pt x="809897" y="431624"/>
                  <a:pt x="809897" y="431624"/>
                </a:cubicBezTo>
                <a:cubicBezTo>
                  <a:pt x="807720" y="420738"/>
                  <a:pt x="806058" y="409737"/>
                  <a:pt x="803366" y="398967"/>
                </a:cubicBezTo>
                <a:cubicBezTo>
                  <a:pt x="801696" y="392288"/>
                  <a:pt x="801702" y="384241"/>
                  <a:pt x="796834" y="379373"/>
                </a:cubicBezTo>
                <a:cubicBezTo>
                  <a:pt x="774373" y="356912"/>
                  <a:pt x="762692" y="354929"/>
                  <a:pt x="738051" y="346716"/>
                </a:cubicBezTo>
                <a:cubicBezTo>
                  <a:pt x="681897" y="309279"/>
                  <a:pt x="752945" y="354163"/>
                  <a:pt x="698863" y="327121"/>
                </a:cubicBezTo>
                <a:cubicBezTo>
                  <a:pt x="691842" y="323610"/>
                  <a:pt x="686442" y="317246"/>
                  <a:pt x="679269" y="314058"/>
                </a:cubicBezTo>
                <a:cubicBezTo>
                  <a:pt x="666686" y="308466"/>
                  <a:pt x="653143" y="305350"/>
                  <a:pt x="640080" y="300996"/>
                </a:cubicBezTo>
                <a:cubicBezTo>
                  <a:pt x="633549" y="298819"/>
                  <a:pt x="626214" y="298283"/>
                  <a:pt x="620486" y="294464"/>
                </a:cubicBezTo>
                <a:lnTo>
                  <a:pt x="581297" y="268338"/>
                </a:lnTo>
                <a:lnTo>
                  <a:pt x="561703" y="255276"/>
                </a:lnTo>
                <a:cubicBezTo>
                  <a:pt x="532489" y="211454"/>
                  <a:pt x="566903" y="254387"/>
                  <a:pt x="529046" y="229150"/>
                </a:cubicBezTo>
                <a:cubicBezTo>
                  <a:pt x="521360" y="224026"/>
                  <a:pt x="516742" y="215227"/>
                  <a:pt x="509451" y="209556"/>
                </a:cubicBezTo>
                <a:cubicBezTo>
                  <a:pt x="497059" y="199917"/>
                  <a:pt x="483326" y="192139"/>
                  <a:pt x="470263" y="183430"/>
                </a:cubicBezTo>
                <a:lnTo>
                  <a:pt x="431074" y="157304"/>
                </a:lnTo>
                <a:lnTo>
                  <a:pt x="411480" y="144241"/>
                </a:lnTo>
                <a:cubicBezTo>
                  <a:pt x="404949" y="139887"/>
                  <a:pt x="399333" y="133660"/>
                  <a:pt x="391886" y="131178"/>
                </a:cubicBezTo>
                <a:lnTo>
                  <a:pt x="352697" y="118116"/>
                </a:lnTo>
                <a:cubicBezTo>
                  <a:pt x="330676" y="85084"/>
                  <a:pt x="351588" y="107764"/>
                  <a:pt x="320040" y="91990"/>
                </a:cubicBezTo>
                <a:cubicBezTo>
                  <a:pt x="313019" y="88479"/>
                  <a:pt x="307619" y="82115"/>
                  <a:pt x="300446" y="78927"/>
                </a:cubicBezTo>
                <a:cubicBezTo>
                  <a:pt x="287863" y="73335"/>
                  <a:pt x="272714" y="73502"/>
                  <a:pt x="261257" y="65864"/>
                </a:cubicBezTo>
                <a:lnTo>
                  <a:pt x="222069" y="39738"/>
                </a:lnTo>
                <a:cubicBezTo>
                  <a:pt x="207027" y="29710"/>
                  <a:pt x="200903" y="23148"/>
                  <a:pt x="182880" y="20144"/>
                </a:cubicBezTo>
                <a:cubicBezTo>
                  <a:pt x="176438" y="19070"/>
                  <a:pt x="160020" y="-3804"/>
                  <a:pt x="150223" y="550"/>
                </a:cubicBezTo>
                <a:close/>
              </a:path>
            </a:pathLst>
          </a:custGeom>
          <a:noFill/>
          <a:ln w="38100">
            <a:solidFill>
              <a:srgbClr val="8EFA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F462039-B348-D247-8DC3-1D01973F1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631D02-A193-2342-A360-9A4E1201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rial" charset="0"/>
              </a:rPr>
              <a:t>Ferdenyak (</a:t>
            </a:r>
            <a:r>
              <a:rPr lang="hu-HU" dirty="0" err="1">
                <a:latin typeface="Arial" charset="0"/>
              </a:rPr>
              <a:t>torticollis</a:t>
            </a:r>
            <a:r>
              <a:rPr lang="hu-HU" dirty="0">
                <a:latin typeface="Arial" charset="0"/>
              </a:rPr>
              <a:t>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6793D2-2379-754B-842F-7432CE55C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4186808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err="1"/>
              <a:t>Fej</a:t>
            </a:r>
            <a:r>
              <a:rPr lang="en-US" sz="2400" dirty="0"/>
              <a:t> </a:t>
            </a:r>
            <a:r>
              <a:rPr lang="en-US" sz="2400" dirty="0" err="1"/>
              <a:t>ellenkező</a:t>
            </a:r>
            <a:r>
              <a:rPr lang="en-US" sz="2400" dirty="0"/>
              <a:t> </a:t>
            </a:r>
            <a:r>
              <a:rPr lang="en-US" sz="2400" dirty="0" err="1"/>
              <a:t>oldalra</a:t>
            </a:r>
            <a:r>
              <a:rPr lang="en-US" sz="2400" dirty="0"/>
              <a:t> </a:t>
            </a:r>
            <a:r>
              <a:rPr lang="en-US" sz="2400" dirty="0" err="1"/>
              <a:t>dől</a:t>
            </a:r>
            <a:r>
              <a:rPr lang="en-US" sz="2400" dirty="0"/>
              <a:t>, </a:t>
            </a:r>
            <a:r>
              <a:rPr lang="en-US" sz="2400" dirty="0" err="1"/>
              <a:t>felfelé</a:t>
            </a:r>
            <a:r>
              <a:rPr lang="en-US" sz="2400" dirty="0"/>
              <a:t> </a:t>
            </a:r>
            <a:r>
              <a:rPr lang="en-US" sz="2400" dirty="0" err="1"/>
              <a:t>tekint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 err="1"/>
              <a:t>Asszimetrikus</a:t>
            </a:r>
            <a:r>
              <a:rPr lang="en-US" sz="2400" dirty="0"/>
              <a:t> arc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/>
              <a:t>Sternocleidomastoideusban</a:t>
            </a:r>
            <a:r>
              <a:rPr lang="en-US" sz="2400" dirty="0"/>
              <a:t> </a:t>
            </a:r>
            <a:r>
              <a:rPr lang="en-US" sz="2400" dirty="0" err="1"/>
              <a:t>fájdalmas</a:t>
            </a:r>
            <a:r>
              <a:rPr lang="en-US" sz="2400" dirty="0"/>
              <a:t> </a:t>
            </a:r>
            <a:r>
              <a:rPr lang="en-US" sz="2400" dirty="0" err="1"/>
              <a:t>csomók</a:t>
            </a:r>
            <a:endParaRPr lang="en-US" sz="2400" dirty="0"/>
          </a:p>
          <a:p>
            <a:endParaRPr lang="hu-HU" dirty="0"/>
          </a:p>
        </p:txBody>
      </p:sp>
      <p:pic>
        <p:nvPicPr>
          <p:cNvPr id="5" name="Picture 1" descr="Unknown.jpeg">
            <a:extLst>
              <a:ext uri="{FF2B5EF4-FFF2-40B4-BE49-F238E27FC236}">
                <a16:creationId xmlns:a16="http://schemas.microsoft.com/office/drawing/2014/main" id="{29131843-AC9C-0B42-A57C-952CDE293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7" y="2421284"/>
            <a:ext cx="3758813" cy="2447479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nefertiti-8.jpg">
            <a:extLst>
              <a:ext uri="{FF2B5EF4-FFF2-40B4-BE49-F238E27FC236}">
                <a16:creationId xmlns:a16="http://schemas.microsoft.com/office/drawing/2014/main" id="{D7466F30-B809-B54C-A15E-2FB0D2572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645024"/>
            <a:ext cx="2247714" cy="299695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C8189EF-F155-B043-A08F-C416CB1BB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3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94455A-470C-3042-BD44-85D632B27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Arial" charset="0"/>
              </a:rPr>
              <a:t>Ferdenyak (</a:t>
            </a:r>
            <a:r>
              <a:rPr lang="hu-HU" dirty="0" err="1">
                <a:latin typeface="Arial" charset="0"/>
              </a:rPr>
              <a:t>torticollis</a:t>
            </a:r>
            <a:r>
              <a:rPr lang="hu-HU" dirty="0">
                <a:latin typeface="Arial" charset="0"/>
              </a:rPr>
              <a:t>)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2111F7C-58EE-714E-A787-A21B90AC7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626968" cy="4525963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Tx/>
              <a:buChar char="-"/>
              <a:defRPr/>
            </a:pPr>
            <a:r>
              <a:rPr lang="hu-HU" b="1" dirty="0">
                <a:latin typeface="Arial" charset="0"/>
              </a:rPr>
              <a:t>Veleszületett: </a:t>
            </a:r>
            <a:r>
              <a:rPr lang="hu-HU" dirty="0" err="1">
                <a:latin typeface="Arial" charset="0"/>
              </a:rPr>
              <a:t>intrauterin</a:t>
            </a:r>
            <a:r>
              <a:rPr lang="hu-HU" dirty="0">
                <a:latin typeface="Arial" charset="0"/>
              </a:rPr>
              <a:t> téraránytalanság, szülési sérülés</a:t>
            </a:r>
          </a:p>
          <a:p>
            <a:pPr marL="1038225" lvl="2" indent="-342900">
              <a:buFontTx/>
              <a:buChar char="-"/>
              <a:defRPr/>
            </a:pPr>
            <a:r>
              <a:rPr lang="en-US" sz="2600" dirty="0">
                <a:latin typeface="Arial" charset="0"/>
              </a:rPr>
              <a:t>S</a:t>
            </a:r>
            <a:r>
              <a:rPr lang="hu-HU" sz="2600" dirty="0" err="1">
                <a:latin typeface="Arial" charset="0"/>
              </a:rPr>
              <a:t>ternocleidomastoideus</a:t>
            </a:r>
            <a:r>
              <a:rPr lang="hu-HU" sz="2600" dirty="0">
                <a:latin typeface="Arial" charset="0"/>
              </a:rPr>
              <a:t> megrövidül</a:t>
            </a:r>
          </a:p>
          <a:p>
            <a:pPr marL="342900" indent="-342900">
              <a:buFontTx/>
              <a:buChar char="-"/>
              <a:defRPr/>
            </a:pPr>
            <a:r>
              <a:rPr lang="hu-HU" b="1" dirty="0">
                <a:latin typeface="Arial" charset="0"/>
              </a:rPr>
              <a:t>Szerzett: </a:t>
            </a:r>
            <a:r>
              <a:rPr lang="hu-HU" dirty="0">
                <a:latin typeface="Arial" charset="0"/>
              </a:rPr>
              <a:t>trauma, </a:t>
            </a:r>
            <a:r>
              <a:rPr lang="hu-HU" dirty="0" err="1">
                <a:latin typeface="Arial" charset="0"/>
              </a:rPr>
              <a:t>adenitis</a:t>
            </a:r>
            <a:r>
              <a:rPr lang="hu-HU" dirty="0">
                <a:latin typeface="Arial" charset="0"/>
              </a:rPr>
              <a:t>, </a:t>
            </a:r>
            <a:r>
              <a:rPr lang="hu-HU" dirty="0" err="1">
                <a:latin typeface="Arial" charset="0"/>
              </a:rPr>
              <a:t>tonsillitis</a:t>
            </a:r>
            <a:r>
              <a:rPr lang="hu-HU" dirty="0">
                <a:latin typeface="Arial" charset="0"/>
              </a:rPr>
              <a:t>, </a:t>
            </a:r>
            <a:r>
              <a:rPr lang="hu-HU" dirty="0" err="1">
                <a:latin typeface="Arial" charset="0"/>
              </a:rPr>
              <a:t>retropharingealis</a:t>
            </a:r>
            <a:r>
              <a:rPr lang="hu-HU" dirty="0">
                <a:latin typeface="Arial" charset="0"/>
              </a:rPr>
              <a:t> tályog, RA</a:t>
            </a:r>
          </a:p>
          <a:p>
            <a:pPr marL="342900" indent="-342900">
              <a:buFontTx/>
              <a:buChar char="-"/>
              <a:defRPr/>
            </a:pPr>
            <a:endParaRPr lang="hu-HU" dirty="0">
              <a:latin typeface="Arial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b="1" dirty="0">
                <a:latin typeface="Arial" charset="0"/>
              </a:rPr>
              <a:t>K</a:t>
            </a:r>
            <a:r>
              <a:rPr lang="hu-HU" b="1" dirty="0" err="1">
                <a:latin typeface="Arial" charset="0"/>
              </a:rPr>
              <a:t>ezelés</a:t>
            </a:r>
            <a:endParaRPr lang="hu-HU" b="1" dirty="0">
              <a:latin typeface="Arial" charset="0"/>
            </a:endParaRPr>
          </a:p>
          <a:p>
            <a:pPr marL="685800" lvl="1" indent="-342900">
              <a:buFontTx/>
              <a:buChar char="-"/>
              <a:defRPr/>
            </a:pPr>
            <a:r>
              <a:rPr lang="en-US" sz="2400" dirty="0">
                <a:latin typeface="Arial" charset="0"/>
              </a:rPr>
              <a:t>K</a:t>
            </a:r>
            <a:r>
              <a:rPr lang="hu-HU" sz="2400" dirty="0" err="1">
                <a:latin typeface="Arial" charset="0"/>
              </a:rPr>
              <a:t>onzervatív</a:t>
            </a:r>
            <a:r>
              <a:rPr lang="hu-HU" sz="2400" dirty="0">
                <a:latin typeface="Arial" charset="0"/>
              </a:rPr>
              <a:t> – passzív nyújtás</a:t>
            </a:r>
          </a:p>
          <a:p>
            <a:pPr marL="685800" lvl="1" indent="-342900">
              <a:buFontTx/>
              <a:buChar char="-"/>
              <a:defRPr/>
            </a:pPr>
            <a:r>
              <a:rPr lang="en-US" sz="2400" dirty="0">
                <a:latin typeface="Arial" charset="0"/>
              </a:rPr>
              <a:t>M</a:t>
            </a:r>
            <a:r>
              <a:rPr lang="hu-HU" sz="2400" dirty="0" err="1">
                <a:latin typeface="Arial" charset="0"/>
              </a:rPr>
              <a:t>űtét</a:t>
            </a:r>
            <a:r>
              <a:rPr lang="hu-HU" sz="2400" dirty="0">
                <a:latin typeface="Arial" charset="0"/>
              </a:rPr>
              <a:t> - </a:t>
            </a:r>
            <a:r>
              <a:rPr lang="hu-HU" sz="2400" dirty="0" err="1">
                <a:latin typeface="Arial" charset="0"/>
              </a:rPr>
              <a:t>tenotomia</a:t>
            </a:r>
            <a:endParaRPr lang="hu-HU" sz="2400" dirty="0">
              <a:latin typeface="Arial" charset="0"/>
            </a:endParaRPr>
          </a:p>
          <a:p>
            <a:endParaRPr lang="hu-HU" dirty="0"/>
          </a:p>
        </p:txBody>
      </p:sp>
      <p:pic>
        <p:nvPicPr>
          <p:cNvPr id="4" name="Picture 2" descr="images-1.jpeg">
            <a:extLst>
              <a:ext uri="{FF2B5EF4-FFF2-40B4-BE49-F238E27FC236}">
                <a16:creationId xmlns:a16="http://schemas.microsoft.com/office/drawing/2014/main" id="{9DBD74ED-44F9-274F-8643-2923436D7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36912"/>
            <a:ext cx="3816350" cy="3057525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3D65A42-D3E3-A94F-982A-E62832468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4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82437B-B1A4-9548-A567-941F1366C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Arial" charset="0"/>
              </a:rPr>
              <a:t>Születési felsővégtag bénulás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88E0EA-7ECC-914D-B250-BCFDCF81E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SzPct val="100000"/>
              <a:buFont typeface="Arial"/>
              <a:buChar char="•"/>
            </a:pPr>
            <a:r>
              <a:rPr lang="en-US" dirty="0">
                <a:latin typeface="Arial" charset="0"/>
              </a:rPr>
              <a:t>Plexus brachialis </a:t>
            </a:r>
            <a:r>
              <a:rPr lang="en-US" dirty="0" err="1">
                <a:latin typeface="Arial" charset="0"/>
              </a:rPr>
              <a:t>sérülése</a:t>
            </a:r>
            <a:r>
              <a:rPr lang="en-US" dirty="0">
                <a:latin typeface="Arial" charset="0"/>
              </a:rPr>
              <a:t>, 0,4-2/1000</a:t>
            </a:r>
          </a:p>
          <a:p>
            <a:pPr marL="342900" indent="-342900">
              <a:buSzPct val="100000"/>
              <a:buFont typeface="Arial"/>
              <a:buChar char="•"/>
            </a:pPr>
            <a:endParaRPr lang="en-US" dirty="0">
              <a:latin typeface="Arial" charset="0"/>
            </a:endParaRPr>
          </a:p>
          <a:p>
            <a:pPr marL="342900" indent="-342900">
              <a:buSzPct val="100000"/>
              <a:buFont typeface="Arial"/>
              <a:buChar char="•"/>
            </a:pPr>
            <a:r>
              <a:rPr lang="en-US" dirty="0">
                <a:latin typeface="Arial" charset="0"/>
              </a:rPr>
              <a:t>FV </a:t>
            </a:r>
            <a:r>
              <a:rPr lang="en-US" dirty="0" err="1">
                <a:latin typeface="Arial" charset="0"/>
              </a:rPr>
              <a:t>berotált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mozdulatlan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törzs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mellett</a:t>
            </a:r>
            <a:endParaRPr lang="hu-HU" dirty="0">
              <a:latin typeface="Arial" charset="0"/>
            </a:endParaRPr>
          </a:p>
          <a:p>
            <a:pPr marL="342900" indent="-342900">
              <a:buSzPct val="100000"/>
              <a:buFont typeface="Arial"/>
              <a:buChar char="•"/>
            </a:pPr>
            <a:endParaRPr lang="hu-HU" b="1" i="1" dirty="0">
              <a:latin typeface="Arial" charset="0"/>
            </a:endParaRPr>
          </a:p>
          <a:p>
            <a:pPr marL="342900" indent="-342900">
              <a:buSzPct val="100000"/>
              <a:buFont typeface="Arial"/>
              <a:buChar char="•"/>
            </a:pPr>
            <a:r>
              <a:rPr lang="hu-HU" b="1" i="1" dirty="0" err="1">
                <a:latin typeface="Arial" charset="0"/>
              </a:rPr>
              <a:t>Erb-Duschenne</a:t>
            </a:r>
            <a:r>
              <a:rPr lang="hu-HU" b="1" dirty="0">
                <a:latin typeface="Arial" charset="0"/>
              </a:rPr>
              <a:t>:</a:t>
            </a:r>
            <a:r>
              <a:rPr lang="hu-HU" dirty="0">
                <a:latin typeface="Arial" charset="0"/>
              </a:rPr>
              <a:t> felkar (</a:t>
            </a:r>
            <a:r>
              <a:rPr lang="hu-HU" dirty="0" err="1">
                <a:latin typeface="Arial" charset="0"/>
              </a:rPr>
              <a:t>truncus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sup</a:t>
            </a:r>
            <a:r>
              <a:rPr lang="hu-HU" dirty="0">
                <a:latin typeface="Arial" charset="0"/>
              </a:rPr>
              <a:t>., CV-VI.)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rPr lang="hu-HU" b="1" i="1" dirty="0" err="1">
                <a:latin typeface="Arial" charset="0"/>
              </a:rPr>
              <a:t>Klumpke</a:t>
            </a:r>
            <a:r>
              <a:rPr lang="hu-HU" b="1" i="1" dirty="0">
                <a:latin typeface="Arial" charset="0"/>
              </a:rPr>
              <a:t>:</a:t>
            </a:r>
            <a:r>
              <a:rPr lang="hu-HU" dirty="0">
                <a:latin typeface="Arial" charset="0"/>
              </a:rPr>
              <a:t> alkar (</a:t>
            </a:r>
            <a:r>
              <a:rPr lang="hu-HU" dirty="0" err="1">
                <a:latin typeface="Arial" charset="0"/>
              </a:rPr>
              <a:t>truncus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inf</a:t>
            </a:r>
            <a:r>
              <a:rPr lang="hu-HU" dirty="0">
                <a:latin typeface="Arial" charset="0"/>
              </a:rPr>
              <a:t>., CVIII-</a:t>
            </a:r>
            <a:r>
              <a:rPr lang="hu-HU" dirty="0" err="1">
                <a:latin typeface="Arial" charset="0"/>
              </a:rPr>
              <a:t>ThI</a:t>
            </a:r>
            <a:r>
              <a:rPr lang="hu-HU" dirty="0">
                <a:latin typeface="Arial" charset="0"/>
              </a:rPr>
              <a:t>.)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rPr lang="en-US" b="1" i="1" dirty="0">
                <a:latin typeface="Arial" charset="0"/>
              </a:rPr>
              <a:t>K</a:t>
            </a:r>
            <a:r>
              <a:rPr lang="hu-HU" b="1" i="1" dirty="0" err="1">
                <a:latin typeface="Arial" charset="0"/>
              </a:rPr>
              <a:t>evert</a:t>
            </a:r>
            <a:r>
              <a:rPr lang="hu-HU" b="1" i="1" dirty="0">
                <a:latin typeface="Arial" charset="0"/>
              </a:rPr>
              <a:t>: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felkar+alkar</a:t>
            </a:r>
            <a:endParaRPr lang="hu-HU" dirty="0">
              <a:latin typeface="Arial" charset="0"/>
            </a:endParaRPr>
          </a:p>
          <a:p>
            <a:pPr marL="342900" indent="-342900">
              <a:buSzPct val="100000"/>
              <a:buFont typeface="Arial"/>
              <a:buChar char="•"/>
            </a:pPr>
            <a:endParaRPr lang="hu-HU" dirty="0">
              <a:latin typeface="Arial" charset="0"/>
            </a:endParaRPr>
          </a:p>
          <a:p>
            <a:pPr marL="342900" indent="-342900">
              <a:buSzPct val="100000"/>
              <a:buFont typeface="Arial"/>
              <a:buChar char="•"/>
            </a:pPr>
            <a:r>
              <a:rPr lang="en-US" b="1" dirty="0">
                <a:latin typeface="Arial" charset="0"/>
              </a:rPr>
              <a:t>K</a:t>
            </a:r>
            <a:r>
              <a:rPr lang="hu-HU" b="1" dirty="0" err="1">
                <a:latin typeface="Arial" charset="0"/>
              </a:rPr>
              <a:t>ezelés</a:t>
            </a:r>
            <a:r>
              <a:rPr lang="hu-HU" b="1" dirty="0">
                <a:latin typeface="Arial" charset="0"/>
              </a:rPr>
              <a:t>: </a:t>
            </a:r>
            <a:r>
              <a:rPr lang="hu-HU" dirty="0">
                <a:latin typeface="Arial" charset="0"/>
              </a:rPr>
              <a:t>konzervatív - műtét</a:t>
            </a:r>
          </a:p>
          <a:p>
            <a:endParaRPr lang="hu-HU" dirty="0"/>
          </a:p>
        </p:txBody>
      </p:sp>
      <p:pic>
        <p:nvPicPr>
          <p:cNvPr id="4" name="Picture 3" descr="2000px-Brachial_plexus_2.svg.png">
            <a:extLst>
              <a:ext uri="{FF2B5EF4-FFF2-40B4-BE49-F238E27FC236}">
                <a16:creationId xmlns:a16="http://schemas.microsoft.com/office/drawing/2014/main" id="{642751DC-5458-9A43-AC98-9D6FE2753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700808"/>
            <a:ext cx="5308737" cy="3981553"/>
          </a:xfrm>
          <a:prstGeom prst="rect">
            <a:avLst/>
          </a:prstGeom>
        </p:spPr>
      </p:pic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A1BA114-2D39-014C-874C-E88FA4FC2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5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82437B-B1A4-9548-A567-941F1366C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Arial" charset="0"/>
              </a:rPr>
              <a:t>Születési felsővégtag bénulás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88E0EA-7ECC-914D-B250-BCFDCF81E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SzPct val="100000"/>
              <a:buFont typeface="Arial"/>
              <a:buChar char="•"/>
            </a:pPr>
            <a:r>
              <a:rPr lang="en-US" dirty="0">
                <a:latin typeface="Arial" charset="0"/>
              </a:rPr>
              <a:t>Plexus brachialis </a:t>
            </a:r>
            <a:r>
              <a:rPr lang="en-US" dirty="0" err="1">
                <a:latin typeface="Arial" charset="0"/>
              </a:rPr>
              <a:t>sérülése</a:t>
            </a:r>
            <a:r>
              <a:rPr lang="en-US" dirty="0">
                <a:latin typeface="Arial" charset="0"/>
              </a:rPr>
              <a:t>, 0,4-2/1000</a:t>
            </a:r>
          </a:p>
          <a:p>
            <a:pPr marL="342900" indent="-342900">
              <a:buSzPct val="100000"/>
              <a:buFont typeface="Arial"/>
              <a:buChar char="•"/>
            </a:pPr>
            <a:endParaRPr lang="en-US" dirty="0">
              <a:latin typeface="Arial" charset="0"/>
            </a:endParaRPr>
          </a:p>
          <a:p>
            <a:pPr marL="342900" indent="-342900">
              <a:buSzPct val="100000"/>
              <a:buFont typeface="Arial"/>
              <a:buChar char="•"/>
            </a:pPr>
            <a:r>
              <a:rPr lang="en-US" dirty="0">
                <a:latin typeface="Arial" charset="0"/>
              </a:rPr>
              <a:t>FV </a:t>
            </a:r>
            <a:r>
              <a:rPr lang="en-US" dirty="0" err="1">
                <a:latin typeface="Arial" charset="0"/>
              </a:rPr>
              <a:t>berotált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mozdulatlan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törzs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mellett</a:t>
            </a:r>
            <a:endParaRPr lang="hu-HU" dirty="0">
              <a:latin typeface="Arial" charset="0"/>
            </a:endParaRPr>
          </a:p>
          <a:p>
            <a:pPr marL="342900" indent="-342900">
              <a:buSzPct val="100000"/>
              <a:buFont typeface="Arial"/>
              <a:buChar char="•"/>
            </a:pPr>
            <a:endParaRPr lang="hu-HU" b="1" i="1" dirty="0">
              <a:latin typeface="Arial" charset="0"/>
            </a:endParaRPr>
          </a:p>
          <a:p>
            <a:pPr marL="342900" indent="-342900">
              <a:buSzPct val="100000"/>
              <a:buFont typeface="Arial"/>
              <a:buChar char="•"/>
            </a:pPr>
            <a:r>
              <a:rPr lang="hu-HU" b="1" i="1" dirty="0" err="1">
                <a:latin typeface="Arial" charset="0"/>
              </a:rPr>
              <a:t>Erb-Duschenne</a:t>
            </a:r>
            <a:r>
              <a:rPr lang="hu-HU" b="1" dirty="0">
                <a:latin typeface="Arial" charset="0"/>
              </a:rPr>
              <a:t>:</a:t>
            </a:r>
            <a:r>
              <a:rPr lang="hu-HU" dirty="0">
                <a:latin typeface="Arial" charset="0"/>
              </a:rPr>
              <a:t> felkar (</a:t>
            </a:r>
            <a:r>
              <a:rPr lang="hu-HU" dirty="0" err="1">
                <a:latin typeface="Arial" charset="0"/>
              </a:rPr>
              <a:t>truncus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sup</a:t>
            </a:r>
            <a:r>
              <a:rPr lang="hu-HU" dirty="0">
                <a:latin typeface="Arial" charset="0"/>
              </a:rPr>
              <a:t>., CV-VI.)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rPr lang="hu-HU" b="1" i="1" dirty="0" err="1">
                <a:latin typeface="Arial" charset="0"/>
              </a:rPr>
              <a:t>Klumpke</a:t>
            </a:r>
            <a:r>
              <a:rPr lang="hu-HU" b="1" i="1" dirty="0">
                <a:latin typeface="Arial" charset="0"/>
              </a:rPr>
              <a:t>:</a:t>
            </a:r>
            <a:r>
              <a:rPr lang="hu-HU" dirty="0">
                <a:latin typeface="Arial" charset="0"/>
              </a:rPr>
              <a:t> alkar (</a:t>
            </a:r>
            <a:r>
              <a:rPr lang="hu-HU" dirty="0" err="1">
                <a:latin typeface="Arial" charset="0"/>
              </a:rPr>
              <a:t>truncus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inf</a:t>
            </a:r>
            <a:r>
              <a:rPr lang="hu-HU" dirty="0">
                <a:latin typeface="Arial" charset="0"/>
              </a:rPr>
              <a:t>., CVIII-</a:t>
            </a:r>
            <a:r>
              <a:rPr lang="hu-HU" dirty="0" err="1">
                <a:latin typeface="Arial" charset="0"/>
              </a:rPr>
              <a:t>ThI</a:t>
            </a:r>
            <a:r>
              <a:rPr lang="hu-HU" dirty="0">
                <a:latin typeface="Arial" charset="0"/>
              </a:rPr>
              <a:t>.)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rPr lang="en-US" b="1" i="1" dirty="0">
                <a:latin typeface="Arial" charset="0"/>
              </a:rPr>
              <a:t>K</a:t>
            </a:r>
            <a:r>
              <a:rPr lang="hu-HU" b="1" i="1" dirty="0" err="1">
                <a:latin typeface="Arial" charset="0"/>
              </a:rPr>
              <a:t>evert</a:t>
            </a:r>
            <a:r>
              <a:rPr lang="hu-HU" b="1" i="1" dirty="0">
                <a:latin typeface="Arial" charset="0"/>
              </a:rPr>
              <a:t>: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felkar+alkar</a:t>
            </a:r>
            <a:endParaRPr lang="hu-HU" dirty="0">
              <a:latin typeface="Arial" charset="0"/>
            </a:endParaRPr>
          </a:p>
          <a:p>
            <a:pPr marL="342900" indent="-342900">
              <a:buSzPct val="100000"/>
              <a:buFont typeface="Arial"/>
              <a:buChar char="•"/>
            </a:pPr>
            <a:endParaRPr lang="hu-HU" dirty="0">
              <a:latin typeface="Arial" charset="0"/>
            </a:endParaRPr>
          </a:p>
          <a:p>
            <a:pPr marL="342900" indent="-342900">
              <a:buSzPct val="100000"/>
              <a:buFont typeface="Arial"/>
              <a:buChar char="•"/>
            </a:pPr>
            <a:r>
              <a:rPr lang="en-US" b="1" dirty="0">
                <a:latin typeface="Arial" charset="0"/>
              </a:rPr>
              <a:t>K</a:t>
            </a:r>
            <a:r>
              <a:rPr lang="hu-HU" b="1" dirty="0" err="1">
                <a:latin typeface="Arial" charset="0"/>
              </a:rPr>
              <a:t>ezelés</a:t>
            </a:r>
            <a:r>
              <a:rPr lang="hu-HU" b="1" dirty="0">
                <a:latin typeface="Arial" charset="0"/>
              </a:rPr>
              <a:t>: </a:t>
            </a:r>
            <a:r>
              <a:rPr lang="hu-HU" dirty="0">
                <a:latin typeface="Arial" charset="0"/>
              </a:rPr>
              <a:t>konzervatív - műtét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21CDF45-B4E7-A941-89EE-4EC6043C0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240" y="1237704"/>
            <a:ext cx="4013200" cy="4927600"/>
          </a:xfrm>
          <a:prstGeom prst="rect">
            <a:avLst/>
          </a:prstGeom>
        </p:spPr>
      </p:pic>
      <p:pic>
        <p:nvPicPr>
          <p:cNvPr id="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DAD9AB4-6993-B645-915D-47F3C2B03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3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BB3291-EDA5-3048-AF9B-93BBBCFAE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>
                <a:latin typeface="Arial" charset="0"/>
              </a:rPr>
              <a:t>Toracic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outlet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syndroma</a:t>
            </a:r>
            <a:r>
              <a:rPr lang="hu-HU" dirty="0">
                <a:latin typeface="Arial" charset="0"/>
              </a:rPr>
              <a:t> (TOS)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6CBC7B-A629-5E43-A530-98BB516EF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322712" cy="4525963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SzPct val="100000"/>
              <a:buFont typeface="Arial"/>
              <a:buChar char="•"/>
            </a:pPr>
            <a:r>
              <a:rPr lang="hu-HU" dirty="0">
                <a:latin typeface="Arial" charset="0"/>
              </a:rPr>
              <a:t>FV-i </a:t>
            </a:r>
            <a:r>
              <a:rPr lang="hu-HU" dirty="0" err="1">
                <a:latin typeface="Arial" charset="0"/>
              </a:rPr>
              <a:t>neurovascularis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compressios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syndroma</a:t>
            </a:r>
            <a:endParaRPr lang="hu-HU" dirty="0">
              <a:latin typeface="Arial" charset="0"/>
            </a:endParaRPr>
          </a:p>
          <a:p>
            <a:pPr marL="342900" indent="-342900">
              <a:buSzPct val="100000"/>
              <a:buFont typeface="Arial"/>
              <a:buChar char="•"/>
            </a:pPr>
            <a:r>
              <a:rPr lang="en-US" dirty="0">
                <a:latin typeface="Arial" charset="0"/>
              </a:rPr>
              <a:t>K</a:t>
            </a:r>
            <a:r>
              <a:rPr lang="hu-HU" dirty="0" err="1">
                <a:latin typeface="Arial" charset="0"/>
              </a:rPr>
              <a:t>özépkorű</a:t>
            </a:r>
            <a:r>
              <a:rPr lang="hu-HU" dirty="0">
                <a:latin typeface="Arial" charset="0"/>
              </a:rPr>
              <a:t> nők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rPr lang="en-US" dirty="0">
                <a:latin typeface="Arial" charset="0"/>
              </a:rPr>
              <a:t>P</a:t>
            </a:r>
            <a:r>
              <a:rPr lang="hu-HU" dirty="0" err="1">
                <a:latin typeface="Arial" charset="0"/>
              </a:rPr>
              <a:t>lex</a:t>
            </a:r>
            <a:r>
              <a:rPr lang="hu-HU" dirty="0">
                <a:latin typeface="Arial" charset="0"/>
              </a:rPr>
              <a:t>. </a:t>
            </a:r>
            <a:r>
              <a:rPr lang="en-US" dirty="0">
                <a:latin typeface="Arial" charset="0"/>
              </a:rPr>
              <a:t>b</a:t>
            </a:r>
            <a:r>
              <a:rPr lang="hu-HU" dirty="0" err="1">
                <a:latin typeface="Arial" charset="0"/>
              </a:rPr>
              <a:t>rachialis</a:t>
            </a:r>
            <a:r>
              <a:rPr lang="hu-HU" dirty="0">
                <a:latin typeface="Arial" charset="0"/>
              </a:rPr>
              <a:t> és a. + v. </a:t>
            </a:r>
            <a:r>
              <a:rPr lang="en-US" dirty="0">
                <a:latin typeface="Arial" charset="0"/>
              </a:rPr>
              <a:t>s</a:t>
            </a:r>
            <a:r>
              <a:rPr lang="hu-HU" dirty="0" err="1">
                <a:latin typeface="Arial" charset="0"/>
              </a:rPr>
              <a:t>ubclavia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compressio</a:t>
            </a:r>
            <a:endParaRPr lang="hu-HU" dirty="0">
              <a:latin typeface="Arial" charset="0"/>
            </a:endParaRPr>
          </a:p>
          <a:p>
            <a:pPr marL="342900" indent="-342900">
              <a:buSzPct val="100000"/>
              <a:buFont typeface="Arial"/>
              <a:buChar char="•"/>
            </a:pPr>
            <a:r>
              <a:rPr lang="en-US" dirty="0">
                <a:latin typeface="Arial" charset="0"/>
              </a:rPr>
              <a:t>S</a:t>
            </a:r>
            <a:r>
              <a:rPr lang="hu-HU" dirty="0" err="1">
                <a:latin typeface="Arial" charset="0"/>
              </a:rPr>
              <a:t>zenzoros</a:t>
            </a:r>
            <a:r>
              <a:rPr lang="hu-HU" dirty="0">
                <a:latin typeface="Arial" charset="0"/>
              </a:rPr>
              <a:t>, motoros, </a:t>
            </a:r>
            <a:r>
              <a:rPr lang="hu-HU" dirty="0" err="1">
                <a:latin typeface="Arial" charset="0"/>
              </a:rPr>
              <a:t>vascularis</a:t>
            </a:r>
            <a:r>
              <a:rPr lang="hu-HU" dirty="0">
                <a:latin typeface="Arial" charset="0"/>
              </a:rPr>
              <a:t> tünetek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rPr lang="hu-HU" b="1" i="1" dirty="0">
                <a:latin typeface="Arial" charset="0"/>
              </a:rPr>
              <a:t>Kezelés: </a:t>
            </a:r>
            <a:r>
              <a:rPr lang="hu-HU" dirty="0">
                <a:latin typeface="Arial" charset="0"/>
              </a:rPr>
              <a:t>Gyógytorna </a:t>
            </a:r>
            <a:r>
              <a:rPr lang="hu-HU" dirty="0" err="1">
                <a:latin typeface="Arial" charset="0"/>
              </a:rPr>
              <a:t>vs</a:t>
            </a:r>
            <a:r>
              <a:rPr lang="hu-HU" dirty="0">
                <a:latin typeface="Arial" charset="0"/>
              </a:rPr>
              <a:t> borda (I. </a:t>
            </a:r>
            <a:r>
              <a:rPr lang="en-US" dirty="0">
                <a:latin typeface="Arial" charset="0"/>
              </a:rPr>
              <a:t>V</a:t>
            </a:r>
            <a:r>
              <a:rPr lang="hu-HU" dirty="0">
                <a:latin typeface="Arial" charset="0"/>
              </a:rPr>
              <a:t>agy nyaki) </a:t>
            </a:r>
            <a:r>
              <a:rPr lang="hu-HU" dirty="0" err="1">
                <a:latin typeface="Arial" charset="0"/>
              </a:rPr>
              <a:t>resectio</a:t>
            </a:r>
            <a:r>
              <a:rPr lang="hu-HU" dirty="0">
                <a:latin typeface="Arial" charset="0"/>
              </a:rPr>
              <a:t>)</a:t>
            </a:r>
          </a:p>
          <a:p>
            <a:endParaRPr lang="hu-HU" dirty="0"/>
          </a:p>
        </p:txBody>
      </p:sp>
      <p:pic>
        <p:nvPicPr>
          <p:cNvPr id="4" name="Picture 1" descr="tos.png">
            <a:extLst>
              <a:ext uri="{FF2B5EF4-FFF2-40B4-BE49-F238E27FC236}">
                <a16:creationId xmlns:a16="http://schemas.microsoft.com/office/drawing/2014/main" id="{B536616B-DE0E-0E4A-B0BF-EB3493007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9" y="1600200"/>
            <a:ext cx="5327050" cy="4133056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CB9C968-9620-954D-A33A-53ABAD2E4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loldal új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336</Words>
  <Application>Microsoft Macintosh PowerPoint</Application>
  <PresentationFormat>Diavetítés a képernyőre (4:3 oldalarány)</PresentationFormat>
  <Paragraphs>68</Paragraphs>
  <Slides>13</Slides>
  <Notes>0</Notes>
  <HiddenSlides>0</HiddenSlides>
  <MMClips>13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13</vt:i4>
      </vt:variant>
    </vt:vector>
  </HeadingPairs>
  <TitlesOfParts>
    <vt:vector size="21" baseType="lpstr">
      <vt:lpstr>ＭＳ Ｐゴシック</vt:lpstr>
      <vt:lpstr>Arial</vt:lpstr>
      <vt:lpstr>Calibri</vt:lpstr>
      <vt:lpstr>Franklin Gothic Book</vt:lpstr>
      <vt:lpstr>Wingdings</vt:lpstr>
      <vt:lpstr>Wingdings 3</vt:lpstr>
      <vt:lpstr>Office-téma</vt:lpstr>
      <vt:lpstr>Beloldal új</vt:lpstr>
      <vt:lpstr>A nyaki gerinc betegségei</vt:lpstr>
      <vt:lpstr>Klippel-Feil syndroma</vt:lpstr>
      <vt:lpstr>PowerPoint-bemutató</vt:lpstr>
      <vt:lpstr>PowerPoint-bemutató</vt:lpstr>
      <vt:lpstr>Ferdenyak (torticollis)</vt:lpstr>
      <vt:lpstr>Ferdenyak (torticollis)</vt:lpstr>
      <vt:lpstr>Születési felsővégtag bénulás</vt:lpstr>
      <vt:lpstr>Születési felsővégtag bénulás</vt:lpstr>
      <vt:lpstr>Toracic outlet syndroma (TOS)</vt:lpstr>
      <vt:lpstr>Toracic outlet syndroma (TOS)</vt:lpstr>
      <vt:lpstr>Cervicobrachialgia</vt:lpstr>
      <vt:lpstr>Nyaki discus hernia</vt:lpstr>
      <vt:lpstr>Köszönöm a figyelmet!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Mézes Dorottya</dc:creator>
  <cp:lastModifiedBy>skaliczki@gmail.com</cp:lastModifiedBy>
  <cp:revision>88</cp:revision>
  <dcterms:created xsi:type="dcterms:W3CDTF">2015-02-04T08:09:30Z</dcterms:created>
  <dcterms:modified xsi:type="dcterms:W3CDTF">2020-03-22T20:50:01Z</dcterms:modified>
</cp:coreProperties>
</file>