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67" r:id="rId5"/>
    <p:sldId id="268" r:id="rId6"/>
    <p:sldId id="269" r:id="rId7"/>
    <p:sldId id="266" r:id="rId8"/>
    <p:sldId id="260" r:id="rId9"/>
    <p:sldId id="261" r:id="rId10"/>
    <p:sldId id="262" r:id="rId11"/>
    <p:sldId id="263" r:id="rId12"/>
    <p:sldId id="264" r:id="rId13"/>
    <p:sldId id="270" r:id="rId14"/>
    <p:sldId id="271" r:id="rId15"/>
    <p:sldId id="272" r:id="rId16"/>
    <p:sldId id="273" r:id="rId17"/>
    <p:sldId id="276" r:id="rId18"/>
    <p:sldId id="274" r:id="rId19"/>
    <p:sldId id="277" r:id="rId20"/>
    <p:sldId id="290" r:id="rId21"/>
    <p:sldId id="291" r:id="rId22"/>
    <p:sldId id="279" r:id="rId23"/>
    <p:sldId id="280" r:id="rId24"/>
    <p:sldId id="286" r:id="rId25"/>
    <p:sldId id="287" r:id="rId26"/>
    <p:sldId id="288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25"/>
    <p:restoredTop sz="94479"/>
  </p:normalViewPr>
  <p:slideViewPr>
    <p:cSldViewPr snapToGrid="0" snapToObjects="1">
      <p:cViewPr varScale="1">
        <p:scale>
          <a:sx n="88" d="100"/>
          <a:sy n="88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C0885-CBBD-D44D-9570-4139D4611F21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BDA75-1FD2-BE4E-9C58-FF2904B9C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6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8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38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5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9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7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39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4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1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1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1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7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5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06225-19F8-8F4F-B196-07997EC77B65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FE042-688F-0247-9FE0-456FBA3FD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g"/><Relationship Id="rId5" Type="http://schemas.openxmlformats.org/officeDocument/2006/relationships/image" Target="../media/image1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g"/><Relationship Id="rId5" Type="http://schemas.openxmlformats.org/officeDocument/2006/relationships/image" Target="../media/image1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g"/><Relationship Id="rId5" Type="http://schemas.openxmlformats.org/officeDocument/2006/relationships/image" Target="../media/image1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eg"/><Relationship Id="rId7" Type="http://schemas.openxmlformats.org/officeDocument/2006/relationships/image" Target="../media/image1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1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1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1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jpg"/><Relationship Id="rId5" Type="http://schemas.openxmlformats.org/officeDocument/2006/relationships/image" Target="../media/image1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1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jpeg"/><Relationship Id="rId9" Type="http://schemas.openxmlformats.org/officeDocument/2006/relationships/image" Target="../media/image1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jpeg"/><Relationship Id="rId5" Type="http://schemas.openxmlformats.org/officeDocument/2006/relationships/image" Target="../media/image1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5" Type="http://schemas.openxmlformats.org/officeDocument/2006/relationships/image" Target="../media/image40.jpg"/><Relationship Id="rId6" Type="http://schemas.openxmlformats.org/officeDocument/2006/relationships/image" Target="../media/image1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jpeg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jpg"/><Relationship Id="rId8" Type="http://schemas.openxmlformats.org/officeDocument/2006/relationships/image" Target="../media/image1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1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1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0.jpeg"/><Relationship Id="rId5" Type="http://schemas.openxmlformats.org/officeDocument/2006/relationships/image" Target="../media/image51.jp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1.png"/><Relationship Id="rId1" Type="http://schemas.microsoft.com/office/2007/relationships/media" Target="../media/media29.m4a"/><Relationship Id="rId2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0.m4a"/><Relationship Id="rId2" Type="http://schemas.openxmlformats.org/officeDocument/2006/relationships/audio" Target="../media/media30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g"/><Relationship Id="rId5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42319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térd</a:t>
            </a:r>
            <a:r>
              <a:rPr lang="en-US" dirty="0" err="1" smtClean="0"/>
              <a:t>ízület</a:t>
            </a:r>
            <a:r>
              <a:rPr lang="en-US" dirty="0" smtClean="0"/>
              <a:t> </a:t>
            </a:r>
            <a:r>
              <a:rPr lang="en-US" dirty="0" err="1" smtClean="0"/>
              <a:t>megbetegedései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Track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1600" y="57156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6655" y="1556393"/>
            <a:ext cx="4795345" cy="345013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Grade 2</a:t>
            </a:r>
            <a:br>
              <a:rPr lang="en-US" sz="3200" dirty="0" smtClean="0"/>
            </a:br>
            <a:r>
              <a:rPr lang="en-US" sz="3200" dirty="0" err="1" smtClean="0"/>
              <a:t>felületes</a:t>
            </a:r>
            <a:r>
              <a:rPr lang="en-US" sz="3200" dirty="0" smtClean="0"/>
              <a:t> </a:t>
            </a:r>
            <a:r>
              <a:rPr lang="en-US" sz="3200" dirty="0" err="1" smtClean="0"/>
              <a:t>porcfekélyek</a:t>
            </a:r>
            <a:r>
              <a:rPr lang="en-US" sz="3200" dirty="0" smtClean="0"/>
              <a:t>, </a:t>
            </a:r>
            <a:r>
              <a:rPr lang="en-US" sz="3200" dirty="0" err="1" smtClean="0"/>
              <a:t>repedések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körülírt</a:t>
            </a:r>
            <a:r>
              <a:rPr lang="en-US" sz="3200" dirty="0" smtClean="0"/>
              <a:t>, </a:t>
            </a:r>
            <a:r>
              <a:rPr lang="en-US" sz="3200" dirty="0" err="1" smtClean="0"/>
              <a:t>kis</a:t>
            </a:r>
            <a:r>
              <a:rPr lang="en-US" sz="3200" dirty="0" smtClean="0"/>
              <a:t> </a:t>
            </a:r>
            <a:r>
              <a:rPr lang="en-US" sz="3200" dirty="0" err="1" smtClean="0"/>
              <a:t>terület</a:t>
            </a:r>
            <a:r>
              <a:rPr lang="en-US" sz="3200" dirty="0" smtClean="0"/>
              <a:t> </a:t>
            </a:r>
            <a:r>
              <a:rPr lang="en-US" sz="3200" dirty="0" err="1" smtClean="0"/>
              <a:t>érintett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jelentős</a:t>
            </a:r>
            <a:r>
              <a:rPr lang="en-US" sz="3200" dirty="0" smtClean="0"/>
              <a:t> </a:t>
            </a:r>
            <a:r>
              <a:rPr lang="en-US" sz="3200" dirty="0" err="1" smtClean="0"/>
              <a:t>felpuhulás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1" y="88366"/>
            <a:ext cx="6483497" cy="6386184"/>
          </a:xfrm>
          <a:prstGeom prst="rect">
            <a:avLst/>
          </a:prstGeom>
        </p:spPr>
      </p:pic>
      <p:pic>
        <p:nvPicPr>
          <p:cNvPr id="3" name="Track2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1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7109" y="2556532"/>
            <a:ext cx="4805855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Grade 3</a:t>
            </a:r>
            <a:br>
              <a:rPr lang="en-US" sz="3200" dirty="0" smtClean="0"/>
            </a:br>
            <a:r>
              <a:rPr lang="en-US" sz="3200" dirty="0" err="1" smtClean="0"/>
              <a:t>kiterjedt</a:t>
            </a:r>
            <a:r>
              <a:rPr lang="en-US" sz="3200" dirty="0" smtClean="0"/>
              <a:t> </a:t>
            </a:r>
            <a:r>
              <a:rPr lang="en-US" sz="3200" dirty="0" err="1" smtClean="0"/>
              <a:t>károsodás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teljes</a:t>
            </a:r>
            <a:r>
              <a:rPr lang="en-US" sz="3200" dirty="0" smtClean="0"/>
              <a:t> </a:t>
            </a:r>
            <a:r>
              <a:rPr lang="en-US" sz="3200" dirty="0" err="1" smtClean="0"/>
              <a:t>porcfelszín</a:t>
            </a:r>
            <a:r>
              <a:rPr lang="en-US" sz="3200" dirty="0" smtClean="0"/>
              <a:t> </a:t>
            </a:r>
            <a:r>
              <a:rPr lang="en-US" sz="3200" dirty="0" err="1" smtClean="0"/>
              <a:t>degenerált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szabad</a:t>
            </a:r>
            <a:r>
              <a:rPr lang="en-US" sz="3200" dirty="0" smtClean="0"/>
              <a:t>, </a:t>
            </a:r>
            <a:r>
              <a:rPr lang="en-US" sz="3200" dirty="0" err="1" smtClean="0"/>
              <a:t>instabil</a:t>
            </a:r>
            <a:r>
              <a:rPr lang="en-US" sz="3200" dirty="0" smtClean="0"/>
              <a:t> </a:t>
            </a:r>
            <a:r>
              <a:rPr lang="en-US" sz="3200" dirty="0" err="1" smtClean="0"/>
              <a:t>szigetek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9" y="261857"/>
            <a:ext cx="6423542" cy="6375426"/>
          </a:xfrm>
          <a:prstGeom prst="rect">
            <a:avLst/>
          </a:prstGeom>
        </p:spPr>
      </p:pic>
      <p:pic>
        <p:nvPicPr>
          <p:cNvPr id="3" name="Track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0036" y="53610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0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0" y="2762225"/>
            <a:ext cx="4395952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Grade 4</a:t>
            </a:r>
            <a:br>
              <a:rPr lang="en-US" sz="3200" dirty="0" smtClean="0"/>
            </a:br>
            <a:r>
              <a:rPr lang="en-US" sz="3200" dirty="0" err="1" smtClean="0"/>
              <a:t>teljes</a:t>
            </a:r>
            <a:r>
              <a:rPr lang="en-US" sz="3200" dirty="0" smtClean="0"/>
              <a:t> </a:t>
            </a:r>
            <a:r>
              <a:rPr lang="en-US" sz="3200" dirty="0" err="1" smtClean="0"/>
              <a:t>porchiány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szabad</a:t>
            </a:r>
            <a:r>
              <a:rPr lang="en-US" sz="3200" dirty="0" smtClean="0"/>
              <a:t> </a:t>
            </a:r>
            <a:r>
              <a:rPr lang="en-US" sz="3200" dirty="0" err="1" smtClean="0"/>
              <a:t>subchondralis</a:t>
            </a:r>
            <a:r>
              <a:rPr lang="en-US" sz="3200" dirty="0" smtClean="0"/>
              <a:t> </a:t>
            </a:r>
            <a:r>
              <a:rPr lang="en-US" sz="3200" dirty="0" err="1" smtClean="0"/>
              <a:t>csont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42" y="461452"/>
            <a:ext cx="6017775" cy="5927111"/>
          </a:xfrm>
          <a:prstGeom prst="rect">
            <a:avLst/>
          </a:prstGeom>
        </p:spPr>
      </p:pic>
      <p:pic>
        <p:nvPicPr>
          <p:cNvPr id="3" name="Track2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Konzervatív</a:t>
            </a:r>
            <a:r>
              <a:rPr lang="en-US" dirty="0" smtClean="0"/>
              <a:t> </a:t>
            </a:r>
            <a:r>
              <a:rPr lang="en-US" dirty="0" err="1" smtClean="0"/>
              <a:t>kezelés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01703" cy="4351338"/>
          </a:xfrm>
        </p:spPr>
        <p:txBody>
          <a:bodyPr/>
          <a:lstStyle/>
          <a:p>
            <a:r>
              <a:rPr lang="en-US" dirty="0" smtClean="0"/>
              <a:t>NSAID</a:t>
            </a:r>
          </a:p>
          <a:p>
            <a:r>
              <a:rPr lang="en-US" dirty="0" err="1" smtClean="0"/>
              <a:t>Chondroprotektív</a:t>
            </a:r>
            <a:r>
              <a:rPr lang="en-US" dirty="0" smtClean="0"/>
              <a:t> </a:t>
            </a:r>
            <a:r>
              <a:rPr lang="en-US" dirty="0" err="1" smtClean="0"/>
              <a:t>szerek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glukozamin-szulfát</a:t>
            </a:r>
            <a:r>
              <a:rPr lang="en-US" dirty="0" smtClean="0"/>
              <a:t>, </a:t>
            </a:r>
            <a:r>
              <a:rPr lang="en-US" dirty="0" err="1" smtClean="0"/>
              <a:t>hyaluronsav</a:t>
            </a:r>
            <a:r>
              <a:rPr lang="en-US" dirty="0" smtClean="0"/>
              <a:t> (per </a:t>
            </a:r>
            <a:r>
              <a:rPr lang="en-US" dirty="0" err="1" smtClean="0"/>
              <a:t>os</a:t>
            </a:r>
            <a:r>
              <a:rPr lang="en-US" dirty="0" smtClean="0"/>
              <a:t>/ IA)</a:t>
            </a:r>
          </a:p>
          <a:p>
            <a:r>
              <a:rPr lang="en-US" dirty="0" err="1" smtClean="0"/>
              <a:t>Mozgásterápia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fogyás</a:t>
            </a:r>
            <a:r>
              <a:rPr lang="en-US" dirty="0" smtClean="0"/>
              <a:t>, </a:t>
            </a:r>
            <a:r>
              <a:rPr lang="en-US" dirty="0" err="1" smtClean="0"/>
              <a:t>contracturák</a:t>
            </a:r>
            <a:r>
              <a:rPr lang="en-US" dirty="0" smtClean="0"/>
              <a:t> </a:t>
            </a:r>
            <a:r>
              <a:rPr lang="en-US" dirty="0" err="1" smtClean="0"/>
              <a:t>oldása</a:t>
            </a:r>
            <a:r>
              <a:rPr lang="en-US" dirty="0" smtClean="0"/>
              <a:t>, </a:t>
            </a:r>
            <a:r>
              <a:rPr lang="en-US" dirty="0" err="1" smtClean="0"/>
              <a:t>izmerősítés</a:t>
            </a:r>
            <a:r>
              <a:rPr lang="en-US" dirty="0" smtClean="0"/>
              <a:t>, </a:t>
            </a:r>
            <a:r>
              <a:rPr lang="en-US" dirty="0" err="1" smtClean="0"/>
              <a:t>stabilizálás</a:t>
            </a:r>
            <a:endParaRPr lang="en-US" dirty="0" smtClean="0"/>
          </a:p>
          <a:p>
            <a:r>
              <a:rPr lang="en-US" dirty="0" err="1" smtClean="0"/>
              <a:t>Fizikoterápia</a:t>
            </a:r>
            <a:r>
              <a:rPr lang="en-US" dirty="0" smtClean="0"/>
              <a:t>: </a:t>
            </a:r>
            <a:r>
              <a:rPr lang="en-US" dirty="0" err="1" smtClean="0"/>
              <a:t>hűtés</a:t>
            </a:r>
            <a:r>
              <a:rPr lang="en-US" dirty="0" smtClean="0"/>
              <a:t>, UH, </a:t>
            </a:r>
            <a:r>
              <a:rPr lang="en-US" dirty="0" err="1" smtClean="0"/>
              <a:t>iontoforézis</a:t>
            </a:r>
            <a:r>
              <a:rPr lang="en-US" dirty="0" smtClean="0"/>
              <a:t>, </a:t>
            </a:r>
            <a:r>
              <a:rPr lang="en-US" dirty="0" err="1" smtClean="0"/>
              <a:t>balneoterápia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Úszás</a:t>
            </a:r>
            <a:endParaRPr lang="en-US" dirty="0" smtClean="0"/>
          </a:p>
          <a:p>
            <a:r>
              <a:rPr lang="en-US" dirty="0" err="1" smtClean="0"/>
              <a:t>Segédeszköz</a:t>
            </a:r>
            <a:r>
              <a:rPr lang="en-US" dirty="0" smtClean="0"/>
              <a:t> </a:t>
            </a:r>
            <a:r>
              <a:rPr lang="en-US" dirty="0" err="1" smtClean="0"/>
              <a:t>használata</a:t>
            </a:r>
            <a:r>
              <a:rPr lang="en-US" dirty="0" smtClean="0"/>
              <a:t>- bot, </a:t>
            </a:r>
            <a:r>
              <a:rPr lang="en-US" dirty="0" err="1" smtClean="0"/>
              <a:t>mankó</a:t>
            </a:r>
            <a:r>
              <a:rPr lang="en-US" dirty="0" smtClean="0"/>
              <a:t>, </a:t>
            </a:r>
            <a:r>
              <a:rPr lang="en-US" dirty="0" err="1" smtClean="0"/>
              <a:t>keret</a:t>
            </a:r>
            <a:endParaRPr lang="en-US" dirty="0"/>
          </a:p>
        </p:txBody>
      </p:sp>
      <p:pic>
        <p:nvPicPr>
          <p:cNvPr id="4" name="Track2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Műtéti</a:t>
            </a:r>
            <a:r>
              <a:rPr lang="en-US" dirty="0" smtClean="0"/>
              <a:t> </a:t>
            </a:r>
            <a:r>
              <a:rPr lang="en-US" dirty="0" err="1" smtClean="0"/>
              <a:t>ellátás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prearthrotikus</a:t>
            </a:r>
            <a:r>
              <a:rPr lang="en-US" dirty="0" smtClean="0"/>
              <a:t> </a:t>
            </a:r>
            <a:r>
              <a:rPr lang="en-US" dirty="0" err="1" smtClean="0"/>
              <a:t>állapotok</a:t>
            </a:r>
            <a:r>
              <a:rPr lang="en-US" dirty="0" smtClean="0"/>
              <a:t> </a:t>
            </a:r>
            <a:r>
              <a:rPr lang="en-US" dirty="0" err="1" smtClean="0"/>
              <a:t>kezelése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35528"/>
            <a:ext cx="6871138" cy="4244099"/>
          </a:xfrm>
        </p:spPr>
        <p:txBody>
          <a:bodyPr/>
          <a:lstStyle/>
          <a:p>
            <a:r>
              <a:rPr lang="en-US" sz="3200" dirty="0" err="1" smtClean="0"/>
              <a:t>Tengelykorrekciók</a:t>
            </a:r>
            <a:endParaRPr lang="en-US" sz="3200" dirty="0" smtClean="0"/>
          </a:p>
          <a:p>
            <a:r>
              <a:rPr lang="en-US" sz="3200" dirty="0" err="1" smtClean="0"/>
              <a:t>Synovectomia</a:t>
            </a:r>
            <a:endParaRPr lang="en-US" sz="3200" dirty="0" smtClean="0"/>
          </a:p>
          <a:p>
            <a:r>
              <a:rPr lang="en-US" sz="3200" dirty="0" err="1" smtClean="0"/>
              <a:t>Szalagpótlás</a:t>
            </a:r>
            <a:endParaRPr lang="en-US" sz="3200" dirty="0" smtClean="0"/>
          </a:p>
          <a:p>
            <a:r>
              <a:rPr lang="en-US" sz="3200" dirty="0" smtClean="0"/>
              <a:t>Meniscus </a:t>
            </a:r>
            <a:r>
              <a:rPr lang="en-US" sz="3200" dirty="0" err="1" smtClean="0"/>
              <a:t>refixatio</a:t>
            </a:r>
            <a:r>
              <a:rPr lang="en-US" sz="3200" dirty="0" smtClean="0"/>
              <a:t>, </a:t>
            </a:r>
            <a:r>
              <a:rPr lang="en-US" sz="3200" dirty="0" err="1" smtClean="0"/>
              <a:t>resectio</a:t>
            </a:r>
            <a:endParaRPr lang="en-US" sz="3200" dirty="0" smtClean="0"/>
          </a:p>
          <a:p>
            <a:r>
              <a:rPr lang="en-US" sz="3200" dirty="0" err="1" smtClean="0"/>
              <a:t>Chondralis</a:t>
            </a:r>
            <a:r>
              <a:rPr lang="en-US" sz="3200" dirty="0" smtClean="0"/>
              <a:t> </a:t>
            </a:r>
            <a:r>
              <a:rPr lang="en-US" sz="3200" dirty="0" err="1" smtClean="0"/>
              <a:t>defectusok</a:t>
            </a:r>
            <a:r>
              <a:rPr lang="en-US" sz="3200" dirty="0" smtClean="0"/>
              <a:t> </a:t>
            </a:r>
            <a:r>
              <a:rPr lang="en-US" sz="3200" dirty="0" err="1" smtClean="0"/>
              <a:t>kezelése</a:t>
            </a:r>
            <a:endParaRPr lang="en-US" sz="3200" dirty="0" smtClean="0"/>
          </a:p>
          <a:p>
            <a:endParaRPr lang="en-US" dirty="0"/>
          </a:p>
        </p:txBody>
      </p:sp>
      <p:pic>
        <p:nvPicPr>
          <p:cNvPr id="4" name="Track2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Tengelykorrekció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tibia/femur </a:t>
            </a:r>
            <a:r>
              <a:rPr lang="en-US" dirty="0" err="1" smtClean="0"/>
              <a:t>osteotomia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218" y="1956974"/>
            <a:ext cx="50292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Fiziológiás</a:t>
            </a:r>
            <a:r>
              <a:rPr lang="en-US" sz="2000" dirty="0" smtClean="0"/>
              <a:t> valgus: 4-8 </a:t>
            </a:r>
            <a:r>
              <a:rPr lang="en-US" sz="2000" dirty="0" err="1" smtClean="0"/>
              <a:t>fok</a:t>
            </a:r>
            <a:r>
              <a:rPr lang="en-US" sz="2000" dirty="0" smtClean="0"/>
              <a:t> valgus!</a:t>
            </a:r>
          </a:p>
          <a:p>
            <a:r>
              <a:rPr lang="en-US" sz="2000" dirty="0" smtClean="0"/>
              <a:t>Genu </a:t>
            </a:r>
            <a:r>
              <a:rPr lang="en-US" sz="2000" dirty="0" err="1" smtClean="0"/>
              <a:t>varum</a:t>
            </a:r>
            <a:r>
              <a:rPr lang="en-US" sz="2000" dirty="0" smtClean="0"/>
              <a:t>: “</a:t>
            </a:r>
            <a:r>
              <a:rPr lang="en-US" sz="2000" dirty="0" err="1" smtClean="0"/>
              <a:t>O”láb</a:t>
            </a:r>
            <a:endParaRPr lang="en-US" sz="2000" dirty="0" smtClean="0"/>
          </a:p>
          <a:p>
            <a:r>
              <a:rPr lang="en-US" sz="2000" dirty="0" smtClean="0"/>
              <a:t>Genu </a:t>
            </a:r>
            <a:r>
              <a:rPr lang="en-US" sz="2000" dirty="0" err="1" smtClean="0"/>
              <a:t>valgum</a:t>
            </a:r>
            <a:r>
              <a:rPr lang="en-US" sz="2000" dirty="0" smtClean="0"/>
              <a:t>: “X” </a:t>
            </a:r>
            <a:r>
              <a:rPr lang="en-US" sz="2000" dirty="0" err="1" smtClean="0"/>
              <a:t>láb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-</a:t>
            </a:r>
            <a:r>
              <a:rPr lang="en-US" sz="2000" dirty="0" err="1" smtClean="0"/>
              <a:t>veleszületett</a:t>
            </a:r>
            <a:endParaRPr lang="en-US" sz="2000" dirty="0" smtClean="0"/>
          </a:p>
          <a:p>
            <a:r>
              <a:rPr lang="en-US" sz="2000" dirty="0" smtClean="0"/>
              <a:t>-</a:t>
            </a:r>
            <a:r>
              <a:rPr lang="en-US" sz="2000" dirty="0" err="1" smtClean="0"/>
              <a:t>Posttraumás</a:t>
            </a:r>
            <a:endParaRPr lang="en-US" sz="2000" dirty="0" smtClean="0"/>
          </a:p>
          <a:p>
            <a:r>
              <a:rPr lang="en-US" sz="2000" dirty="0" smtClean="0"/>
              <a:t>-</a:t>
            </a:r>
            <a:r>
              <a:rPr lang="en-US" sz="2000" dirty="0" err="1" smtClean="0"/>
              <a:t>Oldalszalag</a:t>
            </a:r>
            <a:r>
              <a:rPr lang="en-US" sz="2000" dirty="0" smtClean="0"/>
              <a:t> </a:t>
            </a:r>
            <a:r>
              <a:rPr lang="en-US" sz="2000" dirty="0" err="1" smtClean="0"/>
              <a:t>elégtelenség</a:t>
            </a:r>
            <a:endParaRPr lang="en-US" sz="2000" dirty="0" smtClean="0"/>
          </a:p>
          <a:p>
            <a:r>
              <a:rPr lang="en-US" sz="2000" dirty="0" smtClean="0"/>
              <a:t>-</a:t>
            </a:r>
            <a:r>
              <a:rPr lang="en-US" sz="2000" dirty="0" err="1" smtClean="0"/>
              <a:t>növekedési</a:t>
            </a:r>
            <a:r>
              <a:rPr lang="en-US" sz="2000" dirty="0" smtClean="0"/>
              <a:t> </a:t>
            </a:r>
            <a:r>
              <a:rPr lang="en-US" sz="2000" dirty="0" err="1" smtClean="0"/>
              <a:t>porc</a:t>
            </a:r>
            <a:r>
              <a:rPr lang="en-US" sz="2000" dirty="0" smtClean="0"/>
              <a:t> </a:t>
            </a:r>
            <a:r>
              <a:rPr lang="en-US" sz="2000" dirty="0" err="1" smtClean="0"/>
              <a:t>zavar</a:t>
            </a:r>
            <a:endParaRPr lang="en-US" sz="2000" dirty="0" smtClean="0"/>
          </a:p>
          <a:p>
            <a:r>
              <a:rPr lang="en-US" sz="2000" dirty="0" smtClean="0"/>
              <a:t> (</a:t>
            </a:r>
            <a:r>
              <a:rPr lang="en-US" sz="2000" dirty="0" err="1" smtClean="0"/>
              <a:t>gyulladás</a:t>
            </a:r>
            <a:r>
              <a:rPr lang="en-US" sz="2000" dirty="0" smtClean="0"/>
              <a:t>, tumor, </a:t>
            </a:r>
            <a:r>
              <a:rPr lang="en-US" sz="2000" dirty="0" err="1" smtClean="0"/>
              <a:t>törés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592854" y="1252603"/>
            <a:ext cx="3310111" cy="5561083"/>
            <a:chOff x="7444390" y="365125"/>
            <a:chExt cx="4458576" cy="64485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390" y="365125"/>
              <a:ext cx="4458576" cy="6448561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 flipH="1">
              <a:off x="9331891" y="488515"/>
              <a:ext cx="488514" cy="423379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9632515" y="1352811"/>
              <a:ext cx="0" cy="53110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9970717" y="46346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7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59" y="3732758"/>
            <a:ext cx="1904609" cy="29759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9384" y="3732757"/>
            <a:ext cx="2549207" cy="2951714"/>
          </a:xfrm>
          <a:prstGeom prst="rect">
            <a:avLst/>
          </a:prstGeom>
        </p:spPr>
      </p:pic>
      <p:pic>
        <p:nvPicPr>
          <p:cNvPr id="3" name="Track3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6"/>
          <a:stretch/>
        </p:blipFill>
        <p:spPr bwMode="auto">
          <a:xfrm>
            <a:off x="188000" y="2017986"/>
            <a:ext cx="4475836" cy="42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0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01"/>
          <a:stretch/>
        </p:blipFill>
        <p:spPr bwMode="auto">
          <a:xfrm>
            <a:off x="5723556" y="1178162"/>
            <a:ext cx="1824921" cy="508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r="23648"/>
          <a:stretch/>
        </p:blipFill>
        <p:spPr>
          <a:xfrm>
            <a:off x="8608198" y="3520934"/>
            <a:ext cx="2739731" cy="3337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626" y="494675"/>
            <a:ext cx="3434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Korrekciós</a:t>
            </a:r>
            <a:r>
              <a:rPr lang="en-US" sz="2800" dirty="0" smtClean="0"/>
              <a:t> </a:t>
            </a:r>
            <a:r>
              <a:rPr lang="en-US" sz="2800" dirty="0" err="1" smtClean="0"/>
              <a:t>osteotomia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2" r="26175" b="10286"/>
          <a:stretch/>
        </p:blipFill>
        <p:spPr>
          <a:xfrm>
            <a:off x="8273881" y="1"/>
            <a:ext cx="3408367" cy="3380210"/>
          </a:xfrm>
          <a:prstGeom prst="rect">
            <a:avLst/>
          </a:prstGeom>
        </p:spPr>
      </p:pic>
      <p:pic>
        <p:nvPicPr>
          <p:cNvPr id="8" name="Track3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050" y="280856"/>
            <a:ext cx="10515600" cy="1325563"/>
          </a:xfrm>
        </p:spPr>
        <p:txBody>
          <a:bodyPr/>
          <a:lstStyle/>
          <a:p>
            <a:r>
              <a:rPr lang="en-US" dirty="0" err="1" smtClean="0"/>
              <a:t>Instabil</a:t>
            </a:r>
            <a:r>
              <a:rPr lang="en-US" dirty="0" smtClean="0"/>
              <a:t> </a:t>
            </a:r>
            <a:r>
              <a:rPr lang="en-US" dirty="0" err="1" smtClean="0"/>
              <a:t>térd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15" y="2000989"/>
            <a:ext cx="4735882" cy="4351338"/>
          </a:xfrm>
        </p:spPr>
        <p:txBody>
          <a:bodyPr/>
          <a:lstStyle/>
          <a:p>
            <a:r>
              <a:rPr lang="en-US" dirty="0" err="1" smtClean="0"/>
              <a:t>Oldalszalag</a:t>
            </a:r>
            <a:r>
              <a:rPr lang="en-US" dirty="0" smtClean="0"/>
              <a:t> </a:t>
            </a:r>
            <a:r>
              <a:rPr lang="en-US" dirty="0" err="1" smtClean="0"/>
              <a:t>szakadás</a:t>
            </a:r>
            <a:r>
              <a:rPr lang="en-US" dirty="0" smtClean="0"/>
              <a:t>/</a:t>
            </a:r>
            <a:r>
              <a:rPr lang="en-US" dirty="0" err="1" smtClean="0"/>
              <a:t>elégtelenség</a:t>
            </a:r>
            <a:endParaRPr lang="en-US" dirty="0" smtClean="0"/>
          </a:p>
          <a:p>
            <a:r>
              <a:rPr lang="en-US" dirty="0" err="1" smtClean="0"/>
              <a:t>Keresztszalag</a:t>
            </a:r>
            <a:r>
              <a:rPr lang="en-US" dirty="0" smtClean="0"/>
              <a:t> </a:t>
            </a:r>
            <a:r>
              <a:rPr lang="en-US" dirty="0" err="1" smtClean="0"/>
              <a:t>szakadás</a:t>
            </a:r>
            <a:endParaRPr lang="en-US" dirty="0" smtClean="0"/>
          </a:p>
          <a:p>
            <a:r>
              <a:rPr lang="en-US" dirty="0" smtClean="0"/>
              <a:t>Meniscus </a:t>
            </a:r>
            <a:r>
              <a:rPr lang="en-US" dirty="0" err="1" smtClean="0"/>
              <a:t>eltávolítás</a:t>
            </a:r>
            <a:endParaRPr lang="en-US" dirty="0" smtClean="0"/>
          </a:p>
          <a:p>
            <a:r>
              <a:rPr lang="en-US" dirty="0" err="1" smtClean="0"/>
              <a:t>Izomerő</a:t>
            </a:r>
            <a:r>
              <a:rPr lang="en-US" dirty="0" smtClean="0"/>
              <a:t> </a:t>
            </a:r>
            <a:r>
              <a:rPr lang="en-US" dirty="0" err="1" smtClean="0"/>
              <a:t>egyensúly</a:t>
            </a:r>
            <a:r>
              <a:rPr lang="en-US" dirty="0" smtClean="0"/>
              <a:t> </a:t>
            </a:r>
            <a:r>
              <a:rPr lang="en-US" dirty="0" err="1" smtClean="0"/>
              <a:t>változása</a:t>
            </a:r>
            <a:endParaRPr lang="en-US" dirty="0" smtClean="0"/>
          </a:p>
          <a:p>
            <a:r>
              <a:rPr lang="en-US" dirty="0" err="1" smtClean="0"/>
              <a:t>patellatörés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291203" y="1387213"/>
            <a:ext cx="6658627" cy="4270375"/>
          </a:xfrm>
          <a:prstGeom prst="rect">
            <a:avLst/>
          </a:prstGeom>
          <a:solidFill>
            <a:srgbClr val="3333CC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defRPr/>
            </a:pPr>
            <a:r>
              <a:rPr lang="hu-HU" altLang="hu-HU" sz="2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térd instabilitás</a:t>
            </a:r>
          </a:p>
          <a:p>
            <a:pPr algn="ctr">
              <a:buFontTx/>
              <a:buNone/>
              <a:defRPr/>
            </a:pPr>
            <a:endParaRPr lang="hu-HU" altLang="hu-HU" sz="26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buFontTx/>
              <a:buNone/>
              <a:defRPr/>
            </a:pPr>
            <a:endParaRPr lang="hu-HU" altLang="hu-HU" sz="26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hu-HU" altLang="hu-HU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kóros mozgások			egyenlőtlen terhelés</a:t>
            </a:r>
          </a:p>
          <a:p>
            <a:pPr>
              <a:buFontTx/>
              <a:buNone/>
              <a:defRPr/>
            </a:pPr>
            <a:endParaRPr lang="hu-HU" altLang="hu-HU" sz="2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endParaRPr lang="hu-HU" altLang="hu-HU" sz="2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hu-HU" altLang="hu-HU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porcfelszínek kopása		oldalszalag elégtelenség</a:t>
            </a:r>
          </a:p>
          <a:p>
            <a:pPr>
              <a:buFontTx/>
              <a:buNone/>
              <a:defRPr/>
            </a:pPr>
            <a:endParaRPr lang="hu-HU" altLang="hu-HU" sz="2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None/>
              <a:defRPr/>
            </a:pPr>
            <a:endParaRPr lang="hu-HU" altLang="hu-HU" sz="2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buFontTx/>
              <a:buNone/>
              <a:defRPr/>
            </a:pPr>
            <a:r>
              <a:rPr lang="hu-HU" altLang="hu-HU" sz="26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arthrosis</a:t>
            </a:r>
            <a:endParaRPr lang="hu-HU" altLang="hu-HU" sz="26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613742" y="1853852"/>
            <a:ext cx="739036" cy="576197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288625" y="4287322"/>
            <a:ext cx="739036" cy="576197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036036" y="4287322"/>
            <a:ext cx="723900" cy="514989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0027661" y="1853852"/>
            <a:ext cx="677126" cy="576197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24707" y="2985913"/>
            <a:ext cx="44562" cy="649556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0501203" y="2985913"/>
            <a:ext cx="30955" cy="646090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Track3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24" y="-205242"/>
            <a:ext cx="10515600" cy="1325563"/>
          </a:xfrm>
        </p:spPr>
        <p:txBody>
          <a:bodyPr/>
          <a:lstStyle/>
          <a:p>
            <a:r>
              <a:rPr lang="en-US" dirty="0" err="1" smtClean="0"/>
              <a:t>Elülső</a:t>
            </a:r>
            <a:r>
              <a:rPr lang="en-US" dirty="0" smtClean="0"/>
              <a:t> </a:t>
            </a:r>
            <a:r>
              <a:rPr lang="en-US" dirty="0" err="1" smtClean="0"/>
              <a:t>keresztszalag</a:t>
            </a:r>
            <a:r>
              <a:rPr lang="en-US" dirty="0" smtClean="0"/>
              <a:t> </a:t>
            </a:r>
            <a:r>
              <a:rPr lang="en-US" dirty="0" err="1" smtClean="0"/>
              <a:t>pótlás</a:t>
            </a:r>
            <a:endParaRPr lang="en-US" dirty="0"/>
          </a:p>
        </p:txBody>
      </p:sp>
      <p:pic>
        <p:nvPicPr>
          <p:cNvPr id="4" name="Picture 2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4" y="921825"/>
            <a:ext cx="4137346" cy="264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815" y="281792"/>
            <a:ext cx="3241091" cy="3150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60" y="3569918"/>
            <a:ext cx="3150340" cy="3150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4" y="3753179"/>
            <a:ext cx="4108846" cy="2675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6844" y="1227551"/>
            <a:ext cx="3347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Probléma</a:t>
            </a:r>
            <a:r>
              <a:rPr lang="en-US" dirty="0" smtClean="0"/>
              <a:t>: </a:t>
            </a:r>
            <a:r>
              <a:rPr lang="en-US" dirty="0" err="1" smtClean="0"/>
              <a:t>instabilitás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err="1" smtClean="0"/>
              <a:t>mikromozgás</a:t>
            </a:r>
            <a:r>
              <a:rPr lang="en-US" dirty="0" smtClean="0"/>
              <a:t>, </a:t>
            </a:r>
            <a:r>
              <a:rPr lang="en-US" dirty="0" err="1" smtClean="0"/>
              <a:t>nyíróerők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err="1" smtClean="0"/>
              <a:t>secunder</a:t>
            </a:r>
            <a:r>
              <a:rPr lang="en-US" dirty="0" smtClean="0"/>
              <a:t> arthrosis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84" y="4158641"/>
            <a:ext cx="4337048" cy="2269722"/>
          </a:xfrm>
          <a:prstGeom prst="rect">
            <a:avLst/>
          </a:prstGeom>
        </p:spPr>
      </p:pic>
      <p:pic>
        <p:nvPicPr>
          <p:cNvPr id="3" name="Track3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197" y="1930007"/>
            <a:ext cx="6570065" cy="492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3" y="3906301"/>
            <a:ext cx="3667602" cy="275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3" y="488731"/>
            <a:ext cx="4104799" cy="341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91602" y="68672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Meniscus szakadás</a:t>
            </a:r>
            <a:endParaRPr lang="en-US" dirty="0"/>
          </a:p>
        </p:txBody>
      </p:sp>
      <p:pic>
        <p:nvPicPr>
          <p:cNvPr id="2" name="Track3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25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6" y="1064713"/>
            <a:ext cx="3280367" cy="44550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66079" y="839243"/>
            <a:ext cx="53403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Hyalin</a:t>
            </a:r>
            <a:r>
              <a:rPr lang="en-US" sz="2800" dirty="0" smtClean="0"/>
              <a:t> </a:t>
            </a:r>
            <a:r>
              <a:rPr lang="en-US" sz="2800" dirty="0" err="1" smtClean="0"/>
              <a:t>porc</a:t>
            </a:r>
            <a:endParaRPr lang="en-US" sz="2800" dirty="0" smtClean="0"/>
          </a:p>
          <a:p>
            <a:endParaRPr lang="en-US" sz="2400" dirty="0" smtClean="0"/>
          </a:p>
          <a:p>
            <a:r>
              <a:rPr lang="en-US" sz="2200" dirty="0" smtClean="0"/>
              <a:t>-</a:t>
            </a:r>
            <a:r>
              <a:rPr lang="en-US" sz="2200" dirty="0" err="1" smtClean="0"/>
              <a:t>ér</a:t>
            </a:r>
            <a:r>
              <a:rPr lang="en-US" sz="2200" dirty="0" smtClean="0"/>
              <a:t>- </a:t>
            </a:r>
            <a:r>
              <a:rPr lang="en-US" sz="2200" dirty="0" err="1" smtClean="0"/>
              <a:t>idegmentes</a:t>
            </a:r>
            <a:endParaRPr lang="en-US" sz="2200" dirty="0" smtClean="0"/>
          </a:p>
          <a:p>
            <a:r>
              <a:rPr lang="en-US" sz="2200" dirty="0" smtClean="0"/>
              <a:t>-</a:t>
            </a:r>
            <a:r>
              <a:rPr lang="en-US" sz="2200" dirty="0" err="1" smtClean="0"/>
              <a:t>diffúzióval</a:t>
            </a:r>
            <a:r>
              <a:rPr lang="en-US" sz="2200" dirty="0" smtClean="0"/>
              <a:t> </a:t>
            </a:r>
            <a:r>
              <a:rPr lang="en-US" sz="2200" dirty="0" err="1" smtClean="0"/>
              <a:t>történő</a:t>
            </a:r>
            <a:r>
              <a:rPr lang="en-US" sz="2200" dirty="0" smtClean="0"/>
              <a:t> </a:t>
            </a:r>
            <a:r>
              <a:rPr lang="en-US" sz="2200" dirty="0" err="1" smtClean="0"/>
              <a:t>tápanyagellátás</a:t>
            </a:r>
            <a:endParaRPr lang="en-US" sz="2200" dirty="0" smtClean="0"/>
          </a:p>
          <a:p>
            <a:r>
              <a:rPr lang="en-US" sz="2200" dirty="0" smtClean="0"/>
              <a:t>-</a:t>
            </a:r>
            <a:r>
              <a:rPr lang="en-US" sz="2200" dirty="0" err="1" smtClean="0"/>
              <a:t>nincs</a:t>
            </a:r>
            <a:r>
              <a:rPr lang="en-US" sz="2200" dirty="0" smtClean="0"/>
              <a:t> </a:t>
            </a:r>
            <a:r>
              <a:rPr lang="en-US" sz="2200" dirty="0" err="1" smtClean="0"/>
              <a:t>osztódás</a:t>
            </a:r>
            <a:endParaRPr lang="en-US" sz="2200" dirty="0" smtClean="0"/>
          </a:p>
          <a:p>
            <a:r>
              <a:rPr lang="en-US" sz="2200" dirty="0" smtClean="0"/>
              <a:t>-</a:t>
            </a:r>
            <a:r>
              <a:rPr lang="en-US" sz="2200" dirty="0" err="1" smtClean="0"/>
              <a:t>nincs</a:t>
            </a:r>
            <a:r>
              <a:rPr lang="en-US" sz="2200" dirty="0" smtClean="0"/>
              <a:t> </a:t>
            </a:r>
            <a:r>
              <a:rPr lang="en-US" sz="2200" dirty="0" err="1" smtClean="0"/>
              <a:t>regeneráció</a:t>
            </a:r>
            <a:r>
              <a:rPr lang="en-US" sz="2200" dirty="0" smtClean="0"/>
              <a:t>!</a:t>
            </a:r>
          </a:p>
          <a:p>
            <a:endParaRPr lang="en-US" sz="2200" dirty="0"/>
          </a:p>
          <a:p>
            <a:r>
              <a:rPr lang="en-US" sz="2200" dirty="0" smtClean="0"/>
              <a:t>-</a:t>
            </a:r>
            <a:r>
              <a:rPr lang="en-US" sz="2200" dirty="0" err="1" smtClean="0"/>
              <a:t>Élettartam</a:t>
            </a:r>
            <a:r>
              <a:rPr lang="en-US" sz="2200" dirty="0" smtClean="0"/>
              <a:t> :kb 60 </a:t>
            </a:r>
            <a:r>
              <a:rPr lang="en-US" sz="2200" dirty="0" err="1" smtClean="0"/>
              <a:t>év</a:t>
            </a:r>
            <a:r>
              <a:rPr lang="en-US" sz="2200" dirty="0" smtClean="0"/>
              <a:t> ( </a:t>
            </a:r>
            <a:r>
              <a:rPr lang="en-US" sz="2200" dirty="0" err="1" smtClean="0"/>
              <a:t>idiopátiás</a:t>
            </a:r>
            <a:r>
              <a:rPr lang="en-US" sz="2200" dirty="0" smtClean="0"/>
              <a:t> arthrosis)</a:t>
            </a:r>
          </a:p>
          <a:p>
            <a:endParaRPr lang="en-US" sz="22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/>
          <a:stretch/>
        </p:blipFill>
        <p:spPr>
          <a:xfrm>
            <a:off x="8716555" y="977031"/>
            <a:ext cx="3475445" cy="4455034"/>
          </a:xfrm>
          <a:prstGeom prst="rect">
            <a:avLst/>
          </a:prstGeom>
        </p:spPr>
      </p:pic>
      <p:pic>
        <p:nvPicPr>
          <p:cNvPr id="5" name="Track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1477" y="5765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Aszeptikus</a:t>
            </a:r>
            <a:r>
              <a:rPr lang="en-US" dirty="0" smtClean="0"/>
              <a:t> </a:t>
            </a:r>
            <a:r>
              <a:rPr lang="en-US" dirty="0" err="1" smtClean="0"/>
              <a:t>osteochondrosisok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Ahlbaeck-betegség</a:t>
            </a:r>
            <a:r>
              <a:rPr lang="en-US" dirty="0" smtClean="0"/>
              <a:t>: </a:t>
            </a:r>
            <a:r>
              <a:rPr lang="en-US" dirty="0" err="1" smtClean="0"/>
              <a:t>időskori</a:t>
            </a:r>
            <a:r>
              <a:rPr lang="en-US" dirty="0" smtClean="0"/>
              <a:t>, </a:t>
            </a:r>
            <a:r>
              <a:rPr lang="en-US" dirty="0" err="1" smtClean="0"/>
              <a:t>nagy</a:t>
            </a:r>
            <a:r>
              <a:rPr lang="en-US" dirty="0" smtClean="0"/>
              <a:t> </a:t>
            </a:r>
            <a:r>
              <a:rPr lang="en-US" dirty="0" err="1" smtClean="0"/>
              <a:t>kiterjedésű</a:t>
            </a:r>
            <a:r>
              <a:rPr lang="en-US" dirty="0" smtClean="0"/>
              <a:t> </a:t>
            </a:r>
            <a:r>
              <a:rPr lang="en-US" dirty="0" err="1" smtClean="0"/>
              <a:t>csontnecrosis</a:t>
            </a:r>
            <a:endParaRPr lang="en-US" dirty="0" smtClean="0"/>
          </a:p>
          <a:p>
            <a:r>
              <a:rPr lang="en-US" dirty="0" err="1" smtClean="0"/>
              <a:t>Gyorsan</a:t>
            </a:r>
            <a:r>
              <a:rPr lang="en-US" dirty="0" smtClean="0"/>
              <a:t> </a:t>
            </a:r>
            <a:r>
              <a:rPr lang="en-US" dirty="0" err="1" smtClean="0"/>
              <a:t>progrediáló</a:t>
            </a:r>
            <a:r>
              <a:rPr lang="en-US" dirty="0" smtClean="0"/>
              <a:t> </a:t>
            </a:r>
            <a:r>
              <a:rPr lang="en-US" dirty="0" err="1" smtClean="0"/>
              <a:t>erős</a:t>
            </a:r>
            <a:r>
              <a:rPr lang="en-US" dirty="0" smtClean="0"/>
              <a:t> </a:t>
            </a:r>
            <a:r>
              <a:rPr lang="en-US" dirty="0" err="1" smtClean="0"/>
              <a:t>fájdalom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824" y="2415264"/>
            <a:ext cx="3219669" cy="398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65" y="2928131"/>
            <a:ext cx="2663935" cy="3475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6" y="2928131"/>
            <a:ext cx="4631996" cy="3248831"/>
          </a:xfrm>
          <a:prstGeom prst="rect">
            <a:avLst/>
          </a:prstGeom>
        </p:spPr>
      </p:pic>
      <p:pic>
        <p:nvPicPr>
          <p:cNvPr id="7" name="Track3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Schlatter</a:t>
            </a:r>
            <a:r>
              <a:rPr lang="en-US" dirty="0" smtClean="0"/>
              <a:t>-Osgood </a:t>
            </a:r>
            <a:r>
              <a:rPr lang="en-US" dirty="0" err="1" smtClean="0"/>
              <a:t>betegség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91369"/>
            <a:ext cx="10515600" cy="4351338"/>
          </a:xfrm>
        </p:spPr>
        <p:txBody>
          <a:bodyPr/>
          <a:lstStyle/>
          <a:p>
            <a:r>
              <a:rPr lang="en-US" dirty="0" err="1" smtClean="0"/>
              <a:t>Fiatalkori</a:t>
            </a:r>
            <a:r>
              <a:rPr lang="en-US" dirty="0" smtClean="0"/>
              <a:t> </a:t>
            </a:r>
            <a:r>
              <a:rPr lang="en-US" dirty="0" err="1" smtClean="0"/>
              <a:t>elváltozás</a:t>
            </a:r>
            <a:r>
              <a:rPr lang="en-US" dirty="0" smtClean="0"/>
              <a:t> a tub. Tibiae </a:t>
            </a:r>
            <a:r>
              <a:rPr lang="en-US" dirty="0" err="1" smtClean="0"/>
              <a:t>területén</a:t>
            </a:r>
            <a:endParaRPr lang="en-US" dirty="0" smtClean="0"/>
          </a:p>
          <a:p>
            <a:r>
              <a:rPr lang="en-US" dirty="0" err="1" smtClean="0"/>
              <a:t>Ismeretlen</a:t>
            </a:r>
            <a:r>
              <a:rPr lang="en-US" dirty="0" smtClean="0"/>
              <a:t> </a:t>
            </a:r>
            <a:r>
              <a:rPr lang="en-US" dirty="0" err="1" smtClean="0"/>
              <a:t>etiológia</a:t>
            </a:r>
            <a:endParaRPr lang="en-US" dirty="0" smtClean="0"/>
          </a:p>
          <a:p>
            <a:r>
              <a:rPr lang="en-US" dirty="0" err="1" smtClean="0"/>
              <a:t>Panasz</a:t>
            </a:r>
            <a:r>
              <a:rPr lang="en-US" dirty="0" smtClean="0"/>
              <a:t> </a:t>
            </a:r>
            <a:r>
              <a:rPr lang="en-US" dirty="0" err="1" smtClean="0"/>
              <a:t>esetén</a:t>
            </a:r>
            <a:r>
              <a:rPr lang="en-US" dirty="0" smtClean="0"/>
              <a:t> </a:t>
            </a:r>
            <a:r>
              <a:rPr lang="en-US" dirty="0" err="1" smtClean="0"/>
              <a:t>javasolt</a:t>
            </a:r>
            <a:r>
              <a:rPr lang="en-US" dirty="0" smtClean="0"/>
              <a:t> </a:t>
            </a:r>
            <a:r>
              <a:rPr lang="en-US" dirty="0" err="1" smtClean="0"/>
              <a:t>operálni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98" y="2765691"/>
            <a:ext cx="7265702" cy="3803141"/>
          </a:xfrm>
          <a:prstGeom prst="rect">
            <a:avLst/>
          </a:prstGeom>
        </p:spPr>
      </p:pic>
      <p:pic>
        <p:nvPicPr>
          <p:cNvPr id="5" name="Track3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knee_OCD_symptoms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8"/>
          <a:stretch>
            <a:fillRect/>
          </a:stretch>
        </p:blipFill>
        <p:spPr bwMode="auto">
          <a:xfrm>
            <a:off x="374892" y="1707796"/>
            <a:ext cx="6309688" cy="488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Box 5"/>
          <p:cNvSpPr txBox="1">
            <a:spLocks noChangeArrowheads="1"/>
          </p:cNvSpPr>
          <p:nvPr/>
        </p:nvSpPr>
        <p:spPr bwMode="auto">
          <a:xfrm>
            <a:off x="1037192" y="394138"/>
            <a:ext cx="5890736" cy="52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790" b="1">
                <a:solidFill>
                  <a:srgbClr val="808080"/>
                </a:solidFill>
                <a:latin typeface="Times New Roman" charset="0"/>
              </a:rPr>
              <a:t>Osteochondritis</a:t>
            </a:r>
            <a:r>
              <a:rPr lang="en-US" altLang="en-US" sz="2790" b="1" dirty="0">
                <a:solidFill>
                  <a:srgbClr val="808080"/>
                </a:solidFill>
                <a:latin typeface="Times New Roman" charset="0"/>
              </a:rPr>
              <a:t> </a:t>
            </a:r>
            <a:r>
              <a:rPr lang="en-US" altLang="en-US" sz="2790" b="1" dirty="0" err="1">
                <a:solidFill>
                  <a:srgbClr val="808080"/>
                </a:solidFill>
                <a:latin typeface="Times New Roman" charset="0"/>
              </a:rPr>
              <a:t>dissecans</a:t>
            </a:r>
            <a:r>
              <a:rPr lang="en-US" altLang="en-US" sz="2790" b="1" dirty="0">
                <a:solidFill>
                  <a:srgbClr val="808080"/>
                </a:solidFill>
                <a:latin typeface="Times New Roman" charset="0"/>
              </a:rPr>
              <a:t> ( OCD)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33" y="521678"/>
            <a:ext cx="3976270" cy="4113383"/>
          </a:xfrm>
          <a:prstGeom prst="rect">
            <a:avLst/>
          </a:prstGeom>
        </p:spPr>
      </p:pic>
      <p:pic>
        <p:nvPicPr>
          <p:cNvPr id="3" name="Track4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mosaicfi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24" y="0"/>
            <a:ext cx="4966335" cy="366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 descr="mosaicbru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733324" cy="366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mosaic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45" y="3741897"/>
            <a:ext cx="3083243" cy="311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mosaic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04" y="3741897"/>
            <a:ext cx="3073241" cy="311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" descr="img_cartilage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3971925"/>
            <a:ext cx="2540318" cy="166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23086" y="6183086"/>
            <a:ext cx="2481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Mozaikplasztika</a:t>
            </a:r>
            <a:endParaRPr lang="en-US" sz="2800" dirty="0"/>
          </a:p>
        </p:txBody>
      </p:sp>
      <p:pic>
        <p:nvPicPr>
          <p:cNvPr id="3" name="Track4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1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Patella </a:t>
            </a:r>
            <a:r>
              <a:rPr lang="en-US" dirty="0" err="1" smtClean="0"/>
              <a:t>elváltozásai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174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Patella </a:t>
            </a:r>
            <a:r>
              <a:rPr lang="en-US" dirty="0" err="1" smtClean="0"/>
              <a:t>ficam</a:t>
            </a:r>
            <a:r>
              <a:rPr lang="en-US" dirty="0" smtClean="0"/>
              <a:t>: </a:t>
            </a:r>
            <a:r>
              <a:rPr lang="en-US" dirty="0" err="1" smtClean="0"/>
              <a:t>egyszeri</a:t>
            </a:r>
            <a:r>
              <a:rPr lang="en-US" dirty="0" smtClean="0"/>
              <a:t>,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habitualis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Okai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trauma</a:t>
            </a: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med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izületi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tok és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retinaculum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lazasága</a:t>
            </a: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patella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magas állása</a:t>
            </a: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lat.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femurcondylus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v. –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patellafél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hypoplasiája</a:t>
            </a:r>
            <a:endParaRPr lang="hu-HU" altLang="hu-H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genu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valgum</a:t>
            </a:r>
            <a:endParaRPr lang="hu-HU" altLang="hu-H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tuberositas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tibiae</a:t>
            </a:r>
            <a:r>
              <a:rPr lang="hu-HU" alt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alt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lateralisalódása</a:t>
            </a:r>
            <a:endParaRPr lang="hu-HU" altLang="hu-H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89" y="365125"/>
            <a:ext cx="5624898" cy="267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rack4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3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Műtéti</a:t>
            </a:r>
            <a:r>
              <a:rPr lang="en-US" dirty="0" smtClean="0"/>
              <a:t> </a:t>
            </a:r>
            <a:r>
              <a:rPr lang="en-US" dirty="0" err="1" smtClean="0"/>
              <a:t>lehetőségek</a:t>
            </a:r>
            <a:r>
              <a:rPr lang="en-US" dirty="0" smtClean="0"/>
              <a:t> </a:t>
            </a:r>
            <a:r>
              <a:rPr lang="en-US" dirty="0" err="1" smtClean="0"/>
              <a:t>habitualis</a:t>
            </a:r>
            <a:r>
              <a:rPr lang="en-US" dirty="0" smtClean="0"/>
              <a:t> </a:t>
            </a:r>
            <a:r>
              <a:rPr lang="en-US" dirty="0" err="1" smtClean="0"/>
              <a:t>patellaficam</a:t>
            </a:r>
            <a:r>
              <a:rPr lang="en-US" dirty="0" smtClean="0"/>
              <a:t> </a:t>
            </a:r>
            <a:r>
              <a:rPr lang="en-US" dirty="0" err="1" smtClean="0"/>
              <a:t>esetén-lágyrészek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16660" cy="3372676"/>
          </a:xfrm>
        </p:spPr>
        <p:txBody>
          <a:bodyPr/>
          <a:lstStyle/>
          <a:p>
            <a:r>
              <a:rPr lang="en-US" dirty="0" err="1" smtClean="0"/>
              <a:t>Lateralis</a:t>
            </a:r>
            <a:r>
              <a:rPr lang="en-US" dirty="0" smtClean="0"/>
              <a:t> release</a:t>
            </a:r>
          </a:p>
          <a:p>
            <a:r>
              <a:rPr lang="en-US" dirty="0" err="1" smtClean="0"/>
              <a:t>Medialis</a:t>
            </a:r>
            <a:r>
              <a:rPr lang="en-US" dirty="0" smtClean="0"/>
              <a:t> </a:t>
            </a:r>
            <a:r>
              <a:rPr lang="en-US" dirty="0" err="1" smtClean="0"/>
              <a:t>tokraffolás</a:t>
            </a:r>
            <a:endParaRPr lang="en-US" dirty="0" smtClean="0"/>
          </a:p>
          <a:p>
            <a:r>
              <a:rPr lang="en-US" dirty="0" err="1" smtClean="0"/>
              <a:t>Vastus</a:t>
            </a:r>
            <a:r>
              <a:rPr lang="en-US" dirty="0" smtClean="0"/>
              <a:t> </a:t>
            </a:r>
            <a:r>
              <a:rPr lang="en-US" dirty="0" err="1" smtClean="0"/>
              <a:t>medialis</a:t>
            </a:r>
            <a:r>
              <a:rPr lang="en-US" dirty="0" smtClean="0"/>
              <a:t> </a:t>
            </a:r>
            <a:r>
              <a:rPr lang="en-US" dirty="0" err="1" smtClean="0"/>
              <a:t>transzpozició</a:t>
            </a:r>
            <a:endParaRPr lang="en-US" dirty="0" smtClean="0"/>
          </a:p>
          <a:p>
            <a:r>
              <a:rPr lang="en-US" dirty="0" err="1" smtClean="0"/>
              <a:t>Medialis</a:t>
            </a:r>
            <a:r>
              <a:rPr lang="en-US" dirty="0" smtClean="0"/>
              <a:t> </a:t>
            </a:r>
            <a:r>
              <a:rPr lang="en-US" dirty="0" err="1" smtClean="0"/>
              <a:t>patellofemoralis</a:t>
            </a:r>
            <a:r>
              <a:rPr lang="en-US" dirty="0" smtClean="0"/>
              <a:t> </a:t>
            </a:r>
            <a:r>
              <a:rPr lang="en-US" dirty="0" err="1" smtClean="0"/>
              <a:t>szalag</a:t>
            </a:r>
            <a:r>
              <a:rPr lang="en-US" dirty="0" smtClean="0"/>
              <a:t> (MPFL) </a:t>
            </a:r>
            <a:r>
              <a:rPr lang="en-US" dirty="0" err="1" smtClean="0"/>
              <a:t>rekonstrukció</a:t>
            </a:r>
            <a:endParaRPr lang="en-US" dirty="0"/>
          </a:p>
        </p:txBody>
      </p:sp>
      <p:pic>
        <p:nvPicPr>
          <p:cNvPr id="4" name="Picture 3" descr="MPFL+Reconstructio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43" y="3785968"/>
            <a:ext cx="4267480" cy="2824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60" y="1464773"/>
            <a:ext cx="3245013" cy="3245013"/>
          </a:xfrm>
          <a:prstGeom prst="rect">
            <a:avLst/>
          </a:prstGeom>
        </p:spPr>
      </p:pic>
      <p:pic>
        <p:nvPicPr>
          <p:cNvPr id="7" name="Track4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0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74" y="-73864"/>
            <a:ext cx="10515600" cy="1325563"/>
          </a:xfrm>
        </p:spPr>
        <p:txBody>
          <a:bodyPr/>
          <a:lstStyle/>
          <a:p>
            <a:r>
              <a:rPr lang="en-US" dirty="0" err="1" smtClean="0"/>
              <a:t>Csontos</a:t>
            </a:r>
            <a:r>
              <a:rPr lang="en-US" dirty="0" smtClean="0"/>
              <a:t> </a:t>
            </a:r>
            <a:r>
              <a:rPr lang="en-US" dirty="0" err="1" smtClean="0"/>
              <a:t>rekonstrukció</a:t>
            </a:r>
            <a:r>
              <a:rPr lang="en-US" dirty="0" smtClean="0"/>
              <a:t> </a:t>
            </a:r>
            <a:r>
              <a:rPr lang="en-US" dirty="0" err="1" smtClean="0"/>
              <a:t>patellaficamnál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2886" cy="4351338"/>
          </a:xfrm>
        </p:spPr>
        <p:txBody>
          <a:bodyPr/>
          <a:lstStyle/>
          <a:p>
            <a:r>
              <a:rPr lang="en-US" dirty="0" err="1" smtClean="0"/>
              <a:t>Tuberositas</a:t>
            </a:r>
            <a:r>
              <a:rPr lang="en-US" dirty="0" smtClean="0"/>
              <a:t> tibiae transfer (</a:t>
            </a:r>
            <a:r>
              <a:rPr lang="en-US" dirty="0" err="1" smtClean="0"/>
              <a:t>medializáció,disztalizáció</a:t>
            </a:r>
            <a:r>
              <a:rPr lang="en-US" dirty="0" smtClean="0"/>
              <a:t>)</a:t>
            </a:r>
          </a:p>
          <a:p>
            <a:r>
              <a:rPr lang="en-US" dirty="0" smtClean="0"/>
              <a:t>Trochlea </a:t>
            </a:r>
            <a:r>
              <a:rPr lang="en-US" dirty="0" err="1" smtClean="0"/>
              <a:t>femoris</a:t>
            </a:r>
            <a:r>
              <a:rPr lang="en-US" dirty="0" smtClean="0"/>
              <a:t> </a:t>
            </a:r>
            <a:r>
              <a:rPr lang="en-US" dirty="0" err="1" smtClean="0"/>
              <a:t>plasztika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583" y="857575"/>
            <a:ext cx="3448417" cy="387133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473874" y="2210346"/>
            <a:ext cx="2267212" cy="676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896" y="4977890"/>
            <a:ext cx="3526198" cy="1666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294" y="3086318"/>
            <a:ext cx="2730792" cy="3557961"/>
          </a:xfrm>
          <a:prstGeom prst="rect">
            <a:avLst/>
          </a:prstGeom>
        </p:spPr>
      </p:pic>
      <p:pic>
        <p:nvPicPr>
          <p:cNvPr id="10" name="Picture 9" descr="2.5mm cson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t="24272" r="12302" b="26681"/>
          <a:stretch/>
        </p:blipFill>
        <p:spPr>
          <a:xfrm>
            <a:off x="216074" y="4325062"/>
            <a:ext cx="4437973" cy="2319217"/>
          </a:xfrm>
          <a:prstGeom prst="rect">
            <a:avLst/>
          </a:prstGeom>
        </p:spPr>
      </p:pic>
      <p:pic>
        <p:nvPicPr>
          <p:cNvPr id="12" name="Track4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5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dirty="0" err="1" smtClean="0"/>
              <a:t>ndoprotézisek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49" y="1920218"/>
            <a:ext cx="8431924" cy="3786899"/>
          </a:xfrm>
        </p:spPr>
        <p:txBody>
          <a:bodyPr>
            <a:normAutofit/>
          </a:bodyPr>
          <a:lstStyle/>
          <a:p>
            <a:r>
              <a:rPr lang="en-US" dirty="0" err="1" smtClean="0"/>
              <a:t>Több</a:t>
            </a:r>
            <a:r>
              <a:rPr lang="en-US" dirty="0" smtClean="0"/>
              <a:t> </a:t>
            </a:r>
            <a:r>
              <a:rPr lang="en-US" dirty="0" err="1" smtClean="0"/>
              <a:t>compartmentet</a:t>
            </a:r>
            <a:r>
              <a:rPr lang="en-US" dirty="0" smtClean="0"/>
              <a:t> </a:t>
            </a:r>
            <a:r>
              <a:rPr lang="en-US" dirty="0" err="1" smtClean="0"/>
              <a:t>érintő</a:t>
            </a:r>
            <a:r>
              <a:rPr lang="en-US" dirty="0" smtClean="0"/>
              <a:t> </a:t>
            </a:r>
            <a:r>
              <a:rPr lang="en-US" dirty="0" err="1" smtClean="0"/>
              <a:t>arthrózis</a:t>
            </a:r>
            <a:endParaRPr lang="en-US" dirty="0" smtClean="0"/>
          </a:p>
          <a:p>
            <a:r>
              <a:rPr lang="en-US" dirty="0" smtClean="0"/>
              <a:t>Grade 3-4</a:t>
            </a:r>
          </a:p>
          <a:p>
            <a:r>
              <a:rPr lang="en-US" dirty="0" err="1" smtClean="0"/>
              <a:t>Súlyos</a:t>
            </a:r>
            <a:r>
              <a:rPr lang="en-US" dirty="0" smtClean="0"/>
              <a:t> </a:t>
            </a:r>
            <a:r>
              <a:rPr lang="en-US" dirty="0" err="1" smtClean="0"/>
              <a:t>tengelydeformitás</a:t>
            </a:r>
            <a:r>
              <a:rPr lang="en-US" dirty="0" smtClean="0"/>
              <a:t>, </a:t>
            </a:r>
            <a:r>
              <a:rPr lang="en-US" dirty="0" err="1" smtClean="0"/>
              <a:t>instabilitás</a:t>
            </a:r>
            <a:endParaRPr lang="en-US" dirty="0" smtClean="0"/>
          </a:p>
          <a:p>
            <a:r>
              <a:rPr lang="en-US" dirty="0" err="1" smtClean="0"/>
              <a:t>Konzervatív</a:t>
            </a:r>
            <a:r>
              <a:rPr lang="en-US" dirty="0" smtClean="0"/>
              <a:t> </a:t>
            </a:r>
            <a:r>
              <a:rPr lang="en-US" dirty="0" err="1" smtClean="0"/>
              <a:t>kezelés</a:t>
            </a:r>
            <a:r>
              <a:rPr lang="en-US" dirty="0" smtClean="0"/>
              <a:t> </a:t>
            </a:r>
            <a:r>
              <a:rPr lang="en-US" dirty="0" err="1" smtClean="0"/>
              <a:t>elégtelen</a:t>
            </a:r>
            <a:endParaRPr lang="en-US" dirty="0" smtClean="0"/>
          </a:p>
          <a:p>
            <a:r>
              <a:rPr lang="en-US" dirty="0" err="1" smtClean="0"/>
              <a:t>Progresszív</a:t>
            </a:r>
            <a:r>
              <a:rPr lang="en-US" dirty="0" smtClean="0"/>
              <a:t> </a:t>
            </a:r>
            <a:r>
              <a:rPr lang="en-US" dirty="0" err="1" smtClean="0"/>
              <a:t>fájdalomnövekedés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 b="13221"/>
          <a:stretch/>
        </p:blipFill>
        <p:spPr>
          <a:xfrm>
            <a:off x="5490502" y="3785312"/>
            <a:ext cx="6234941" cy="3072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534" y="55426"/>
            <a:ext cx="3615121" cy="3615121"/>
          </a:xfrm>
          <a:prstGeom prst="rect">
            <a:avLst/>
          </a:prstGeom>
        </p:spPr>
      </p:pic>
      <p:pic>
        <p:nvPicPr>
          <p:cNvPr id="4" name="Track4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SCN30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33" y="743864"/>
            <a:ext cx="3583606" cy="539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DSCN30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860" y="769639"/>
            <a:ext cx="3584100" cy="539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SCN30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0" y="769639"/>
            <a:ext cx="3616757" cy="54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ck4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Endoprotézisek</a:t>
            </a:r>
            <a:r>
              <a:rPr lang="en-US" dirty="0" smtClean="0"/>
              <a:t>- </a:t>
            </a:r>
            <a:r>
              <a:rPr lang="en-US" dirty="0" err="1" smtClean="0"/>
              <a:t>főbb</a:t>
            </a:r>
            <a:r>
              <a:rPr lang="en-US" dirty="0" smtClean="0"/>
              <a:t> </a:t>
            </a:r>
            <a:r>
              <a:rPr lang="en-US" dirty="0" err="1" smtClean="0"/>
              <a:t>szövődmények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3979" y="1690688"/>
            <a:ext cx="10515600" cy="4351338"/>
          </a:xfrm>
        </p:spPr>
        <p:txBody>
          <a:bodyPr/>
          <a:lstStyle/>
          <a:p>
            <a:r>
              <a:rPr lang="en-US" dirty="0" err="1" smtClean="0"/>
              <a:t>Fertőzés</a:t>
            </a:r>
            <a:r>
              <a:rPr lang="en-US" dirty="0" smtClean="0"/>
              <a:t>: </a:t>
            </a:r>
            <a:r>
              <a:rPr lang="en-US" dirty="0" err="1" smtClean="0"/>
              <a:t>akut</a:t>
            </a:r>
            <a:r>
              <a:rPr lang="en-US" dirty="0" smtClean="0"/>
              <a:t>,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késői</a:t>
            </a:r>
            <a:r>
              <a:rPr lang="en-US" dirty="0" smtClean="0"/>
              <a:t> (</a:t>
            </a:r>
            <a:r>
              <a:rPr lang="en-US" dirty="0" err="1" smtClean="0"/>
              <a:t>haematogen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Mechanikus</a:t>
            </a:r>
            <a:r>
              <a:rPr lang="en-US" dirty="0" smtClean="0"/>
              <a:t>: </a:t>
            </a:r>
            <a:r>
              <a:rPr lang="en-US" dirty="0" err="1" smtClean="0"/>
              <a:t>luxatio</a:t>
            </a:r>
            <a:r>
              <a:rPr lang="en-US" dirty="0" smtClean="0"/>
              <a:t>, </a:t>
            </a:r>
            <a:r>
              <a:rPr lang="en-US" dirty="0" err="1" smtClean="0"/>
              <a:t>törés</a:t>
            </a:r>
            <a:r>
              <a:rPr lang="en-US" dirty="0" smtClean="0"/>
              <a:t>, </a:t>
            </a:r>
            <a:r>
              <a:rPr lang="en-US" dirty="0" err="1" smtClean="0"/>
              <a:t>kopás</a:t>
            </a:r>
            <a:r>
              <a:rPr lang="en-US" dirty="0" smtClean="0"/>
              <a:t>, </a:t>
            </a:r>
            <a:r>
              <a:rPr lang="en-US" dirty="0" err="1" smtClean="0"/>
              <a:t>lazulás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8" t="10800" r="21561"/>
          <a:stretch/>
        </p:blipFill>
        <p:spPr>
          <a:xfrm>
            <a:off x="284509" y="1982959"/>
            <a:ext cx="2237973" cy="4599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24" y="2011760"/>
            <a:ext cx="2495205" cy="4622191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0"/>
          <a:stretch/>
        </p:blipFill>
        <p:spPr>
          <a:xfrm>
            <a:off x="7799800" y="2935581"/>
            <a:ext cx="2091058" cy="3647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8" y="2895426"/>
            <a:ext cx="1173224" cy="3687275"/>
          </a:xfrm>
          <a:prstGeom prst="rect">
            <a:avLst/>
          </a:prstGeom>
        </p:spPr>
      </p:pic>
      <p:pic>
        <p:nvPicPr>
          <p:cNvPr id="8" name="Track4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21" y="191705"/>
            <a:ext cx="10515600" cy="1325563"/>
          </a:xfrm>
        </p:spPr>
        <p:txBody>
          <a:bodyPr/>
          <a:lstStyle/>
          <a:p>
            <a:r>
              <a:rPr lang="en-US" dirty="0" err="1" smtClean="0"/>
              <a:t>Artrózis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765" y="363210"/>
            <a:ext cx="6981497" cy="146559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Hyalinporc</a:t>
            </a:r>
            <a:r>
              <a:rPr lang="en-US" dirty="0" smtClean="0"/>
              <a:t> </a:t>
            </a:r>
            <a:r>
              <a:rPr lang="en-US" dirty="0" err="1" smtClean="0"/>
              <a:t>degeneratio</a:t>
            </a:r>
            <a:endParaRPr lang="en-US" dirty="0"/>
          </a:p>
          <a:p>
            <a:r>
              <a:rPr lang="en-US" dirty="0" err="1" smtClean="0"/>
              <a:t>Csökken</a:t>
            </a:r>
            <a:r>
              <a:rPr lang="en-US" dirty="0" smtClean="0"/>
              <a:t> a </a:t>
            </a:r>
            <a:r>
              <a:rPr lang="en-US" dirty="0" err="1" smtClean="0"/>
              <a:t>folyadék</a:t>
            </a:r>
            <a:r>
              <a:rPr lang="en-US" dirty="0" smtClean="0"/>
              <a:t>, a </a:t>
            </a:r>
            <a:r>
              <a:rPr lang="en-US" dirty="0" err="1" smtClean="0"/>
              <a:t>kondroitin-szulfát</a:t>
            </a:r>
            <a:r>
              <a:rPr lang="en-US" dirty="0" smtClean="0"/>
              <a:t> </a:t>
            </a:r>
            <a:r>
              <a:rPr lang="en-US" dirty="0" err="1" smtClean="0"/>
              <a:t>tartalom</a:t>
            </a:r>
            <a:endParaRPr lang="en-US" dirty="0" smtClean="0"/>
          </a:p>
          <a:p>
            <a:r>
              <a:rPr lang="en-US" dirty="0" err="1" smtClean="0"/>
              <a:t>Sejtszám</a:t>
            </a:r>
            <a:r>
              <a:rPr lang="en-US" dirty="0" smtClean="0"/>
              <a:t> </a:t>
            </a:r>
            <a:r>
              <a:rPr lang="en-US" dirty="0" err="1" smtClean="0"/>
              <a:t>csökkenés</a:t>
            </a:r>
            <a:endParaRPr lang="en-US" dirty="0" smtClean="0"/>
          </a:p>
          <a:p>
            <a:r>
              <a:rPr lang="en-US" dirty="0" err="1" smtClean="0"/>
              <a:t>Szöveti</a:t>
            </a:r>
            <a:r>
              <a:rPr lang="en-US" dirty="0" smtClean="0"/>
              <a:t> </a:t>
            </a:r>
            <a:r>
              <a:rPr lang="en-US" dirty="0" err="1" smtClean="0"/>
              <a:t>szerkezet</a:t>
            </a:r>
            <a:r>
              <a:rPr lang="en-US" dirty="0" smtClean="0"/>
              <a:t> </a:t>
            </a:r>
            <a:r>
              <a:rPr lang="en-US" dirty="0" err="1" smtClean="0"/>
              <a:t>degeneráció</a:t>
            </a:r>
            <a:r>
              <a:rPr lang="en-US" dirty="0" smtClean="0"/>
              <a:t>		</a:t>
            </a:r>
            <a:r>
              <a:rPr lang="en-US" dirty="0" err="1" smtClean="0"/>
              <a:t>gyulladás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b="10698"/>
          <a:stretch/>
        </p:blipFill>
        <p:spPr>
          <a:xfrm>
            <a:off x="1248103" y="1897595"/>
            <a:ext cx="9128235" cy="3626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991" y="5664452"/>
            <a:ext cx="2067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 1</a:t>
            </a:r>
          </a:p>
          <a:p>
            <a:r>
              <a:rPr lang="en-US" dirty="0" err="1" smtClean="0"/>
              <a:t>Minimális</a:t>
            </a:r>
            <a:r>
              <a:rPr lang="en-US" dirty="0" smtClean="0"/>
              <a:t> </a:t>
            </a:r>
            <a:r>
              <a:rPr lang="en-US" dirty="0" err="1" smtClean="0"/>
              <a:t>elváltozás</a:t>
            </a:r>
            <a:endParaRPr lang="en-US" dirty="0" smtClean="0"/>
          </a:p>
          <a:p>
            <a:r>
              <a:rPr lang="en-US" dirty="0" err="1" smtClean="0"/>
              <a:t>Kevesebb</a:t>
            </a:r>
            <a:r>
              <a:rPr lang="en-US" dirty="0" smtClean="0"/>
              <a:t>, mint 10%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68532" y="5641906"/>
            <a:ext cx="2358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 2</a:t>
            </a:r>
          </a:p>
          <a:p>
            <a:r>
              <a:rPr lang="en-US" dirty="0" err="1" smtClean="0"/>
              <a:t>Kissé</a:t>
            </a:r>
            <a:r>
              <a:rPr lang="en-US" dirty="0" smtClean="0"/>
              <a:t> </a:t>
            </a:r>
            <a:r>
              <a:rPr lang="en-US" dirty="0" err="1" smtClean="0"/>
              <a:t>szűkülő</a:t>
            </a:r>
            <a:r>
              <a:rPr lang="en-US" dirty="0" smtClean="0"/>
              <a:t> </a:t>
            </a:r>
            <a:r>
              <a:rPr lang="en-US" dirty="0" err="1" smtClean="0"/>
              <a:t>ízületi</a:t>
            </a:r>
            <a:r>
              <a:rPr lang="en-US" dirty="0" smtClean="0"/>
              <a:t> </a:t>
            </a:r>
            <a:r>
              <a:rPr lang="en-US" dirty="0" err="1" smtClean="0"/>
              <a:t>rés</a:t>
            </a:r>
            <a:endParaRPr lang="en-US" dirty="0" smtClean="0"/>
          </a:p>
          <a:p>
            <a:r>
              <a:rPr lang="en-US" dirty="0" err="1" smtClean="0"/>
              <a:t>Apró</a:t>
            </a:r>
            <a:r>
              <a:rPr lang="en-US" dirty="0" smtClean="0"/>
              <a:t> </a:t>
            </a:r>
            <a:r>
              <a:rPr lang="en-US" dirty="0" err="1" smtClean="0"/>
              <a:t>osteophyták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27255" y="5592460"/>
            <a:ext cx="25974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Grade3</a:t>
            </a:r>
          </a:p>
          <a:p>
            <a:r>
              <a:rPr lang="en-US" dirty="0" err="1" smtClean="0"/>
              <a:t>Ízrés</a:t>
            </a:r>
            <a:r>
              <a:rPr lang="en-US" dirty="0" smtClean="0"/>
              <a:t> </a:t>
            </a:r>
            <a:r>
              <a:rPr lang="en-US" dirty="0" err="1" smtClean="0"/>
              <a:t>közepesen</a:t>
            </a:r>
            <a:r>
              <a:rPr lang="en-US" dirty="0" smtClean="0"/>
              <a:t> </a:t>
            </a:r>
            <a:r>
              <a:rPr lang="en-US" dirty="0" err="1" smtClean="0"/>
              <a:t>beszűkült</a:t>
            </a:r>
            <a:endParaRPr lang="en-US" dirty="0" smtClean="0"/>
          </a:p>
          <a:p>
            <a:r>
              <a:rPr lang="en-US" dirty="0" err="1" smtClean="0"/>
              <a:t>Porcfekélyek</a:t>
            </a:r>
            <a:r>
              <a:rPr lang="en-US" dirty="0" smtClean="0"/>
              <a:t> a </a:t>
            </a:r>
            <a:r>
              <a:rPr lang="en-US" dirty="0" err="1" smtClean="0"/>
              <a:t>csontig</a:t>
            </a:r>
            <a:endParaRPr lang="en-US" dirty="0" smtClean="0"/>
          </a:p>
          <a:p>
            <a:r>
              <a:rPr lang="en-US" dirty="0" err="1" smtClean="0"/>
              <a:t>Kisfokú</a:t>
            </a:r>
            <a:r>
              <a:rPr lang="en-US" dirty="0" smtClean="0"/>
              <a:t> </a:t>
            </a:r>
            <a:r>
              <a:rPr lang="en-US" dirty="0" err="1" smtClean="0"/>
              <a:t>deformitás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54813" y="5641906"/>
            <a:ext cx="23684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Grade 4</a:t>
            </a:r>
          </a:p>
          <a:p>
            <a:r>
              <a:rPr lang="en-US" dirty="0" err="1" smtClean="0"/>
              <a:t>Teljesen</a:t>
            </a:r>
            <a:r>
              <a:rPr lang="en-US" dirty="0" smtClean="0"/>
              <a:t> </a:t>
            </a:r>
            <a:r>
              <a:rPr lang="en-US" dirty="0" err="1" smtClean="0"/>
              <a:t>beszűkült</a:t>
            </a:r>
            <a:r>
              <a:rPr lang="en-US" dirty="0" smtClean="0"/>
              <a:t> </a:t>
            </a:r>
            <a:r>
              <a:rPr lang="en-US" dirty="0" err="1" smtClean="0"/>
              <a:t>ízrés</a:t>
            </a:r>
            <a:endParaRPr lang="en-US" dirty="0" smtClean="0"/>
          </a:p>
          <a:p>
            <a:r>
              <a:rPr lang="en-US" dirty="0" smtClean="0"/>
              <a:t>60%-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porchiány</a:t>
            </a:r>
            <a:endParaRPr lang="en-US" dirty="0" smtClean="0"/>
          </a:p>
          <a:p>
            <a:r>
              <a:rPr lang="en-US" dirty="0" smtClean="0"/>
              <a:t>Nagy </a:t>
            </a:r>
            <a:r>
              <a:rPr lang="en-US" dirty="0" err="1" smtClean="0"/>
              <a:t>osteophyták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891752" y="1611859"/>
            <a:ext cx="536027" cy="0"/>
          </a:xfrm>
          <a:prstGeom prst="straightConnector1">
            <a:avLst/>
          </a:prstGeom>
          <a:ln w="50800" cmpd="sng">
            <a:bevel/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Track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Köszönöm</a:t>
            </a:r>
            <a:r>
              <a:rPr lang="en-US" dirty="0" smtClean="0"/>
              <a:t> a </a:t>
            </a:r>
            <a:r>
              <a:rPr lang="en-US" dirty="0" err="1" smtClean="0"/>
              <a:t>figyelmet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Track49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59410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01290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rimer </a:t>
            </a:r>
            <a:r>
              <a:rPr lang="en-US" dirty="0" err="1" smtClean="0"/>
              <a:t>artrózis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19745" cy="2667547"/>
          </a:xfrm>
        </p:spPr>
        <p:txBody>
          <a:bodyPr>
            <a:normAutofit/>
          </a:bodyPr>
          <a:lstStyle/>
          <a:p>
            <a:r>
              <a:rPr lang="en-US" dirty="0" err="1" smtClean="0"/>
              <a:t>Nincs</a:t>
            </a:r>
            <a:r>
              <a:rPr lang="en-US" dirty="0" smtClean="0"/>
              <a:t> </a:t>
            </a:r>
            <a:r>
              <a:rPr lang="en-US" dirty="0" err="1" smtClean="0"/>
              <a:t>egyértelmű</a:t>
            </a:r>
            <a:r>
              <a:rPr lang="en-US" dirty="0" smtClean="0"/>
              <a:t> </a:t>
            </a:r>
            <a:r>
              <a:rPr lang="en-US" dirty="0" err="1" smtClean="0"/>
              <a:t>kiváltó</a:t>
            </a:r>
            <a:r>
              <a:rPr lang="en-US" dirty="0" smtClean="0"/>
              <a:t> ok</a:t>
            </a:r>
          </a:p>
          <a:p>
            <a:r>
              <a:rPr lang="en-US" dirty="0" err="1" smtClean="0"/>
              <a:t>Prediszponáló</a:t>
            </a:r>
            <a:r>
              <a:rPr lang="en-US" dirty="0" smtClean="0"/>
              <a:t> </a:t>
            </a:r>
            <a:r>
              <a:rPr lang="en-US" dirty="0" err="1" smtClean="0"/>
              <a:t>tényezők</a:t>
            </a:r>
            <a:r>
              <a:rPr lang="en-US" dirty="0" smtClean="0"/>
              <a:t>: </a:t>
            </a:r>
            <a:r>
              <a:rPr lang="en-US" dirty="0" err="1" smtClean="0"/>
              <a:t>testsúly</a:t>
            </a:r>
            <a:r>
              <a:rPr lang="en-US" dirty="0" smtClean="0"/>
              <a:t>, </a:t>
            </a:r>
            <a:r>
              <a:rPr lang="en-US" dirty="0" err="1" smtClean="0"/>
              <a:t>terhelés</a:t>
            </a:r>
            <a:r>
              <a:rPr lang="en-US" dirty="0" smtClean="0"/>
              <a:t>, </a:t>
            </a:r>
            <a:r>
              <a:rPr lang="en-US" dirty="0" err="1" smtClean="0"/>
              <a:t>genetika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Lassú</a:t>
            </a:r>
            <a:r>
              <a:rPr lang="en-US" dirty="0" smtClean="0"/>
              <a:t>, </a:t>
            </a:r>
            <a:r>
              <a:rPr lang="en-US" dirty="0" err="1" smtClean="0"/>
              <a:t>folyamatos</a:t>
            </a:r>
            <a:r>
              <a:rPr lang="en-US" dirty="0" smtClean="0"/>
              <a:t> </a:t>
            </a:r>
            <a:r>
              <a:rPr lang="en-US" dirty="0" err="1" smtClean="0"/>
              <a:t>progresszió</a:t>
            </a:r>
            <a:endParaRPr lang="en-US" dirty="0" smtClean="0"/>
          </a:p>
          <a:p>
            <a:r>
              <a:rPr lang="en-US" dirty="0" smtClean="0"/>
              <a:t>65 </a:t>
            </a:r>
            <a:r>
              <a:rPr lang="en-US" dirty="0" err="1" smtClean="0"/>
              <a:t>éves</a:t>
            </a:r>
            <a:r>
              <a:rPr lang="en-US" dirty="0" smtClean="0"/>
              <a:t> </a:t>
            </a:r>
            <a:r>
              <a:rPr lang="en-US" dirty="0" err="1" smtClean="0"/>
              <a:t>életkor</a:t>
            </a:r>
            <a:r>
              <a:rPr lang="en-US" dirty="0" smtClean="0"/>
              <a:t> </a:t>
            </a:r>
            <a:r>
              <a:rPr lang="en-US" dirty="0" err="1" smtClean="0"/>
              <a:t>felett</a:t>
            </a:r>
            <a:r>
              <a:rPr lang="en-US" dirty="0" smtClean="0"/>
              <a:t> 20-35%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Track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8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Szekunder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rtrózis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831" y="1690688"/>
            <a:ext cx="5908128" cy="4520926"/>
          </a:xfrm>
        </p:spPr>
        <p:txBody>
          <a:bodyPr/>
          <a:lstStyle/>
          <a:p>
            <a:r>
              <a:rPr lang="en-US" dirty="0" err="1" smtClean="0"/>
              <a:t>Leggyakoribb</a:t>
            </a:r>
            <a:r>
              <a:rPr lang="en-US" dirty="0" smtClean="0"/>
              <a:t> </a:t>
            </a:r>
            <a:r>
              <a:rPr lang="en-US" dirty="0" err="1" smtClean="0"/>
              <a:t>okok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Szisztémás</a:t>
            </a:r>
            <a:r>
              <a:rPr lang="en-US" dirty="0" smtClean="0"/>
              <a:t> </a:t>
            </a:r>
            <a:r>
              <a:rPr lang="en-US" dirty="0" err="1" smtClean="0"/>
              <a:t>betegség</a:t>
            </a:r>
            <a:r>
              <a:rPr lang="en-US" dirty="0" smtClean="0"/>
              <a:t>: RA, psoriasis, diabetes</a:t>
            </a:r>
          </a:p>
          <a:p>
            <a:pPr lvl="1"/>
            <a:r>
              <a:rPr lang="en-US" dirty="0" err="1" smtClean="0"/>
              <a:t>Tengelydeformitás</a:t>
            </a:r>
            <a:endParaRPr lang="en-US" dirty="0" smtClean="0"/>
          </a:p>
          <a:p>
            <a:pPr lvl="1"/>
            <a:r>
              <a:rPr lang="en-US" dirty="0" err="1" smtClean="0"/>
              <a:t>Szalagelégtelenség</a:t>
            </a:r>
            <a:r>
              <a:rPr lang="en-US" dirty="0" smtClean="0"/>
              <a:t>, meniscus </a:t>
            </a:r>
            <a:r>
              <a:rPr lang="en-US" dirty="0" err="1" smtClean="0"/>
              <a:t>elégtelenség</a:t>
            </a:r>
            <a:r>
              <a:rPr lang="en-US" dirty="0" smtClean="0"/>
              <a:t>, </a:t>
            </a:r>
            <a:r>
              <a:rPr lang="en-US" dirty="0" err="1" smtClean="0"/>
              <a:t>instabilitás</a:t>
            </a:r>
            <a:endParaRPr lang="en-US" dirty="0" smtClean="0"/>
          </a:p>
          <a:p>
            <a:pPr lvl="1"/>
            <a:r>
              <a:rPr lang="en-US" dirty="0" err="1" smtClean="0"/>
              <a:t>Szeptikus</a:t>
            </a:r>
            <a:r>
              <a:rPr lang="en-US" dirty="0" smtClean="0"/>
              <a:t> </a:t>
            </a:r>
            <a:r>
              <a:rPr lang="en-US" dirty="0" err="1" smtClean="0"/>
              <a:t>állapot</a:t>
            </a:r>
            <a:r>
              <a:rPr lang="en-US" dirty="0" smtClean="0"/>
              <a:t> </a:t>
            </a:r>
            <a:r>
              <a:rPr lang="en-US" dirty="0" err="1" smtClean="0"/>
              <a:t>után</a:t>
            </a:r>
            <a:endParaRPr lang="en-US" dirty="0" smtClean="0"/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ntraarticularis</a:t>
            </a:r>
            <a:r>
              <a:rPr lang="en-US" dirty="0" smtClean="0"/>
              <a:t> </a:t>
            </a:r>
            <a:r>
              <a:rPr lang="en-US" dirty="0" err="1" smtClean="0"/>
              <a:t>sérülések</a:t>
            </a:r>
            <a:r>
              <a:rPr lang="en-US" dirty="0" smtClean="0"/>
              <a:t>, </a:t>
            </a:r>
            <a:r>
              <a:rPr lang="en-US" dirty="0" err="1" smtClean="0"/>
              <a:t>posttraumás</a:t>
            </a:r>
            <a:r>
              <a:rPr lang="en-US" dirty="0" smtClean="0"/>
              <a:t> </a:t>
            </a:r>
            <a:r>
              <a:rPr lang="en-US" dirty="0" err="1" smtClean="0"/>
              <a:t>deformitások</a:t>
            </a:r>
            <a:endParaRPr lang="en-US" dirty="0" smtClean="0"/>
          </a:p>
          <a:p>
            <a:pPr lvl="1"/>
            <a:r>
              <a:rPr lang="en-US" dirty="0" err="1" smtClean="0"/>
              <a:t>Osteochondritis</a:t>
            </a:r>
            <a:r>
              <a:rPr lang="en-US" dirty="0" smtClean="0"/>
              <a:t> </a:t>
            </a:r>
            <a:r>
              <a:rPr lang="en-US" dirty="0" err="1" smtClean="0"/>
              <a:t>dissecans</a:t>
            </a:r>
            <a:r>
              <a:rPr lang="en-US" dirty="0" smtClean="0"/>
              <a:t>, </a:t>
            </a:r>
            <a:r>
              <a:rPr lang="en-US" dirty="0" err="1" smtClean="0"/>
              <a:t>ízületi</a:t>
            </a:r>
            <a:r>
              <a:rPr lang="en-US" dirty="0" smtClean="0"/>
              <a:t> </a:t>
            </a:r>
            <a:r>
              <a:rPr lang="en-US" dirty="0" err="1" smtClean="0"/>
              <a:t>szabadtest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70" y="1027906"/>
            <a:ext cx="6293099" cy="4157060"/>
          </a:xfrm>
          <a:prstGeom prst="rect">
            <a:avLst/>
          </a:prstGeom>
        </p:spPr>
      </p:pic>
      <p:pic>
        <p:nvPicPr>
          <p:cNvPr id="5" name="Track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Klinikai</a:t>
            </a:r>
            <a:r>
              <a:rPr lang="en-US" dirty="0" smtClean="0"/>
              <a:t> </a:t>
            </a:r>
            <a:r>
              <a:rPr lang="en-US" dirty="0" err="1" smtClean="0"/>
              <a:t>tünetek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Fájdalom</a:t>
            </a:r>
            <a:r>
              <a:rPr lang="en-US" dirty="0" smtClean="0"/>
              <a:t> (</a:t>
            </a:r>
            <a:r>
              <a:rPr lang="en-US" dirty="0" err="1" smtClean="0"/>
              <a:t>először</a:t>
            </a:r>
            <a:r>
              <a:rPr lang="en-US" dirty="0" smtClean="0"/>
              <a:t> </a:t>
            </a:r>
            <a:r>
              <a:rPr lang="en-US" dirty="0" err="1" smtClean="0"/>
              <a:t>indulási</a:t>
            </a:r>
            <a:r>
              <a:rPr lang="en-US" dirty="0" smtClean="0"/>
              <a:t>, </a:t>
            </a:r>
            <a:r>
              <a:rPr lang="en-US" dirty="0" err="1" smtClean="0"/>
              <a:t>majd</a:t>
            </a:r>
            <a:r>
              <a:rPr lang="en-US" dirty="0" smtClean="0"/>
              <a:t> </a:t>
            </a:r>
            <a:r>
              <a:rPr lang="en-US" dirty="0" err="1" smtClean="0"/>
              <a:t>terhelési</a:t>
            </a:r>
            <a:r>
              <a:rPr lang="en-US" dirty="0" smtClean="0"/>
              <a:t>, </a:t>
            </a:r>
            <a:r>
              <a:rPr lang="en-US" dirty="0" err="1" smtClean="0"/>
              <a:t>végül</a:t>
            </a:r>
            <a:r>
              <a:rPr lang="en-US" dirty="0" smtClean="0"/>
              <a:t> </a:t>
            </a:r>
            <a:r>
              <a:rPr lang="en-US" dirty="0" err="1" smtClean="0"/>
              <a:t>állandó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err="1" smtClean="0"/>
              <a:t>Kattanás</a:t>
            </a:r>
            <a:r>
              <a:rPr lang="en-US" dirty="0" smtClean="0"/>
              <a:t>, </a:t>
            </a:r>
            <a:r>
              <a:rPr lang="en-US" dirty="0" err="1" smtClean="0"/>
              <a:t>ropogás</a:t>
            </a:r>
            <a:r>
              <a:rPr lang="en-US" dirty="0" smtClean="0"/>
              <a:t>, </a:t>
            </a:r>
            <a:r>
              <a:rPr lang="en-US" dirty="0" err="1" smtClean="0"/>
              <a:t>crepitatio</a:t>
            </a:r>
            <a:endParaRPr lang="en-US" dirty="0" smtClean="0"/>
          </a:p>
          <a:p>
            <a:r>
              <a:rPr lang="en-US" dirty="0" err="1" smtClean="0"/>
              <a:t>Kímélő</a:t>
            </a:r>
            <a:r>
              <a:rPr lang="en-US" dirty="0" smtClean="0"/>
              <a:t> </a:t>
            </a:r>
            <a:r>
              <a:rPr lang="en-US" dirty="0" err="1" smtClean="0"/>
              <a:t>sántítás</a:t>
            </a:r>
            <a:endParaRPr lang="en-US" dirty="0" smtClean="0"/>
          </a:p>
          <a:p>
            <a:r>
              <a:rPr lang="en-US" dirty="0" err="1" smtClean="0"/>
              <a:t>Mozgástartomány</a:t>
            </a:r>
            <a:r>
              <a:rPr lang="en-US" dirty="0" smtClean="0"/>
              <a:t> </a:t>
            </a:r>
            <a:r>
              <a:rPr lang="en-US" dirty="0" err="1" smtClean="0"/>
              <a:t>beszűkülése</a:t>
            </a:r>
            <a:r>
              <a:rPr lang="en-US" dirty="0" smtClean="0"/>
              <a:t> (</a:t>
            </a:r>
            <a:r>
              <a:rPr lang="en-US" dirty="0" err="1" smtClean="0"/>
              <a:t>flexiós</a:t>
            </a:r>
            <a:r>
              <a:rPr lang="en-US" dirty="0" smtClean="0"/>
              <a:t> </a:t>
            </a:r>
            <a:r>
              <a:rPr lang="en-US" dirty="0" err="1" smtClean="0"/>
              <a:t>contractura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Ízületi</a:t>
            </a:r>
            <a:r>
              <a:rPr lang="en-US" dirty="0" smtClean="0"/>
              <a:t> </a:t>
            </a:r>
            <a:r>
              <a:rPr lang="en-US" dirty="0" err="1" smtClean="0"/>
              <a:t>folyadékgyülem</a:t>
            </a:r>
            <a:endParaRPr lang="en-US" dirty="0" smtClean="0"/>
          </a:p>
          <a:p>
            <a:r>
              <a:rPr lang="en-US" dirty="0" err="1" smtClean="0"/>
              <a:t>Deformitás</a:t>
            </a:r>
            <a:r>
              <a:rPr lang="en-US" dirty="0" smtClean="0"/>
              <a:t>, </a:t>
            </a:r>
            <a:r>
              <a:rPr lang="en-US" dirty="0" err="1" smtClean="0"/>
              <a:t>tengelyeltérés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Track1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3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94" y="-5131"/>
            <a:ext cx="10515600" cy="1325563"/>
          </a:xfrm>
        </p:spPr>
        <p:txBody>
          <a:bodyPr/>
          <a:lstStyle/>
          <a:p>
            <a:r>
              <a:rPr lang="en-US" dirty="0" err="1" smtClean="0"/>
              <a:t>Kellgren</a:t>
            </a:r>
            <a:r>
              <a:rPr lang="en-US" dirty="0" smtClean="0"/>
              <a:t>-Lawrence </a:t>
            </a:r>
            <a:r>
              <a:rPr lang="en-US" dirty="0" err="1" smtClean="0"/>
              <a:t>féle</a:t>
            </a:r>
            <a:r>
              <a:rPr lang="en-US" dirty="0" smtClean="0"/>
              <a:t> </a:t>
            </a:r>
            <a:r>
              <a:rPr lang="en-US" dirty="0" err="1" smtClean="0"/>
              <a:t>röntgen</a:t>
            </a:r>
            <a:r>
              <a:rPr lang="en-US" dirty="0" smtClean="0"/>
              <a:t> </a:t>
            </a:r>
            <a:r>
              <a:rPr lang="en-US" dirty="0" err="1" smtClean="0"/>
              <a:t>beosztás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4084" y="5449580"/>
            <a:ext cx="209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I. </a:t>
            </a:r>
            <a:r>
              <a:rPr lang="en-US" dirty="0" err="1" smtClean="0"/>
              <a:t>stádium</a:t>
            </a:r>
            <a:endParaRPr lang="en-US" dirty="0" smtClean="0"/>
          </a:p>
          <a:p>
            <a:r>
              <a:rPr lang="en-US" dirty="0" err="1" smtClean="0"/>
              <a:t>Nincs</a:t>
            </a:r>
            <a:r>
              <a:rPr lang="en-US" dirty="0" smtClean="0"/>
              <a:t>  </a:t>
            </a:r>
            <a:r>
              <a:rPr lang="en-US" dirty="0" err="1" smtClean="0"/>
              <a:t>egyértelmű</a:t>
            </a:r>
            <a:r>
              <a:rPr lang="en-US" dirty="0" smtClean="0"/>
              <a:t> </a:t>
            </a:r>
            <a:r>
              <a:rPr lang="en-US" dirty="0" err="1" smtClean="0"/>
              <a:t>rtg</a:t>
            </a:r>
            <a:r>
              <a:rPr lang="en-US" dirty="0" smtClean="0"/>
              <a:t> </a:t>
            </a:r>
            <a:r>
              <a:rPr lang="en-US" dirty="0" err="1" smtClean="0"/>
              <a:t>jel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1134" y="5449580"/>
            <a:ext cx="2340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II. </a:t>
            </a:r>
            <a:r>
              <a:rPr lang="en-US" dirty="0" err="1" smtClean="0"/>
              <a:t>stádium</a:t>
            </a:r>
            <a:endParaRPr lang="en-US" dirty="0" smtClean="0"/>
          </a:p>
          <a:p>
            <a:r>
              <a:rPr lang="en-US" dirty="0" err="1" smtClean="0"/>
              <a:t>Kis</a:t>
            </a:r>
            <a:r>
              <a:rPr lang="en-US" dirty="0" smtClean="0"/>
              <a:t> </a:t>
            </a:r>
            <a:r>
              <a:rPr lang="en-US" dirty="0" err="1" smtClean="0"/>
              <a:t>osteophyta</a:t>
            </a:r>
            <a:endParaRPr lang="en-US" dirty="0" smtClean="0"/>
          </a:p>
          <a:p>
            <a:r>
              <a:rPr lang="en-US" dirty="0" err="1" smtClean="0"/>
              <a:t>Subchondralis</a:t>
            </a:r>
            <a:r>
              <a:rPr lang="en-US" dirty="0" smtClean="0"/>
              <a:t> sclerosis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73154" y="5449580"/>
            <a:ext cx="2992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III. </a:t>
            </a:r>
            <a:r>
              <a:rPr lang="en-US" dirty="0" err="1" smtClean="0"/>
              <a:t>Stádium</a:t>
            </a:r>
            <a:endParaRPr lang="en-US" dirty="0" smtClean="0"/>
          </a:p>
          <a:p>
            <a:r>
              <a:rPr lang="en-US" dirty="0" err="1" smtClean="0"/>
              <a:t>Ízületi</a:t>
            </a:r>
            <a:r>
              <a:rPr lang="en-US" dirty="0" smtClean="0"/>
              <a:t> </a:t>
            </a:r>
            <a:r>
              <a:rPr lang="en-US" dirty="0" err="1" smtClean="0"/>
              <a:t>rés</a:t>
            </a:r>
            <a:r>
              <a:rPr lang="en-US" dirty="0" smtClean="0"/>
              <a:t> </a:t>
            </a:r>
            <a:r>
              <a:rPr lang="en-US" dirty="0" err="1" smtClean="0"/>
              <a:t>jelentősen</a:t>
            </a:r>
            <a:r>
              <a:rPr lang="en-US" dirty="0" smtClean="0"/>
              <a:t> </a:t>
            </a:r>
            <a:r>
              <a:rPr lang="en-US" dirty="0" err="1" smtClean="0"/>
              <a:t>beszűkül</a:t>
            </a:r>
            <a:endParaRPr lang="en-US" dirty="0" smtClean="0"/>
          </a:p>
          <a:p>
            <a:r>
              <a:rPr lang="en-US" dirty="0" smtClean="0"/>
              <a:t>Nagy </a:t>
            </a:r>
            <a:r>
              <a:rPr lang="en-US" dirty="0" err="1" smtClean="0"/>
              <a:t>osteophyták</a:t>
            </a:r>
            <a:endParaRPr lang="en-US" dirty="0" smtClean="0"/>
          </a:p>
          <a:p>
            <a:r>
              <a:rPr lang="en-US" dirty="0" err="1" smtClean="0"/>
              <a:t>Mérsékelt</a:t>
            </a:r>
            <a:r>
              <a:rPr lang="en-US" dirty="0" smtClean="0"/>
              <a:t> </a:t>
            </a:r>
            <a:r>
              <a:rPr lang="en-US" dirty="0" err="1" smtClean="0"/>
              <a:t>deformitás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34749" y="5463195"/>
            <a:ext cx="18109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IV. </a:t>
            </a:r>
            <a:r>
              <a:rPr lang="en-US" dirty="0" err="1" smtClean="0"/>
              <a:t>Stádium</a:t>
            </a:r>
            <a:endParaRPr lang="en-US" dirty="0" smtClean="0"/>
          </a:p>
          <a:p>
            <a:r>
              <a:rPr lang="en-US" dirty="0" err="1" smtClean="0"/>
              <a:t>Ízületi</a:t>
            </a:r>
            <a:r>
              <a:rPr lang="en-US" dirty="0" smtClean="0"/>
              <a:t> </a:t>
            </a:r>
            <a:r>
              <a:rPr lang="en-US" dirty="0" err="1" smtClean="0"/>
              <a:t>rés</a:t>
            </a:r>
            <a:r>
              <a:rPr lang="en-US" dirty="0" smtClean="0"/>
              <a:t> </a:t>
            </a:r>
            <a:r>
              <a:rPr lang="en-US" dirty="0" err="1" smtClean="0"/>
              <a:t>eltűnik</a:t>
            </a:r>
            <a:endParaRPr lang="en-US" dirty="0" smtClean="0"/>
          </a:p>
          <a:p>
            <a:r>
              <a:rPr lang="en-US" dirty="0" err="1" smtClean="0"/>
              <a:t>Durva</a:t>
            </a:r>
            <a:r>
              <a:rPr lang="en-US" dirty="0" smtClean="0"/>
              <a:t> </a:t>
            </a:r>
            <a:r>
              <a:rPr lang="en-US" dirty="0" err="1" smtClean="0"/>
              <a:t>deformitás</a:t>
            </a:r>
            <a:endParaRPr lang="en-US" dirty="0" smtClean="0"/>
          </a:p>
          <a:p>
            <a:r>
              <a:rPr lang="en-US" dirty="0" err="1" smtClean="0"/>
              <a:t>Arthrotikus</a:t>
            </a:r>
            <a:r>
              <a:rPr lang="en-US" dirty="0" smtClean="0"/>
              <a:t> </a:t>
            </a:r>
            <a:r>
              <a:rPr lang="en-US" dirty="0" err="1" smtClean="0"/>
              <a:t>cyták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2" y="1710867"/>
            <a:ext cx="11010764" cy="3556368"/>
          </a:xfrm>
          <a:prstGeom prst="rect">
            <a:avLst/>
          </a:prstGeom>
        </p:spPr>
      </p:pic>
      <p:pic>
        <p:nvPicPr>
          <p:cNvPr id="3" name="Track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4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856" y="3315279"/>
            <a:ext cx="5862144" cy="532560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Outerbridge-beosztás</a:t>
            </a:r>
            <a:r>
              <a:rPr lang="en-US" sz="3200" dirty="0" smtClean="0"/>
              <a:t> a </a:t>
            </a:r>
            <a:r>
              <a:rPr lang="en-US" sz="3200" dirty="0" err="1" smtClean="0"/>
              <a:t>porckárosodás</a:t>
            </a:r>
            <a:r>
              <a:rPr lang="en-US" sz="3200" dirty="0" smtClean="0"/>
              <a:t> </a:t>
            </a:r>
            <a:r>
              <a:rPr lang="en-US" sz="3200" dirty="0" err="1" smtClean="0"/>
              <a:t>mértéke</a:t>
            </a:r>
            <a:r>
              <a:rPr lang="en-US" sz="3200" dirty="0" smtClean="0"/>
              <a:t> </a:t>
            </a:r>
            <a:r>
              <a:rPr lang="en-US" sz="3200" dirty="0" err="1" smtClean="0"/>
              <a:t>alapján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Grade 0</a:t>
            </a:r>
            <a:br>
              <a:rPr lang="en-US" sz="3200" dirty="0" smtClean="0"/>
            </a:br>
            <a:r>
              <a:rPr lang="en-US" sz="3200" dirty="0" err="1" smtClean="0"/>
              <a:t>Egészséges</a:t>
            </a:r>
            <a:r>
              <a:rPr lang="en-US" sz="3200" dirty="0" smtClean="0"/>
              <a:t> </a:t>
            </a:r>
            <a:r>
              <a:rPr lang="en-US" sz="3200" dirty="0" err="1" smtClean="0"/>
              <a:t>ízület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tükörsima</a:t>
            </a:r>
            <a:r>
              <a:rPr lang="en-US" sz="3200" dirty="0" smtClean="0"/>
              <a:t> </a:t>
            </a:r>
            <a:r>
              <a:rPr lang="en-US" sz="3200" dirty="0" err="1" smtClean="0"/>
              <a:t>porcfelszín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“</a:t>
            </a:r>
            <a:r>
              <a:rPr lang="en-US" sz="3200" dirty="0" err="1" smtClean="0"/>
              <a:t>biliárdgolyó</a:t>
            </a:r>
            <a:r>
              <a:rPr lang="en-US" sz="3200" dirty="0" smtClean="0"/>
              <a:t>”</a:t>
            </a:r>
            <a:br>
              <a:rPr lang="en-US" sz="3200" dirty="0" smtClean="0"/>
            </a:br>
            <a:r>
              <a:rPr lang="en-US" sz="3200" dirty="0" err="1" smtClean="0"/>
              <a:t>erős</a:t>
            </a:r>
            <a:r>
              <a:rPr lang="en-US" sz="3200" dirty="0" smtClean="0"/>
              <a:t>, </a:t>
            </a:r>
            <a:r>
              <a:rPr lang="en-US" sz="3200" dirty="0" err="1" smtClean="0"/>
              <a:t>rugalmas</a:t>
            </a:r>
            <a:r>
              <a:rPr lang="en-US" sz="3200" dirty="0" smtClean="0"/>
              <a:t>, </a:t>
            </a:r>
            <a:r>
              <a:rPr lang="en-US" sz="3200" dirty="0" err="1" smtClean="0"/>
              <a:t>ellenálló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9" y="651959"/>
            <a:ext cx="5870490" cy="5859200"/>
          </a:xfrm>
          <a:prstGeom prst="rect">
            <a:avLst/>
          </a:prstGeom>
        </p:spPr>
      </p:pic>
      <p:pic>
        <p:nvPicPr>
          <p:cNvPr id="3" name="Track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9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704" y="1821504"/>
            <a:ext cx="6211614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Grade1</a:t>
            </a:r>
            <a:br>
              <a:rPr lang="en-US" sz="3200" dirty="0" smtClean="0"/>
            </a:br>
            <a:r>
              <a:rPr lang="en-US" sz="3200" dirty="0" err="1" smtClean="0"/>
              <a:t>kissé</a:t>
            </a:r>
            <a:r>
              <a:rPr lang="en-US" sz="3200" dirty="0" smtClean="0"/>
              <a:t> </a:t>
            </a:r>
            <a:r>
              <a:rPr lang="en-US" sz="3200" dirty="0" err="1" smtClean="0"/>
              <a:t>felpuhult</a:t>
            </a:r>
            <a:r>
              <a:rPr lang="en-US" sz="3200" dirty="0" smtClean="0"/>
              <a:t> </a:t>
            </a:r>
            <a:r>
              <a:rPr lang="en-US" sz="3200" dirty="0" err="1" smtClean="0"/>
              <a:t>porcállomány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fényevesztett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apró</a:t>
            </a:r>
            <a:r>
              <a:rPr lang="en-US" sz="3200" dirty="0" smtClean="0"/>
              <a:t> “</a:t>
            </a:r>
            <a:r>
              <a:rPr lang="en-US" sz="3200" dirty="0" err="1" smtClean="0"/>
              <a:t>szőrök</a:t>
            </a:r>
            <a:r>
              <a:rPr lang="en-US" sz="3200" dirty="0" smtClean="0"/>
              <a:t>”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0" y="666387"/>
            <a:ext cx="6327822" cy="5510576"/>
          </a:xfrm>
          <a:prstGeom prst="rect">
            <a:avLst/>
          </a:prstGeom>
        </p:spPr>
      </p:pic>
      <p:pic>
        <p:nvPicPr>
          <p:cNvPr id="3" name="Track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3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4760</TotalTime>
  <Words>489</Words>
  <Application>Microsoft Macintosh PowerPoint</Application>
  <PresentationFormat>Widescreen</PresentationFormat>
  <Paragraphs>156</Paragraphs>
  <Slides>30</Slides>
  <Notes>1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Calibri Light</vt:lpstr>
      <vt:lpstr>Mangal</vt:lpstr>
      <vt:lpstr>ＭＳ Ｐゴシック</vt:lpstr>
      <vt:lpstr>Times New Roman</vt:lpstr>
      <vt:lpstr>Arial</vt:lpstr>
      <vt:lpstr>Office Theme</vt:lpstr>
      <vt:lpstr>A térdízület megbetegedései </vt:lpstr>
      <vt:lpstr>PowerPoint Presentation</vt:lpstr>
      <vt:lpstr>Artrózis</vt:lpstr>
      <vt:lpstr>Primer artrózis</vt:lpstr>
      <vt:lpstr>Szekunder artrózis</vt:lpstr>
      <vt:lpstr>Klinikai tünetek</vt:lpstr>
      <vt:lpstr>Kellgren-Lawrence féle röntgen beosztás</vt:lpstr>
      <vt:lpstr>Outerbridge-beosztás a porckárosodás mértéke alapján:   Grade 0 Egészséges ízület  tükörsima porcfelszín “biliárdgolyó” erős, rugalmas, ellenálló </vt:lpstr>
      <vt:lpstr> Grade1 kissé felpuhult porcállomány fényevesztett apró “szőrök”</vt:lpstr>
      <vt:lpstr>Grade 2 felületes porcfekélyek, repedések körülírt, kis terület érintett jelentős felpuhulás </vt:lpstr>
      <vt:lpstr>Grade 3 kiterjedt károsodás teljes porcfelszín degenerált szabad, instabil szigetek</vt:lpstr>
      <vt:lpstr>Grade 4 teljes porchiány szabad subchondralis csont</vt:lpstr>
      <vt:lpstr>Konzervatív kezelés </vt:lpstr>
      <vt:lpstr>Műtéti ellátás – prearthrotikus állapotok kezelése</vt:lpstr>
      <vt:lpstr>Tengelykorrekció tibia/femur osteotomia</vt:lpstr>
      <vt:lpstr>PowerPoint Presentation</vt:lpstr>
      <vt:lpstr>Instabil térd</vt:lpstr>
      <vt:lpstr>Elülső keresztszalag pótlás</vt:lpstr>
      <vt:lpstr>PowerPoint Presentation</vt:lpstr>
      <vt:lpstr>Aszeptikus osteochondrosisok</vt:lpstr>
      <vt:lpstr>Schlatter-Osgood betegség</vt:lpstr>
      <vt:lpstr>PowerPoint Presentation</vt:lpstr>
      <vt:lpstr>PowerPoint Presentation</vt:lpstr>
      <vt:lpstr>A Patella elváltozásai</vt:lpstr>
      <vt:lpstr>Műtéti lehetőségek habitualis patellaficam esetén-lágyrészek</vt:lpstr>
      <vt:lpstr>Csontos rekonstrukció patellaficamnál</vt:lpstr>
      <vt:lpstr>Endoprotézisek</vt:lpstr>
      <vt:lpstr>PowerPoint Presentation</vt:lpstr>
      <vt:lpstr>Endoprotézisek- főbb szövődmények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térd degeneratív megbetegedései A patella megbetegedései és alsó végtagi osteochondritisek</dc:title>
  <dc:creator>Microsoft Office User</dc:creator>
  <cp:lastModifiedBy>Microsoft Office User</cp:lastModifiedBy>
  <cp:revision>111</cp:revision>
  <dcterms:created xsi:type="dcterms:W3CDTF">2020-03-22T08:07:28Z</dcterms:created>
  <dcterms:modified xsi:type="dcterms:W3CDTF">2020-03-25T15:45:22Z</dcterms:modified>
</cp:coreProperties>
</file>