
<file path=[Content_Types].xml><?xml version="1.0" encoding="utf-8"?>
<Types xmlns="http://schemas.openxmlformats.org/package/2006/content-types">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92" r:id="rId2"/>
    <p:sldId id="296" r:id="rId3"/>
    <p:sldId id="297" r:id="rId4"/>
    <p:sldId id="256" r:id="rId5"/>
    <p:sldId id="257" r:id="rId6"/>
    <p:sldId id="258" r:id="rId7"/>
    <p:sldId id="259" r:id="rId8"/>
    <p:sldId id="280" r:id="rId9"/>
    <p:sldId id="260" r:id="rId10"/>
    <p:sldId id="261" r:id="rId11"/>
    <p:sldId id="299" r:id="rId12"/>
    <p:sldId id="266" r:id="rId13"/>
    <p:sldId id="267" r:id="rId14"/>
    <p:sldId id="268" r:id="rId15"/>
    <p:sldId id="269" r:id="rId16"/>
    <p:sldId id="263" r:id="rId17"/>
    <p:sldId id="298" r:id="rId18"/>
    <p:sldId id="262" r:id="rId19"/>
    <p:sldId id="270" r:id="rId20"/>
    <p:sldId id="271" r:id="rId21"/>
    <p:sldId id="272" r:id="rId22"/>
    <p:sldId id="273" r:id="rId23"/>
    <p:sldId id="274" r:id="rId24"/>
    <p:sldId id="275" r:id="rId25"/>
    <p:sldId id="276" r:id="rId26"/>
    <p:sldId id="277" r:id="rId27"/>
    <p:sldId id="278" r:id="rId28"/>
    <p:sldId id="279" r:id="rId29"/>
    <p:sldId id="281" r:id="rId30"/>
    <p:sldId id="282" r:id="rId31"/>
    <p:sldId id="283" r:id="rId32"/>
    <p:sldId id="284" r:id="rId33"/>
    <p:sldId id="285" r:id="rId34"/>
    <p:sldId id="286" r:id="rId35"/>
    <p:sldId id="287" r:id="rId36"/>
    <p:sldId id="288" r:id="rId37"/>
    <p:sldId id="290" r:id="rId38"/>
    <p:sldId id="28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snapToGrid="0">
      <p:cViewPr varScale="1">
        <p:scale>
          <a:sx n="86" d="100"/>
          <a:sy n="86" d="100"/>
        </p:scale>
        <p:origin x="51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FC602-0004-46CB-B561-9FD575779CC4}" type="datetimeFigureOut">
              <a:rPr lang="hu-HU" smtClean="0"/>
              <a:t>2020. 03. 22.</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38AF9-5869-4625-8005-7F206B10ECBF}" type="slidenum">
              <a:rPr lang="hu-HU" smtClean="0"/>
              <a:t>‹#›</a:t>
            </a:fld>
            <a:endParaRPr lang="hu-HU"/>
          </a:p>
        </p:txBody>
      </p:sp>
    </p:spTree>
    <p:extLst>
      <p:ext uri="{BB962C8B-B14F-4D97-AF65-F5344CB8AC3E}">
        <p14:creationId xmlns:p14="http://schemas.microsoft.com/office/powerpoint/2010/main" val="1860152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classic orientation of the medial collateral ligament, including the anterior and posterior bundles, and the transverse ligament. This last structure contributes relatively little to elbow stability.</a:t>
            </a:r>
            <a:endParaRPr lang="hu-HU" dirty="0"/>
          </a:p>
        </p:txBody>
      </p:sp>
      <p:sp>
        <p:nvSpPr>
          <p:cNvPr id="4" name="Slide Number Placeholder 3"/>
          <p:cNvSpPr>
            <a:spLocks noGrp="1"/>
          </p:cNvSpPr>
          <p:nvPr>
            <p:ph type="sldNum" sz="quarter" idx="10"/>
          </p:nvPr>
        </p:nvSpPr>
        <p:spPr/>
        <p:txBody>
          <a:bodyPr/>
          <a:lstStyle/>
          <a:p>
            <a:fld id="{C45BAC33-712C-4CF9-B263-1B82B3B03A5A}" type="slidenum">
              <a:rPr lang="hu-HU" smtClean="0"/>
              <a:t>2</a:t>
            </a:fld>
            <a:endParaRPr lang="hu-HU"/>
          </a:p>
        </p:txBody>
      </p:sp>
    </p:spTree>
    <p:extLst>
      <p:ext uri="{BB962C8B-B14F-4D97-AF65-F5344CB8AC3E}">
        <p14:creationId xmlns:p14="http://schemas.microsoft.com/office/powerpoint/2010/main" val="700897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 Through a longitudinal elliptical excision the pathology is usually located in the flexor carpi radialis and to some degree in the medial edge of the pronator </a:t>
            </a:r>
            <a:r>
              <a:rPr lang="en-GB" sz="1200" b="0" i="0" kern="1200" dirty="0" err="1">
                <a:solidFill>
                  <a:schemeClr val="tx1"/>
                </a:solidFill>
                <a:effectLst/>
                <a:latin typeface="+mn-lt"/>
                <a:ea typeface="+mn-ea"/>
                <a:cs typeface="+mn-cs"/>
              </a:rPr>
              <a:t>teres</a:t>
            </a:r>
            <a:r>
              <a:rPr lang="en-GB" sz="1200" b="0" i="0" kern="1200" dirty="0">
                <a:solidFill>
                  <a:schemeClr val="tx1"/>
                </a:solidFill>
                <a:effectLst/>
                <a:latin typeface="+mn-lt"/>
                <a:ea typeface="+mn-ea"/>
                <a:cs typeface="+mn-cs"/>
              </a:rPr>
              <a:t>, and on occasion the lateral edge of the flexor carpi </a:t>
            </a:r>
            <a:r>
              <a:rPr lang="en-GB" sz="1200" b="0" i="0" kern="1200" dirty="0" err="1">
                <a:solidFill>
                  <a:schemeClr val="tx1"/>
                </a:solidFill>
                <a:effectLst/>
                <a:latin typeface="+mn-lt"/>
                <a:ea typeface="+mn-ea"/>
                <a:cs typeface="+mn-cs"/>
              </a:rPr>
              <a:t>ulnaris</a:t>
            </a:r>
            <a:r>
              <a:rPr lang="en-GB" sz="1200" b="0" i="0" kern="1200" dirty="0">
                <a:solidFill>
                  <a:schemeClr val="tx1"/>
                </a:solidFill>
                <a:effectLst/>
                <a:latin typeface="+mn-lt"/>
                <a:ea typeface="+mn-ea"/>
                <a:cs typeface="+mn-cs"/>
              </a:rPr>
              <a:t>. (B,C) Surgical photos depicting excision of extensive tendinosis. Note: the shiny normal tendon areas are not disturbed.</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20</a:t>
            </a:fld>
            <a:endParaRPr lang="hu-HU"/>
          </a:p>
        </p:txBody>
      </p:sp>
    </p:spTree>
    <p:extLst>
      <p:ext uri="{BB962C8B-B14F-4D97-AF65-F5344CB8AC3E}">
        <p14:creationId xmlns:p14="http://schemas.microsoft.com/office/powerpoint/2010/main" val="166828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0" i="0" kern="1200" dirty="0">
                <a:solidFill>
                  <a:schemeClr val="tx1"/>
                </a:solidFill>
                <a:effectLst/>
                <a:latin typeface="+mn-lt"/>
                <a:ea typeface="+mn-ea"/>
                <a:cs typeface="+mn-cs"/>
              </a:rPr>
              <a:t>A </a:t>
            </a:r>
            <a:r>
              <a:rPr lang="hu-HU" sz="1200" b="0" i="0" kern="1200" dirty="0" err="1">
                <a:solidFill>
                  <a:schemeClr val="tx1"/>
                </a:solidFill>
                <a:effectLst/>
                <a:latin typeface="+mn-lt"/>
                <a:ea typeface="+mn-ea"/>
                <a:cs typeface="+mn-cs"/>
              </a:rPr>
              <a:t>small</a:t>
            </a:r>
            <a:r>
              <a:rPr lang="hu-HU" sz="1200" b="0" i="0" kern="1200" dirty="0">
                <a:solidFill>
                  <a:schemeClr val="tx1"/>
                </a:solidFill>
                <a:effectLst/>
                <a:latin typeface="+mn-lt"/>
                <a:ea typeface="+mn-ea"/>
                <a:cs typeface="+mn-cs"/>
              </a:rPr>
              <a:t> drill </a:t>
            </a:r>
            <a:r>
              <a:rPr lang="hu-HU" sz="1200" b="0" i="0" kern="1200" dirty="0" err="1">
                <a:solidFill>
                  <a:schemeClr val="tx1"/>
                </a:solidFill>
                <a:effectLst/>
                <a:latin typeface="+mn-lt"/>
                <a:ea typeface="+mn-ea"/>
                <a:cs typeface="+mn-cs"/>
              </a:rPr>
              <a:t>hole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distal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to</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the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medial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epicondyle</a:t>
            </a:r>
            <a:r>
              <a:rPr lang="hu-HU" sz="1200" b="0" i="0" kern="1200" dirty="0">
                <a:solidFill>
                  <a:schemeClr val="tx1"/>
                </a:solidFill>
                <a:effectLst/>
                <a:latin typeface="+mn-lt"/>
                <a:ea typeface="+mn-ea"/>
                <a:cs typeface="+mn-cs"/>
              </a:rPr>
              <a:t> is </a:t>
            </a:r>
            <a:r>
              <a:rPr lang="hu-HU" sz="1200" b="0" i="0" kern="1200" dirty="0" err="1">
                <a:solidFill>
                  <a:schemeClr val="tx1"/>
                </a:solidFill>
                <a:effectLst/>
                <a:latin typeface="+mn-lt"/>
                <a:ea typeface="+mn-ea"/>
                <a:cs typeface="+mn-cs"/>
              </a:rPr>
              <a:t>made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through</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cortical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bone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to</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cancellous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bone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depth</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to</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enhance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vascular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supply</a:t>
            </a:r>
            <a:r>
              <a:rPr lang="hu-HU" sz="1200" b="0" i="0" kern="1200" dirty="0">
                <a:solidFill>
                  <a:schemeClr val="tx1"/>
                </a:solidFill>
                <a:effectLst/>
                <a:latin typeface="+mn-lt"/>
                <a:ea typeface="+mn-ea"/>
                <a:cs typeface="+mn-cs"/>
              </a:rPr>
              <a:t> and </a:t>
            </a:r>
            <a:r>
              <a:rPr lang="hu-HU" sz="1200" b="0" i="0" kern="1200" dirty="0" err="1">
                <a:solidFill>
                  <a:schemeClr val="tx1"/>
                </a:solidFill>
                <a:effectLst/>
                <a:latin typeface="+mn-lt"/>
                <a:ea typeface="+mn-ea"/>
                <a:cs typeface="+mn-cs"/>
              </a:rPr>
              <a:t>tendon</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healing</a:t>
            </a:r>
            <a:r>
              <a:rPr lang="hu-HU" sz="1200" b="0" i="0" kern="1200" dirty="0">
                <a:solidFill>
                  <a:schemeClr val="tx1"/>
                </a:solidFill>
                <a:effectLst/>
                <a:latin typeface="+mn-lt"/>
                <a:ea typeface="+mn-ea"/>
                <a:cs typeface="+mn-cs"/>
              </a:rPr>
              <a:t>. (A) Drilling </a:t>
            </a:r>
            <a:r>
              <a:rPr lang="hu-HU" sz="1200" b="0" i="0" kern="1200" dirty="0" err="1">
                <a:solidFill>
                  <a:schemeClr val="tx1"/>
                </a:solidFill>
                <a:effectLst/>
                <a:latin typeface="+mn-lt"/>
                <a:ea typeface="+mn-ea"/>
                <a:cs typeface="+mn-cs"/>
              </a:rPr>
              <a:t>after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scratch</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technique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tendinosis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resection</a:t>
            </a:r>
            <a:r>
              <a:rPr lang="hu-HU" sz="1200" b="0" i="0" kern="1200" dirty="0">
                <a:solidFill>
                  <a:schemeClr val="tx1"/>
                </a:solidFill>
                <a:effectLst/>
                <a:latin typeface="+mn-lt"/>
                <a:ea typeface="+mn-ea"/>
                <a:cs typeface="+mn-cs"/>
              </a:rPr>
              <a:t>. (B) Drilling </a:t>
            </a:r>
            <a:r>
              <a:rPr lang="hu-HU" sz="1200" b="0" i="0" kern="1200" dirty="0" err="1">
                <a:solidFill>
                  <a:schemeClr val="tx1"/>
                </a:solidFill>
                <a:effectLst/>
                <a:latin typeface="+mn-lt"/>
                <a:ea typeface="+mn-ea"/>
                <a:cs typeface="+mn-cs"/>
              </a:rPr>
              <a:t>after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elliptical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en</a:t>
            </a:r>
            <a:r>
              <a:rPr lang="hu-HU" sz="1200" b="0" i="0" kern="1200" dirty="0">
                <a:solidFill>
                  <a:schemeClr val="tx1"/>
                </a:solidFill>
                <a:effectLst/>
                <a:latin typeface="+mn-lt"/>
                <a:ea typeface="+mn-ea"/>
                <a:cs typeface="+mn-cs"/>
              </a:rPr>
              <a:t> bloc </a:t>
            </a:r>
            <a:r>
              <a:rPr lang="hu-HU" sz="1200" b="0" i="0" kern="1200" dirty="0" err="1">
                <a:solidFill>
                  <a:schemeClr val="tx1"/>
                </a:solidFill>
                <a:effectLst/>
                <a:latin typeface="+mn-lt"/>
                <a:ea typeface="+mn-ea"/>
                <a:cs typeface="+mn-cs"/>
              </a:rPr>
              <a:t>dissection</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resection</a:t>
            </a:r>
            <a:r>
              <a:rPr lang="hu-HU"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21</a:t>
            </a:fld>
            <a:endParaRPr lang="hu-HU"/>
          </a:p>
        </p:txBody>
      </p:sp>
    </p:spTree>
    <p:extLst>
      <p:ext uri="{BB962C8B-B14F-4D97-AF65-F5344CB8AC3E}">
        <p14:creationId xmlns:p14="http://schemas.microsoft.com/office/powerpoint/2010/main" val="410676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0" i="0" kern="1200" dirty="0" err="1">
                <a:solidFill>
                  <a:schemeClr val="tx1"/>
                </a:solidFill>
                <a:effectLst/>
                <a:latin typeface="+mn-lt"/>
                <a:ea typeface="+mn-ea"/>
                <a:cs typeface="+mn-cs"/>
              </a:rPr>
              <a:t>Three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zones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are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recognized</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zone</a:t>
            </a:r>
            <a:r>
              <a:rPr lang="hu-HU" sz="1200" b="0" i="0" kern="1200" dirty="0">
                <a:solidFill>
                  <a:schemeClr val="tx1"/>
                </a:solidFill>
                <a:effectLst/>
                <a:latin typeface="+mn-lt"/>
                <a:ea typeface="+mn-ea"/>
                <a:cs typeface="+mn-cs"/>
              </a:rPr>
              <a:t> 1, </a:t>
            </a:r>
            <a:r>
              <a:rPr lang="hu-HU" sz="1200" b="0" i="0" kern="1200" dirty="0" err="1">
                <a:solidFill>
                  <a:schemeClr val="tx1"/>
                </a:solidFill>
                <a:effectLst/>
                <a:latin typeface="+mn-lt"/>
                <a:ea typeface="+mn-ea"/>
                <a:cs typeface="+mn-cs"/>
              </a:rPr>
              <a:t>proximal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to</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medial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epicondyle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zone</a:t>
            </a:r>
            <a:r>
              <a:rPr lang="hu-HU" sz="1200" b="0" i="0" kern="1200" dirty="0">
                <a:solidFill>
                  <a:schemeClr val="tx1"/>
                </a:solidFill>
                <a:effectLst/>
                <a:latin typeface="+mn-lt"/>
                <a:ea typeface="+mn-ea"/>
                <a:cs typeface="+mn-cs"/>
              </a:rPr>
              <a:t> 2, </a:t>
            </a:r>
            <a:r>
              <a:rPr lang="hu-HU" sz="1200" b="0" i="0" kern="1200" dirty="0" err="1">
                <a:solidFill>
                  <a:schemeClr val="tx1"/>
                </a:solidFill>
                <a:effectLst/>
                <a:latin typeface="+mn-lt"/>
                <a:ea typeface="+mn-ea"/>
                <a:cs typeface="+mn-cs"/>
              </a:rPr>
              <a:t>at</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medial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epicondyle</a:t>
            </a:r>
            <a:r>
              <a:rPr lang="hu-HU" sz="1200" b="0" i="0" kern="1200" dirty="0">
                <a:solidFill>
                  <a:schemeClr val="tx1"/>
                </a:solidFill>
                <a:effectLst/>
                <a:latin typeface="+mn-lt"/>
                <a:ea typeface="+mn-ea"/>
                <a:cs typeface="+mn-cs"/>
              </a:rPr>
              <a:t>; and </a:t>
            </a:r>
            <a:r>
              <a:rPr lang="hu-HU" sz="1200" b="0" i="0" kern="1200" dirty="0" err="1">
                <a:solidFill>
                  <a:schemeClr val="tx1"/>
                </a:solidFill>
                <a:effectLst/>
                <a:latin typeface="+mn-lt"/>
                <a:ea typeface="+mn-ea"/>
                <a:cs typeface="+mn-cs"/>
              </a:rPr>
              <a:t>zone</a:t>
            </a:r>
            <a:r>
              <a:rPr lang="hu-HU" sz="1200" b="0" i="0" kern="1200" dirty="0">
                <a:solidFill>
                  <a:schemeClr val="tx1"/>
                </a:solidFill>
                <a:effectLst/>
                <a:latin typeface="+mn-lt"/>
                <a:ea typeface="+mn-ea"/>
                <a:cs typeface="+mn-cs"/>
              </a:rPr>
              <a:t> 3, </a:t>
            </a:r>
            <a:r>
              <a:rPr lang="hu-HU" sz="1200" b="0" i="0" kern="1200" dirty="0" err="1">
                <a:solidFill>
                  <a:schemeClr val="tx1"/>
                </a:solidFill>
                <a:effectLst/>
                <a:latin typeface="+mn-lt"/>
                <a:ea typeface="+mn-ea"/>
                <a:cs typeface="+mn-cs"/>
              </a:rPr>
              <a:t>distal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to</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epicondyle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Zone</a:t>
            </a:r>
            <a:r>
              <a:rPr lang="hu-HU" sz="1200" b="0" i="0" kern="1200" dirty="0">
                <a:solidFill>
                  <a:schemeClr val="tx1"/>
                </a:solidFill>
                <a:effectLst/>
                <a:latin typeface="+mn-lt"/>
                <a:ea typeface="+mn-ea"/>
                <a:cs typeface="+mn-cs"/>
              </a:rPr>
              <a:t> 3 is </a:t>
            </a:r>
            <a:r>
              <a:rPr lang="hu-HU" sz="1200" b="0" i="0" kern="1200" dirty="0" err="1">
                <a:solidFill>
                  <a:schemeClr val="tx1"/>
                </a:solidFill>
                <a:effectLst/>
                <a:latin typeface="+mn-lt"/>
                <a:ea typeface="+mn-ea"/>
                <a:cs typeface="+mn-cs"/>
              </a:rPr>
              <a:t>the</a:t>
            </a:r>
            <a:r>
              <a:rPr lang="hu-HU" sz="1200" b="0" i="0" kern="1200" dirty="0">
                <a:solidFill>
                  <a:schemeClr val="tx1"/>
                </a:solidFill>
                <a:effectLst/>
                <a:latin typeface="+mn-lt"/>
                <a:ea typeface="+mn-ea"/>
                <a:cs typeface="+mn-cs"/>
              </a:rPr>
              <a:t> most </a:t>
            </a:r>
            <a:r>
              <a:rPr lang="hu-HU" sz="1200" b="0" i="0" kern="1200" dirty="0" err="1">
                <a:solidFill>
                  <a:schemeClr val="tx1"/>
                </a:solidFill>
                <a:effectLst/>
                <a:latin typeface="+mn-lt"/>
                <a:ea typeface="+mn-ea"/>
                <a:cs typeface="+mn-cs"/>
              </a:rPr>
              <a:t>common</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area</a:t>
            </a:r>
            <a:r>
              <a:rPr lang="hu-HU" sz="1200" b="0" i="0" kern="1200" dirty="0">
                <a:solidFill>
                  <a:schemeClr val="tx1"/>
                </a:solidFill>
                <a:effectLst/>
                <a:latin typeface="+mn-lt"/>
                <a:ea typeface="+mn-ea"/>
                <a:cs typeface="+mn-cs"/>
              </a:rPr>
              <a:t> of </a:t>
            </a:r>
            <a:r>
              <a:rPr lang="hu-HU" sz="1200" b="0" i="0" kern="1200" dirty="0" err="1">
                <a:solidFill>
                  <a:schemeClr val="tx1"/>
                </a:solidFill>
                <a:effectLst/>
                <a:latin typeface="+mn-lt"/>
                <a:ea typeface="+mn-ea"/>
                <a:cs typeface="+mn-cs"/>
              </a:rPr>
              <a:t>ulnar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nerve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compression</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with</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resultant</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clinical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neuropraxia</a:t>
            </a:r>
            <a:r>
              <a:rPr lang="hu-HU" sz="1200" b="0" i="0" kern="1200" dirty="0">
                <a:solidFill>
                  <a:schemeClr val="tx1"/>
                </a:solidFill>
                <a:effectLst/>
                <a:latin typeface="+mn-lt"/>
                <a:ea typeface="+mn-ea"/>
                <a:cs typeface="+mn-cs"/>
              </a:rPr>
              <a:t>. FCU, </a:t>
            </a:r>
            <a:r>
              <a:rPr lang="hu-HU" sz="1200" b="0" i="0" kern="1200" dirty="0" err="1">
                <a:solidFill>
                  <a:schemeClr val="tx1"/>
                </a:solidFill>
                <a:effectLst/>
                <a:latin typeface="+mn-lt"/>
                <a:ea typeface="+mn-ea"/>
                <a:cs typeface="+mn-cs"/>
              </a:rPr>
              <a:t>Flexor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carpi</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ulnaris</a:t>
            </a:r>
            <a:r>
              <a:rPr lang="hu-HU"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22</a:t>
            </a:fld>
            <a:endParaRPr lang="hu-HU"/>
          </a:p>
        </p:txBody>
      </p:sp>
    </p:spTree>
    <p:extLst>
      <p:ext uri="{BB962C8B-B14F-4D97-AF65-F5344CB8AC3E}">
        <p14:creationId xmlns:p14="http://schemas.microsoft.com/office/powerpoint/2010/main" val="2926133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When closing an elliptical resection, if there is a sense of excessive tension at the cubital tunnel, decompression of the cubital tunnel is recommended even in the absence of preoperative nerve symptoms. FCU, Flexor carpi </a:t>
            </a:r>
            <a:r>
              <a:rPr lang="en-GB" sz="1200" b="0" i="0" kern="1200" dirty="0" err="1">
                <a:solidFill>
                  <a:schemeClr val="tx1"/>
                </a:solidFill>
                <a:effectLst/>
                <a:latin typeface="+mn-lt"/>
                <a:ea typeface="+mn-ea"/>
                <a:cs typeface="+mn-cs"/>
              </a:rPr>
              <a:t>ulnaris</a:t>
            </a:r>
            <a:r>
              <a:rPr lang="en-GB"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23</a:t>
            </a:fld>
            <a:endParaRPr lang="hu-HU"/>
          </a:p>
        </p:txBody>
      </p:sp>
    </p:spTree>
    <p:extLst>
      <p:ext uri="{BB962C8B-B14F-4D97-AF65-F5344CB8AC3E}">
        <p14:creationId xmlns:p14="http://schemas.microsoft.com/office/powerpoint/2010/main" val="605020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biceps complex originates at the shoulder and inserts on the bicipital tuberosity of the radius. The long head of the biceps originates from the superior glenoid tubercle; the short head originates from the coracoid process. The biceps mechanism rotates 90 degrees externally from origin to insertion such that the short head part of the distal biceps tendon inserts distally and </a:t>
            </a:r>
            <a:r>
              <a:rPr lang="en-GB" sz="1200" b="0" i="0" kern="1200" dirty="0" err="1">
                <a:solidFill>
                  <a:schemeClr val="tx1"/>
                </a:solidFill>
                <a:effectLst/>
                <a:latin typeface="+mn-lt"/>
                <a:ea typeface="+mn-ea"/>
                <a:cs typeface="+mn-cs"/>
              </a:rPr>
              <a:t>ulnarly</a:t>
            </a:r>
            <a:r>
              <a:rPr lang="en-GB" sz="1200" b="0" i="0" kern="1200" dirty="0">
                <a:solidFill>
                  <a:schemeClr val="tx1"/>
                </a:solidFill>
                <a:effectLst/>
                <a:latin typeface="+mn-lt"/>
                <a:ea typeface="+mn-ea"/>
                <a:cs typeface="+mn-cs"/>
              </a:rPr>
              <a:t> on the bicipital tuberosity, and the long head portion inserts proximally and </a:t>
            </a:r>
            <a:r>
              <a:rPr lang="en-GB" sz="1200" b="0" i="0" kern="1200" dirty="0" err="1">
                <a:solidFill>
                  <a:schemeClr val="tx1"/>
                </a:solidFill>
                <a:effectLst/>
                <a:latin typeface="+mn-lt"/>
                <a:ea typeface="+mn-ea"/>
                <a:cs typeface="+mn-cs"/>
              </a:rPr>
              <a:t>ulnarly</a:t>
            </a:r>
            <a:r>
              <a:rPr lang="en-GB"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24</a:t>
            </a:fld>
            <a:endParaRPr lang="hu-HU"/>
          </a:p>
        </p:txBody>
      </p:sp>
    </p:spTree>
    <p:extLst>
      <p:ext uri="{BB962C8B-B14F-4D97-AF65-F5344CB8AC3E}">
        <p14:creationId xmlns:p14="http://schemas.microsoft.com/office/powerpoint/2010/main" val="1447284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Dissection demonstrating the subtle distinction between the two tendons (white arrow) and the far ulnar attachment of the distal biceps tendon on the bicipital tuberosity. Note that the short head tendon attaches distally and the long head tendon attaches proximally.</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25</a:t>
            </a:fld>
            <a:endParaRPr lang="hu-HU"/>
          </a:p>
        </p:txBody>
      </p:sp>
    </p:spTree>
    <p:extLst>
      <p:ext uri="{BB962C8B-B14F-4D97-AF65-F5344CB8AC3E}">
        <p14:creationId xmlns:p14="http://schemas.microsoft.com/office/powerpoint/2010/main" val="355001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active patient sustained an acute rupture of the left distal biceps tendon. On the right, note that with forearm supination (A), the biceps muscle normally rises or contracts proximally (black arrow). However, on the injured left side, there is loss of definition without movement of the muscle belly. (B) With forearm pronation, the intact right muscle belly falls or slides distally, whereas the injured left side remains unchanged.</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26</a:t>
            </a:fld>
            <a:endParaRPr lang="hu-HU"/>
          </a:p>
        </p:txBody>
      </p:sp>
    </p:spTree>
    <p:extLst>
      <p:ext uri="{BB962C8B-B14F-4D97-AF65-F5344CB8AC3E}">
        <p14:creationId xmlns:p14="http://schemas.microsoft.com/office/powerpoint/2010/main" val="173046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hook test is based on palpation of the intact distal biceps tendon in the antecubital fossa. The test is performed with the patient actively abducting the shoulder to 90 degrees, elbow flexed to 90 degrees, and forearm in full supination. The examiner uses his or her index finger to hook the distal biceps tendon from lateral to medial across the antecubital fossa. The </a:t>
            </a:r>
            <a:r>
              <a:rPr lang="en-GB" sz="1200" b="0" i="0" kern="1200" dirty="0" err="1">
                <a:solidFill>
                  <a:schemeClr val="tx1"/>
                </a:solidFill>
                <a:effectLst/>
                <a:latin typeface="+mn-lt"/>
                <a:ea typeface="+mn-ea"/>
                <a:cs typeface="+mn-cs"/>
              </a:rPr>
              <a:t>maneuver</a:t>
            </a:r>
            <a:r>
              <a:rPr lang="en-GB" sz="1200" b="0" i="0" kern="1200" dirty="0">
                <a:solidFill>
                  <a:schemeClr val="tx1"/>
                </a:solidFill>
                <a:effectLst/>
                <a:latin typeface="+mn-lt"/>
                <a:ea typeface="+mn-ea"/>
                <a:cs typeface="+mn-cs"/>
              </a:rPr>
              <a:t> is conducted laterally to medially to avoid mistaking the intact </a:t>
            </a:r>
            <a:r>
              <a:rPr lang="en-GB" sz="1200" b="0" i="0" kern="1200" dirty="0" err="1">
                <a:solidFill>
                  <a:schemeClr val="tx1"/>
                </a:solidFill>
                <a:effectLst/>
                <a:latin typeface="+mn-lt"/>
                <a:ea typeface="+mn-ea"/>
                <a:cs typeface="+mn-cs"/>
              </a:rPr>
              <a:t>lacertus</a:t>
            </a:r>
            <a:r>
              <a:rPr lang="en-GB" sz="1200" b="0" i="0" kern="1200" dirty="0">
                <a:solidFill>
                  <a:schemeClr val="tx1"/>
                </a:solidFill>
                <a:effectLst/>
                <a:latin typeface="+mn-lt"/>
                <a:ea typeface="+mn-ea"/>
                <a:cs typeface="+mn-cs"/>
              </a:rPr>
              <a:t> as the biceps tendon.</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27</a:t>
            </a:fld>
            <a:endParaRPr lang="hu-HU"/>
          </a:p>
        </p:txBody>
      </p:sp>
    </p:spTree>
    <p:extLst>
      <p:ext uri="{BB962C8B-B14F-4D97-AF65-F5344CB8AC3E}">
        <p14:creationId xmlns:p14="http://schemas.microsoft.com/office/powerpoint/2010/main" val="570052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err="1"/>
              <a:t>Conservative</a:t>
            </a:r>
            <a:r>
              <a:rPr lang="hu-HU" dirty="0"/>
              <a:t> management of a </a:t>
            </a:r>
            <a:r>
              <a:rPr lang="hu-HU" dirty="0" err="1"/>
              <a:t>distal</a:t>
            </a:r>
            <a:r>
              <a:rPr lang="hu-HU" dirty="0"/>
              <a:t> </a:t>
            </a:r>
            <a:r>
              <a:rPr lang="hu-HU" dirty="0" err="1"/>
              <a:t>biceps</a:t>
            </a:r>
            <a:r>
              <a:rPr lang="hu-HU" dirty="0"/>
              <a:t> </a:t>
            </a:r>
            <a:r>
              <a:rPr lang="hu-HU" dirty="0" err="1"/>
              <a:t>rupture</a:t>
            </a:r>
            <a:r>
              <a:rPr lang="hu-HU" dirty="0"/>
              <a:t> </a:t>
            </a:r>
            <a:r>
              <a:rPr lang="hu-HU" dirty="0" err="1"/>
              <a:t>results</a:t>
            </a:r>
            <a:r>
              <a:rPr lang="hu-HU" dirty="0"/>
              <a:t> in </a:t>
            </a:r>
            <a:r>
              <a:rPr lang="hu-HU" dirty="0" err="1"/>
              <a:t>obvious</a:t>
            </a:r>
            <a:r>
              <a:rPr lang="hu-HU" dirty="0"/>
              <a:t> </a:t>
            </a:r>
            <a:r>
              <a:rPr lang="hu-HU" dirty="0" err="1"/>
              <a:t>weakness</a:t>
            </a:r>
            <a:r>
              <a:rPr lang="hu-HU" dirty="0"/>
              <a:t> </a:t>
            </a:r>
            <a:r>
              <a:rPr lang="hu-HU" dirty="0" err="1"/>
              <a:t>predominantly</a:t>
            </a:r>
            <a:r>
              <a:rPr lang="hu-HU" dirty="0"/>
              <a:t> in </a:t>
            </a:r>
            <a:r>
              <a:rPr lang="hu-HU" dirty="0" err="1"/>
              <a:t>supination</a:t>
            </a:r>
            <a:r>
              <a:rPr lang="hu-HU" dirty="0"/>
              <a:t>.</a:t>
            </a:r>
          </a:p>
        </p:txBody>
      </p:sp>
      <p:sp>
        <p:nvSpPr>
          <p:cNvPr id="4" name="Slide Number Placeholder 3"/>
          <p:cNvSpPr>
            <a:spLocks noGrp="1"/>
          </p:cNvSpPr>
          <p:nvPr>
            <p:ph type="sldNum" sz="quarter" idx="10"/>
          </p:nvPr>
        </p:nvSpPr>
        <p:spPr/>
        <p:txBody>
          <a:bodyPr/>
          <a:lstStyle/>
          <a:p>
            <a:fld id="{8C738AF9-5869-4625-8005-7F206B10ECBF}" type="slidenum">
              <a:rPr lang="hu-HU" smtClean="0"/>
              <a:t>28</a:t>
            </a:fld>
            <a:endParaRPr lang="hu-HU"/>
          </a:p>
        </p:txBody>
      </p:sp>
    </p:spTree>
    <p:extLst>
      <p:ext uri="{BB962C8B-B14F-4D97-AF65-F5344CB8AC3E}">
        <p14:creationId xmlns:p14="http://schemas.microsoft.com/office/powerpoint/2010/main" val="3675756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O’Driscoll </a:t>
            </a:r>
            <a:r>
              <a:rPr lang="en-GB" dirty="0" err="1"/>
              <a:t>beosztás</a:t>
            </a:r>
            <a:endParaRPr lang="hu-HU" dirty="0"/>
          </a:p>
        </p:txBody>
      </p:sp>
      <p:sp>
        <p:nvSpPr>
          <p:cNvPr id="4" name="Slide Number Placeholder 3"/>
          <p:cNvSpPr>
            <a:spLocks noGrp="1"/>
          </p:cNvSpPr>
          <p:nvPr>
            <p:ph type="sldNum" sz="quarter" idx="5"/>
          </p:nvPr>
        </p:nvSpPr>
        <p:spPr/>
        <p:txBody>
          <a:bodyPr/>
          <a:lstStyle/>
          <a:p>
            <a:fld id="{8C738AF9-5869-4625-8005-7F206B10ECBF}" type="slidenum">
              <a:rPr lang="hu-HU" smtClean="0"/>
              <a:t>33</a:t>
            </a:fld>
            <a:endParaRPr lang="hu-HU"/>
          </a:p>
        </p:txBody>
      </p:sp>
    </p:spTree>
    <p:extLst>
      <p:ext uri="{BB962C8B-B14F-4D97-AF65-F5344CB8AC3E}">
        <p14:creationId xmlns:p14="http://schemas.microsoft.com/office/powerpoint/2010/main" val="299104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Dissection demonstrating the “Y” orientation of the lateral collateral ligament complex.</a:t>
            </a:r>
            <a:r>
              <a:rPr lang="hu-HU"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Schematic representation of the radial collateral ligament complex showing several portions, one of which, termed the radial collateral ligament, extends from the humerus to the annular ligament. This is the portion that is implicated in clinical instability</a:t>
            </a:r>
            <a:r>
              <a:rPr lang="hu-HU"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C45BAC33-712C-4CF9-B263-1B82B3B03A5A}" type="slidenum">
              <a:rPr lang="hu-HU" smtClean="0"/>
              <a:t>3</a:t>
            </a:fld>
            <a:endParaRPr lang="hu-HU"/>
          </a:p>
        </p:txBody>
      </p:sp>
    </p:spTree>
    <p:extLst>
      <p:ext uri="{BB962C8B-B14F-4D97-AF65-F5344CB8AC3E}">
        <p14:creationId xmlns:p14="http://schemas.microsoft.com/office/powerpoint/2010/main" val="146909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0" i="0" kern="1200" dirty="0">
                <a:solidFill>
                  <a:schemeClr val="tx1"/>
                </a:solidFill>
                <a:effectLst/>
                <a:latin typeface="+mn-lt"/>
                <a:ea typeface="+mn-ea"/>
                <a:cs typeface="+mn-cs"/>
              </a:rPr>
              <a:t>A) </a:t>
            </a:r>
            <a:r>
              <a:rPr lang="hu-HU" sz="1200" b="0" i="0" kern="1200" dirty="0" err="1">
                <a:solidFill>
                  <a:schemeClr val="tx1"/>
                </a:solidFill>
                <a:effectLst/>
                <a:latin typeface="+mn-lt"/>
                <a:ea typeface="+mn-ea"/>
                <a:cs typeface="+mn-cs"/>
              </a:rPr>
              <a:t>Angio-fibroblastic</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tendinosis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immature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vascular</a:t>
            </a:r>
            <a:r>
              <a:rPr lang="hu-HU" sz="1200" b="0" i="0" kern="1200" dirty="0">
                <a:solidFill>
                  <a:schemeClr val="tx1"/>
                </a:solidFill>
                <a:effectLst/>
                <a:latin typeface="+mn-lt"/>
                <a:ea typeface="+mn-ea"/>
                <a:cs typeface="+mn-cs"/>
              </a:rPr>
              <a:t> and </a:t>
            </a:r>
            <a:r>
              <a:rPr lang="hu-HU" sz="1200" b="0" i="0" kern="1200" dirty="0" err="1">
                <a:solidFill>
                  <a:schemeClr val="tx1"/>
                </a:solidFill>
                <a:effectLst/>
                <a:latin typeface="+mn-lt"/>
                <a:ea typeface="+mn-ea"/>
                <a:cs typeface="+mn-cs"/>
              </a:rPr>
              <a:t>fibroblastic</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elements</a:t>
            </a:r>
            <a:r>
              <a:rPr lang="hu-HU" sz="1200" b="0" i="0" kern="1200" dirty="0">
                <a:solidFill>
                  <a:schemeClr val="tx1"/>
                </a:solidFill>
                <a:effectLst/>
                <a:latin typeface="+mn-lt"/>
                <a:ea typeface="+mn-ea"/>
                <a:cs typeface="+mn-cs"/>
              </a:rPr>
              <a:t>, no </a:t>
            </a:r>
            <a:r>
              <a:rPr lang="hu-HU" sz="1200" b="0" i="0" kern="1200" dirty="0" err="1">
                <a:solidFill>
                  <a:schemeClr val="tx1"/>
                </a:solidFill>
                <a:effectLst/>
                <a:latin typeface="+mn-lt"/>
                <a:ea typeface="+mn-ea"/>
                <a:cs typeface="+mn-cs"/>
              </a:rPr>
              <a:t>inflammatory</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cells</a:t>
            </a:r>
            <a:r>
              <a:rPr lang="hu-HU" sz="1200" b="0" i="0" kern="1200" dirty="0">
                <a:solidFill>
                  <a:schemeClr val="tx1"/>
                </a:solidFill>
                <a:effectLst/>
                <a:latin typeface="+mn-lt"/>
                <a:ea typeface="+mn-ea"/>
                <a:cs typeface="+mn-cs"/>
              </a:rPr>
              <a:t>. (B) </a:t>
            </a:r>
            <a:r>
              <a:rPr lang="hu-HU" sz="1200" b="0" i="0" kern="1200" dirty="0" err="1">
                <a:solidFill>
                  <a:schemeClr val="tx1"/>
                </a:solidFill>
                <a:effectLst/>
                <a:latin typeface="+mn-lt"/>
                <a:ea typeface="+mn-ea"/>
                <a:cs typeface="+mn-cs"/>
              </a:rPr>
              <a:t>Normal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tendon</a:t>
            </a:r>
            <a:r>
              <a:rPr lang="hu-HU"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5</a:t>
            </a:fld>
            <a:endParaRPr lang="hu-HU"/>
          </a:p>
        </p:txBody>
      </p:sp>
    </p:spTree>
    <p:extLst>
      <p:ext uri="{BB962C8B-B14F-4D97-AF65-F5344CB8AC3E}">
        <p14:creationId xmlns:p14="http://schemas.microsoft.com/office/powerpoint/2010/main" val="56337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0" i="0" kern="1200" dirty="0">
                <a:solidFill>
                  <a:schemeClr val="tx1"/>
                </a:solidFill>
                <a:effectLst/>
                <a:latin typeface="+mn-lt"/>
                <a:ea typeface="+mn-ea"/>
                <a:cs typeface="+mn-cs"/>
              </a:rPr>
              <a:t>(A) </a:t>
            </a:r>
            <a:r>
              <a:rPr lang="hu-HU" sz="1200" b="0" i="0" kern="1200" dirty="0" err="1">
                <a:solidFill>
                  <a:schemeClr val="tx1"/>
                </a:solidFill>
                <a:effectLst/>
                <a:latin typeface="+mn-lt"/>
                <a:ea typeface="+mn-ea"/>
                <a:cs typeface="+mn-cs"/>
              </a:rPr>
              <a:t>Immature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nonfunctional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vascular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elements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Lumens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are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not</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complete</a:t>
            </a:r>
            <a:r>
              <a:rPr lang="hu-HU" sz="1200" b="0" i="0" kern="1200" dirty="0">
                <a:solidFill>
                  <a:schemeClr val="tx1"/>
                </a:solidFill>
                <a:effectLst/>
                <a:latin typeface="+mn-lt"/>
                <a:ea typeface="+mn-ea"/>
                <a:cs typeface="+mn-cs"/>
              </a:rPr>
              <a:t>. (B) </a:t>
            </a:r>
            <a:r>
              <a:rPr lang="hu-HU" sz="1200" b="0" i="0" kern="1200" dirty="0" err="1">
                <a:solidFill>
                  <a:schemeClr val="tx1"/>
                </a:solidFill>
                <a:effectLst/>
                <a:latin typeface="+mn-lt"/>
                <a:ea typeface="+mn-ea"/>
                <a:cs typeface="+mn-cs"/>
              </a:rPr>
              <a:t>Normal</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tendon</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Orderly</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collagen</a:t>
            </a:r>
            <a:r>
              <a:rPr lang="hu-HU" sz="1200" b="0" i="0" kern="1200" dirty="0">
                <a:solidFill>
                  <a:schemeClr val="tx1"/>
                </a:solidFill>
                <a:effectLst/>
                <a:latin typeface="+mn-lt"/>
                <a:ea typeface="+mn-ea"/>
                <a:cs typeface="+mn-cs"/>
              </a:rPr>
              <a:t>. (C) </a:t>
            </a:r>
            <a:r>
              <a:rPr lang="hu-HU" sz="1200" b="0" i="0" kern="1200" dirty="0" err="1">
                <a:solidFill>
                  <a:schemeClr val="tx1"/>
                </a:solidFill>
                <a:effectLst/>
                <a:latin typeface="+mn-lt"/>
                <a:ea typeface="+mn-ea"/>
                <a:cs typeface="+mn-cs"/>
              </a:rPr>
              <a:t>Tendinosis</a:t>
            </a:r>
            <a:r>
              <a:rPr lang="hu-HU" sz="1200" b="0" i="0" kern="1200" dirty="0">
                <a:solidFill>
                  <a:schemeClr val="tx1"/>
                </a:solidFill>
                <a:effectLst/>
                <a:latin typeface="+mn-lt"/>
                <a:ea typeface="+mn-ea"/>
                <a:cs typeface="+mn-cs"/>
              </a:rPr>
              <a:t>. Major </a:t>
            </a:r>
            <a:r>
              <a:rPr lang="hu-HU" sz="1200" b="0" i="0" kern="1200" dirty="0" err="1">
                <a:solidFill>
                  <a:schemeClr val="tx1"/>
                </a:solidFill>
                <a:effectLst/>
                <a:latin typeface="+mn-lt"/>
                <a:ea typeface="+mn-ea"/>
                <a:cs typeface="+mn-cs"/>
              </a:rPr>
              <a:t>collagen</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disruption</a:t>
            </a:r>
            <a:r>
              <a:rPr lang="hu-HU"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6</a:t>
            </a:fld>
            <a:endParaRPr lang="hu-HU"/>
          </a:p>
        </p:txBody>
      </p:sp>
    </p:spTree>
    <p:extLst>
      <p:ext uri="{BB962C8B-B14F-4D97-AF65-F5344CB8AC3E}">
        <p14:creationId xmlns:p14="http://schemas.microsoft.com/office/powerpoint/2010/main" val="1487628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Proper placement of incision just anteromedial to the lateral epicondyle is critical to allow direct access to the extensor carpi radialis longus–extensor </a:t>
            </a:r>
            <a:r>
              <a:rPr lang="en-GB" sz="1200" b="0" i="0" kern="1200" dirty="0" err="1">
                <a:solidFill>
                  <a:schemeClr val="tx1"/>
                </a:solidFill>
                <a:effectLst/>
                <a:latin typeface="+mn-lt"/>
                <a:ea typeface="+mn-ea"/>
                <a:cs typeface="+mn-cs"/>
              </a:rPr>
              <a:t>digitorum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communis</a:t>
            </a:r>
            <a:r>
              <a:rPr lang="en-GB" sz="1200" b="0" i="0" kern="1200" dirty="0">
                <a:solidFill>
                  <a:schemeClr val="tx1"/>
                </a:solidFill>
                <a:effectLst/>
                <a:latin typeface="+mn-lt"/>
                <a:ea typeface="+mn-ea"/>
                <a:cs typeface="+mn-cs"/>
              </a:rPr>
              <a:t> tendon interface.</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12</a:t>
            </a:fld>
            <a:endParaRPr lang="hu-HU"/>
          </a:p>
        </p:txBody>
      </p:sp>
    </p:spTree>
    <p:extLst>
      <p:ext uri="{BB962C8B-B14F-4D97-AF65-F5344CB8AC3E}">
        <p14:creationId xmlns:p14="http://schemas.microsoft.com/office/powerpoint/2010/main" val="13998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interface should be easily identified as the extensor carpi radialis longus (ECRL) muscle is soft and the extensor </a:t>
            </a:r>
            <a:r>
              <a:rPr lang="en-GB" sz="1200" b="0" i="0" kern="1200" dirty="0" err="1">
                <a:solidFill>
                  <a:schemeClr val="tx1"/>
                </a:solidFill>
                <a:effectLst/>
                <a:latin typeface="+mn-lt"/>
                <a:ea typeface="+mn-ea"/>
                <a:cs typeface="+mn-cs"/>
              </a:rPr>
              <a:t>digitorum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communis</a:t>
            </a:r>
            <a:r>
              <a:rPr lang="en-GB" sz="1200" b="0" i="0" kern="1200" dirty="0">
                <a:solidFill>
                  <a:schemeClr val="tx1"/>
                </a:solidFill>
                <a:effectLst/>
                <a:latin typeface="+mn-lt"/>
                <a:ea typeface="+mn-ea"/>
                <a:cs typeface="+mn-cs"/>
              </a:rPr>
              <a:t> (EDC) aponeurosis is firm. The extensor carpi radialis brevis (ECRB) comes into the EDC and lateral epicondyle at a 20-degree angle and lies just under the ECRL.</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13</a:t>
            </a:fld>
            <a:endParaRPr lang="hu-HU"/>
          </a:p>
        </p:txBody>
      </p:sp>
    </p:spTree>
    <p:extLst>
      <p:ext uri="{BB962C8B-B14F-4D97-AF65-F5344CB8AC3E}">
        <p14:creationId xmlns:p14="http://schemas.microsoft.com/office/powerpoint/2010/main" val="189887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Surgical photo. Note a small amount of shiny normal ECRB distally. EDC, Extensor </a:t>
            </a:r>
            <a:r>
              <a:rPr lang="en-GB" sz="1200" b="0" i="0" kern="1200" dirty="0" err="1">
                <a:solidFill>
                  <a:schemeClr val="tx1"/>
                </a:solidFill>
                <a:effectLst/>
                <a:latin typeface="+mn-lt"/>
                <a:ea typeface="+mn-ea"/>
                <a:cs typeface="+mn-cs"/>
              </a:rPr>
              <a:t>digitorum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communis</a:t>
            </a:r>
            <a:r>
              <a:rPr lang="en-GB"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14</a:t>
            </a:fld>
            <a:endParaRPr lang="hu-HU"/>
          </a:p>
        </p:txBody>
      </p:sp>
    </p:spTree>
    <p:extLst>
      <p:ext uri="{BB962C8B-B14F-4D97-AF65-F5344CB8AC3E}">
        <p14:creationId xmlns:p14="http://schemas.microsoft.com/office/powerpoint/2010/main" val="945754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0" i="0" kern="1200" dirty="0">
                <a:solidFill>
                  <a:schemeClr val="tx1"/>
                </a:solidFill>
                <a:effectLst/>
                <a:latin typeface="+mn-lt"/>
                <a:ea typeface="+mn-ea"/>
                <a:cs typeface="+mn-cs"/>
              </a:rPr>
              <a:t>(A,B) </a:t>
            </a:r>
            <a:r>
              <a:rPr lang="hu-HU" sz="1200" b="0" i="0" kern="1200" dirty="0" err="1">
                <a:solidFill>
                  <a:schemeClr val="tx1"/>
                </a:solidFill>
                <a:effectLst/>
                <a:latin typeface="+mn-lt"/>
                <a:ea typeface="+mn-ea"/>
                <a:cs typeface="+mn-cs"/>
              </a:rPr>
              <a:t>Examples</a:t>
            </a:r>
            <a:r>
              <a:rPr lang="hu-HU" sz="1200" b="0" i="0" kern="1200" dirty="0">
                <a:solidFill>
                  <a:schemeClr val="tx1"/>
                </a:solidFill>
                <a:effectLst/>
                <a:latin typeface="+mn-lt"/>
                <a:ea typeface="+mn-ea"/>
                <a:cs typeface="+mn-cs"/>
              </a:rPr>
              <a:t> of </a:t>
            </a:r>
            <a:r>
              <a:rPr lang="hu-HU" sz="1200" b="0" i="0" kern="1200" dirty="0" err="1">
                <a:solidFill>
                  <a:schemeClr val="tx1"/>
                </a:solidFill>
                <a:effectLst/>
                <a:latin typeface="+mn-lt"/>
                <a:ea typeface="+mn-ea"/>
                <a:cs typeface="+mn-cs"/>
              </a:rPr>
              <a:t>complete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extensor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carpi</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radialis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brevis</a:t>
            </a:r>
            <a:r>
              <a:rPr lang="hu-HU" sz="1200" b="0" i="0" kern="1200" dirty="0">
                <a:solidFill>
                  <a:schemeClr val="tx1"/>
                </a:solidFill>
                <a:effectLst/>
                <a:latin typeface="+mn-lt"/>
                <a:ea typeface="+mn-ea"/>
                <a:cs typeface="+mn-cs"/>
              </a:rPr>
              <a:t> (ECRB) </a:t>
            </a:r>
            <a:r>
              <a:rPr lang="hu-HU" sz="1200" b="0" i="0" kern="1200" dirty="0" err="1">
                <a:solidFill>
                  <a:schemeClr val="tx1"/>
                </a:solidFill>
                <a:effectLst/>
                <a:latin typeface="+mn-lt"/>
                <a:ea typeface="+mn-ea"/>
                <a:cs typeface="+mn-cs"/>
              </a:rPr>
              <a:t>tears</a:t>
            </a:r>
            <a:r>
              <a:rPr lang="hu-HU" sz="1200" b="0" i="0" kern="1200" dirty="0">
                <a:solidFill>
                  <a:schemeClr val="tx1"/>
                </a:solidFill>
                <a:effectLst/>
                <a:latin typeface="+mn-lt"/>
                <a:ea typeface="+mn-ea"/>
                <a:cs typeface="+mn-cs"/>
              </a:rPr>
              <a:t> and </a:t>
            </a:r>
            <a:r>
              <a:rPr lang="hu-HU" sz="1200" b="0" i="0" kern="1200" dirty="0" err="1">
                <a:solidFill>
                  <a:schemeClr val="tx1"/>
                </a:solidFill>
                <a:effectLst/>
                <a:latin typeface="+mn-lt"/>
                <a:ea typeface="+mn-ea"/>
                <a:cs typeface="+mn-cs"/>
              </a:rPr>
              <a:t>avulsion</a:t>
            </a:r>
            <a:r>
              <a:rPr lang="hu-HU" sz="1200" b="0" i="0" kern="1200" dirty="0">
                <a:solidFill>
                  <a:schemeClr val="tx1"/>
                </a:solidFill>
                <a:effectLst/>
                <a:latin typeface="+mn-lt"/>
                <a:ea typeface="+mn-ea"/>
                <a:cs typeface="+mn-cs"/>
              </a:rPr>
              <a:t> in </a:t>
            </a:r>
            <a:r>
              <a:rPr lang="hu-HU" sz="1200" b="0" i="0" kern="1200" dirty="0" err="1">
                <a:solidFill>
                  <a:schemeClr val="tx1"/>
                </a:solidFill>
                <a:effectLst/>
                <a:latin typeface="+mn-lt"/>
                <a:ea typeface="+mn-ea"/>
                <a:cs typeface="+mn-cs"/>
              </a:rPr>
              <a:t>world-class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tennis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players</a:t>
            </a:r>
            <a:r>
              <a:rPr lang="hu-HU" sz="1200" b="0" i="0" kern="1200" dirty="0">
                <a:solidFill>
                  <a:schemeClr val="tx1"/>
                </a:solidFill>
                <a:effectLst/>
                <a:latin typeface="+mn-lt"/>
                <a:ea typeface="+mn-ea"/>
                <a:cs typeface="+mn-cs"/>
              </a:rPr>
              <a:t>. ECRL, </a:t>
            </a:r>
            <a:r>
              <a:rPr lang="hu-HU" sz="1200" b="0" i="0" kern="1200" dirty="0" err="1">
                <a:solidFill>
                  <a:schemeClr val="tx1"/>
                </a:solidFill>
                <a:effectLst/>
                <a:latin typeface="+mn-lt"/>
                <a:ea typeface="+mn-ea"/>
                <a:cs typeface="+mn-cs"/>
              </a:rPr>
              <a:t>Extensor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carpi</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radialis</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longus</a:t>
            </a:r>
            <a:r>
              <a:rPr lang="hu-HU" sz="1200" b="0" i="0" kern="1200" dirty="0">
                <a:solidFill>
                  <a:schemeClr val="tx1"/>
                </a:solidFill>
                <a:effectLst/>
                <a:latin typeface="+mn-lt"/>
                <a:ea typeface="+mn-ea"/>
                <a:cs typeface="+mn-cs"/>
              </a:rPr>
              <a:t>; EDC, </a:t>
            </a:r>
            <a:r>
              <a:rPr lang="hu-HU" sz="1200" b="0" i="0" kern="1200" dirty="0" err="1">
                <a:solidFill>
                  <a:schemeClr val="tx1"/>
                </a:solidFill>
                <a:effectLst/>
                <a:latin typeface="+mn-lt"/>
                <a:ea typeface="+mn-ea"/>
                <a:cs typeface="+mn-cs"/>
              </a:rPr>
              <a:t>extensor</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digitorum</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communis</a:t>
            </a:r>
            <a:r>
              <a:rPr lang="hu-HU" sz="1200" b="0" i="0" kern="1200" dirty="0">
                <a:solidFill>
                  <a:schemeClr val="tx1"/>
                </a:solidFill>
                <a:effectLst/>
                <a:latin typeface="+mn-lt"/>
                <a:ea typeface="+mn-ea"/>
                <a:cs typeface="+mn-cs"/>
              </a:rPr>
              <a:t>.</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15</a:t>
            </a:fld>
            <a:endParaRPr lang="hu-HU"/>
          </a:p>
        </p:txBody>
      </p:sp>
    </p:spTree>
    <p:extLst>
      <p:ext uri="{BB962C8B-B14F-4D97-AF65-F5344CB8AC3E}">
        <p14:creationId xmlns:p14="http://schemas.microsoft.com/office/powerpoint/2010/main" val="2884175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 initial incision approximately 2 inches in length is placed posterior and distal to the epicondyle. Posterior placement avoids the medial antebrachial cutaneous nerves and allows direct access to the cubital tunnel and medial epicondyle.</a:t>
            </a:r>
            <a:endParaRPr lang="hu-HU" dirty="0"/>
          </a:p>
        </p:txBody>
      </p:sp>
      <p:sp>
        <p:nvSpPr>
          <p:cNvPr id="4" name="Slide Number Placeholder 3"/>
          <p:cNvSpPr>
            <a:spLocks noGrp="1"/>
          </p:cNvSpPr>
          <p:nvPr>
            <p:ph type="sldNum" sz="quarter" idx="10"/>
          </p:nvPr>
        </p:nvSpPr>
        <p:spPr/>
        <p:txBody>
          <a:bodyPr/>
          <a:lstStyle/>
          <a:p>
            <a:fld id="{8C738AF9-5869-4625-8005-7F206B10ECBF}" type="slidenum">
              <a:rPr lang="hu-HU" smtClean="0"/>
              <a:t>19</a:t>
            </a:fld>
            <a:endParaRPr lang="hu-HU"/>
          </a:p>
        </p:txBody>
      </p:sp>
    </p:spTree>
    <p:extLst>
      <p:ext uri="{BB962C8B-B14F-4D97-AF65-F5344CB8AC3E}">
        <p14:creationId xmlns:p14="http://schemas.microsoft.com/office/powerpoint/2010/main" val="143156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3/22/2020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JP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JP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JP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8.m4a"/><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8.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18.m4a"/><Relationship Id="rId9"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4a"/><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2.JP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2.xml"/><Relationship Id="rId7" Type="http://schemas.openxmlformats.org/officeDocument/2006/relationships/image" Target="../media/image25.JP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4.JPG"/><Relationship Id="rId11"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microsoft.com/office/2007/relationships/media" Target="../media/media33.mp4"/><Relationship Id="rId7" Type="http://schemas.openxmlformats.org/officeDocument/2006/relationships/image" Target="../media/image28.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video" Target="../media/media33.mp4"/></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0.jpg"/><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31.jp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1.m4a"/><Relationship Id="rId7" Type="http://schemas.openxmlformats.org/officeDocument/2006/relationships/image" Target="../media/image37.JP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6.JPG"/><Relationship Id="rId5" Type="http://schemas.openxmlformats.org/officeDocument/2006/relationships/slideLayout" Target="../slideLayouts/slideLayout7.xml"/><Relationship Id="rId4" Type="http://schemas.openxmlformats.org/officeDocument/2006/relationships/audio" Target="../media/media41.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10.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3D4F1-09C4-44DB-9F23-8B54AFD68643}"/>
              </a:ext>
            </a:extLst>
          </p:cNvPr>
          <p:cNvSpPr txBox="1"/>
          <p:nvPr/>
        </p:nvSpPr>
        <p:spPr>
          <a:xfrm>
            <a:off x="3326167" y="1721692"/>
            <a:ext cx="5539666" cy="2554545"/>
          </a:xfrm>
          <a:prstGeom prst="rect">
            <a:avLst/>
          </a:prstGeom>
          <a:noFill/>
        </p:spPr>
        <p:txBody>
          <a:bodyPr wrap="square" rtlCol="0">
            <a:spAutoFit/>
          </a:bodyPr>
          <a:lstStyle/>
          <a:p>
            <a:pPr algn="ctr"/>
            <a:r>
              <a:rPr lang="en-GB" sz="3200" dirty="0">
                <a:latin typeface="Trebuchet MS" panose="020B0603020202020204" pitchFamily="34" charset="0"/>
              </a:rPr>
              <a:t>The elbow</a:t>
            </a:r>
          </a:p>
          <a:p>
            <a:pPr algn="ctr"/>
            <a:endParaRPr lang="en-GB" sz="3200" dirty="0">
              <a:latin typeface="Trebuchet MS" panose="020B0603020202020204" pitchFamily="34" charset="0"/>
            </a:endParaRPr>
          </a:p>
          <a:p>
            <a:pPr algn="ctr"/>
            <a:r>
              <a:rPr lang="en-GB" sz="3200" dirty="0">
                <a:latin typeface="Trebuchet MS" panose="020B0603020202020204" pitchFamily="34" charset="0"/>
              </a:rPr>
              <a:t>Lecture</a:t>
            </a:r>
          </a:p>
          <a:p>
            <a:pPr algn="ctr"/>
            <a:endParaRPr lang="en-GB" sz="3200" dirty="0">
              <a:latin typeface="Trebuchet MS" panose="020B0603020202020204" pitchFamily="34" charset="0"/>
            </a:endParaRPr>
          </a:p>
          <a:p>
            <a:pPr algn="ctr"/>
            <a:r>
              <a:rPr lang="en-GB" sz="3200" dirty="0">
                <a:latin typeface="Trebuchet MS" panose="020B0603020202020204" pitchFamily="34" charset="0"/>
              </a:rPr>
              <a:t>Semmelweis University</a:t>
            </a:r>
            <a:endParaRPr lang="hu-HU" sz="3200" dirty="0">
              <a:latin typeface="Trebuchet MS" panose="020B0603020202020204" pitchFamily="34" charset="0"/>
            </a:endParaRPr>
          </a:p>
        </p:txBody>
      </p:sp>
      <p:pic>
        <p:nvPicPr>
          <p:cNvPr id="5" name="Recorded Sound">
            <a:hlinkClick r:id="" action="ppaction://media"/>
            <a:extLst>
              <a:ext uri="{FF2B5EF4-FFF2-40B4-BE49-F238E27FC236}">
                <a16:creationId xmlns:a16="http://schemas.microsoft.com/office/drawing/2014/main" id="{C33826E4-1B95-4E52-B884-9C63311732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5556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5DD97-D940-49C7-A548-417E3D05CF06}"/>
              </a:ext>
            </a:extLst>
          </p:cNvPr>
          <p:cNvSpPr>
            <a:spLocks noGrp="1"/>
          </p:cNvSpPr>
          <p:nvPr>
            <p:ph type="title"/>
          </p:nvPr>
        </p:nvSpPr>
        <p:spPr/>
        <p:txBody>
          <a:bodyPr/>
          <a:lstStyle/>
          <a:p>
            <a:r>
              <a:rPr lang="en-GB" dirty="0"/>
              <a:t>Stages of pain when conservative management is preferable</a:t>
            </a:r>
            <a:endParaRPr lang="hu-HU" dirty="0"/>
          </a:p>
        </p:txBody>
      </p:sp>
      <p:sp>
        <p:nvSpPr>
          <p:cNvPr id="3" name="Content Placeholder 2">
            <a:extLst>
              <a:ext uri="{FF2B5EF4-FFF2-40B4-BE49-F238E27FC236}">
                <a16:creationId xmlns:a16="http://schemas.microsoft.com/office/drawing/2014/main" id="{E029729E-1172-4C3F-A6AB-BD9FAA05A022}"/>
              </a:ext>
            </a:extLst>
          </p:cNvPr>
          <p:cNvSpPr>
            <a:spLocks noGrp="1"/>
          </p:cNvSpPr>
          <p:nvPr>
            <p:ph sz="quarter" idx="13"/>
          </p:nvPr>
        </p:nvSpPr>
        <p:spPr/>
        <p:txBody>
          <a:bodyPr>
            <a:normAutofit fontScale="92500" lnSpcReduction="20000"/>
          </a:bodyPr>
          <a:lstStyle/>
          <a:p>
            <a:pPr fontAlgn="base"/>
            <a:r>
              <a:rPr lang="hu-HU" b="1" dirty="0"/>
              <a:t>1. </a:t>
            </a:r>
            <a:r>
              <a:rPr lang="en-GB" b="1" dirty="0"/>
              <a:t>phase</a:t>
            </a:r>
            <a:r>
              <a:rPr lang="hu-HU" b="1" dirty="0"/>
              <a:t> </a:t>
            </a:r>
            <a:r>
              <a:rPr lang="en-GB" dirty="0"/>
              <a:t>mild pain following activities which resolves spontaneously after 24 hours</a:t>
            </a:r>
          </a:p>
          <a:p>
            <a:pPr fontAlgn="base"/>
            <a:r>
              <a:rPr lang="hu-HU" b="1" dirty="0"/>
              <a:t>2. </a:t>
            </a:r>
            <a:r>
              <a:rPr lang="en-GB" b="1" dirty="0"/>
              <a:t>phase</a:t>
            </a:r>
            <a:r>
              <a:rPr lang="hu-HU" b="1" dirty="0"/>
              <a:t> </a:t>
            </a:r>
            <a:r>
              <a:rPr lang="en-GB" dirty="0"/>
              <a:t>mild pain before the activity relieved by warm up. The activity itself is pain free but discomfort returns afterwards. Pain eventually settles within 48 hours.</a:t>
            </a:r>
            <a:endParaRPr lang="en-GB" b="1" dirty="0"/>
          </a:p>
          <a:p>
            <a:pPr fontAlgn="base"/>
            <a:r>
              <a:rPr lang="hu-HU" b="1" dirty="0"/>
              <a:t>3. </a:t>
            </a:r>
            <a:r>
              <a:rPr lang="en-GB" b="1" dirty="0"/>
              <a:t>phase</a:t>
            </a:r>
            <a:r>
              <a:rPr lang="hu-HU" b="1" dirty="0"/>
              <a:t> </a:t>
            </a:r>
            <a:r>
              <a:rPr lang="en-GB" dirty="0"/>
              <a:t>warmup provides only partial relief of pain. The patient is still able to accomplish the painful activity.</a:t>
            </a:r>
          </a:p>
          <a:p>
            <a:pPr fontAlgn="base"/>
            <a:r>
              <a:rPr lang="hu-HU" b="1" dirty="0"/>
              <a:t>4. </a:t>
            </a:r>
            <a:r>
              <a:rPr lang="en-GB" b="1" dirty="0"/>
              <a:t>phase</a:t>
            </a:r>
            <a:r>
              <a:rPr lang="hu-HU" b="1" dirty="0"/>
              <a:t> </a:t>
            </a:r>
            <a:r>
              <a:rPr lang="en-GB" dirty="0"/>
              <a:t>Activities need to be modified to cope with the pain, which also appears in other activities of everyday life.</a:t>
            </a:r>
            <a:r>
              <a:rPr lang="hu-HU" dirty="0"/>
              <a:t> </a:t>
            </a:r>
            <a:endParaRPr lang="en-GB" dirty="0"/>
          </a:p>
          <a:p>
            <a:pPr fontAlgn="base"/>
            <a:r>
              <a:rPr lang="hu-HU" b="1" dirty="0"/>
              <a:t>5. </a:t>
            </a:r>
            <a:r>
              <a:rPr lang="en-GB" b="1" dirty="0"/>
              <a:t>Phase</a:t>
            </a:r>
            <a:r>
              <a:rPr lang="hu-HU" b="1" dirty="0"/>
              <a:t> </a:t>
            </a:r>
            <a:r>
              <a:rPr lang="en-GB" dirty="0"/>
              <a:t>pain affects activities of everyday life, but the patient is still able to cope with activity modifications.</a:t>
            </a:r>
          </a:p>
          <a:p>
            <a:pPr marL="0" indent="0">
              <a:buNone/>
            </a:pPr>
            <a:endParaRPr lang="hu-HU" dirty="0"/>
          </a:p>
        </p:txBody>
      </p:sp>
      <p:pic>
        <p:nvPicPr>
          <p:cNvPr id="5" name="Recorded Sound">
            <a:hlinkClick r:id="" action="ppaction://media"/>
            <a:extLst>
              <a:ext uri="{FF2B5EF4-FFF2-40B4-BE49-F238E27FC236}">
                <a16:creationId xmlns:a16="http://schemas.microsoft.com/office/drawing/2014/main" id="{C79554A8-B731-4F64-99E5-18E469E637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5251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E0E86-016D-4862-9C63-C87BF275304D}"/>
              </a:ext>
            </a:extLst>
          </p:cNvPr>
          <p:cNvSpPr>
            <a:spLocks noGrp="1"/>
          </p:cNvSpPr>
          <p:nvPr>
            <p:ph type="title"/>
          </p:nvPr>
        </p:nvSpPr>
        <p:spPr/>
        <p:txBody>
          <a:bodyPr/>
          <a:lstStyle/>
          <a:p>
            <a:r>
              <a:rPr lang="en-GB" dirty="0"/>
              <a:t>Stages of pain when operative management is typically preferable</a:t>
            </a:r>
            <a:endParaRPr lang="hu-HU" dirty="0"/>
          </a:p>
        </p:txBody>
      </p:sp>
      <p:sp>
        <p:nvSpPr>
          <p:cNvPr id="3" name="Content Placeholder 2">
            <a:extLst>
              <a:ext uri="{FF2B5EF4-FFF2-40B4-BE49-F238E27FC236}">
                <a16:creationId xmlns:a16="http://schemas.microsoft.com/office/drawing/2014/main" id="{C2FDB9DB-A253-4F65-AF3C-2BD6D058A7B0}"/>
              </a:ext>
            </a:extLst>
          </p:cNvPr>
          <p:cNvSpPr>
            <a:spLocks noGrp="1"/>
          </p:cNvSpPr>
          <p:nvPr>
            <p:ph sz="quarter" idx="13"/>
          </p:nvPr>
        </p:nvSpPr>
        <p:spPr/>
        <p:txBody>
          <a:bodyPr/>
          <a:lstStyle/>
          <a:p>
            <a:pPr fontAlgn="base"/>
            <a:r>
              <a:rPr lang="hu-HU" b="1" dirty="0"/>
              <a:t>6 </a:t>
            </a:r>
            <a:r>
              <a:rPr lang="en-GB" b="1" dirty="0"/>
              <a:t>phase</a:t>
            </a:r>
            <a:r>
              <a:rPr lang="hu-HU" b="1" dirty="0"/>
              <a:t> </a:t>
            </a:r>
            <a:r>
              <a:rPr lang="hu-HU" dirty="0"/>
              <a:t>t</a:t>
            </a:r>
            <a:r>
              <a:rPr lang="en-GB" dirty="0"/>
              <a:t>Pain is not relieved by complete rest, the patient is unable to accomplish certain tasks</a:t>
            </a:r>
            <a:endParaRPr lang="en-GB" b="1" dirty="0"/>
          </a:p>
          <a:p>
            <a:pPr fontAlgn="base"/>
            <a:r>
              <a:rPr lang="hu-HU" b="1" dirty="0"/>
              <a:t>7 </a:t>
            </a:r>
            <a:r>
              <a:rPr lang="en-GB" b="1" dirty="0"/>
              <a:t>phase</a:t>
            </a:r>
            <a:r>
              <a:rPr lang="hu-HU" b="1" dirty="0"/>
              <a:t> </a:t>
            </a:r>
            <a:r>
              <a:rPr lang="en-GB" dirty="0"/>
              <a:t>strong pain during every day activities accompanied by night pain</a:t>
            </a:r>
            <a:endParaRPr lang="hu-HU" dirty="0"/>
          </a:p>
        </p:txBody>
      </p:sp>
      <p:pic>
        <p:nvPicPr>
          <p:cNvPr id="5" name="Recorded Sound">
            <a:hlinkClick r:id="" action="ppaction://media"/>
            <a:extLst>
              <a:ext uri="{FF2B5EF4-FFF2-40B4-BE49-F238E27FC236}">
                <a16:creationId xmlns:a16="http://schemas.microsoft.com/office/drawing/2014/main" id="{2EBA91F9-FA8C-44E8-860F-94341C87AF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567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A picture containing electronics&#10;&#10;Description generated with high confidence">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descr="A tattoo on his arm&#10;&#10;Description generated with very high confidence">
            <a:extLst>
              <a:ext uri="{FF2B5EF4-FFF2-40B4-BE49-F238E27FC236}">
                <a16:creationId xmlns:a16="http://schemas.microsoft.com/office/drawing/2014/main" id="{EDA66D40-9C2C-4553-BF65-281F17B49FBB}"/>
              </a:ext>
            </a:extLst>
          </p:cNvPr>
          <p:cNvPicPr>
            <a:picLocks noChangeAspect="1"/>
          </p:cNvPicPr>
          <p:nvPr/>
        </p:nvPicPr>
        <p:blipFill rotWithShape="1">
          <a:blip r:embed="rId6"/>
          <a:srcRect l="8060" r="5239"/>
          <a:stretch/>
        </p:blipFill>
        <p:spPr>
          <a:xfrm>
            <a:off x="1" y="10"/>
            <a:ext cx="7479157" cy="6857990"/>
          </a:xfrm>
          <a:prstGeom prst="rect">
            <a:avLst/>
          </a:prstGeom>
        </p:spPr>
      </p:pic>
      <p:sp>
        <p:nvSpPr>
          <p:cNvPr id="17" name="Rectangle 16">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E7BA4B-9374-458D-ABB0-2D908B59E73D}"/>
              </a:ext>
            </a:extLst>
          </p:cNvPr>
          <p:cNvSpPr>
            <a:spLocks noGrp="1"/>
          </p:cNvSpPr>
          <p:nvPr>
            <p:ph type="title"/>
          </p:nvPr>
        </p:nvSpPr>
        <p:spPr>
          <a:xfrm>
            <a:off x="8196408" y="640831"/>
            <a:ext cx="3352128" cy="1573863"/>
          </a:xfrm>
        </p:spPr>
        <p:txBody>
          <a:bodyPr>
            <a:normAutofit fontScale="90000"/>
          </a:bodyPr>
          <a:lstStyle/>
          <a:p>
            <a:pPr algn="l"/>
            <a:r>
              <a:rPr lang="hu-HU" dirty="0" err="1"/>
              <a:t>Later</a:t>
            </a:r>
            <a:r>
              <a:rPr lang="en-GB" dirty="0"/>
              <a:t>al</a:t>
            </a:r>
            <a:r>
              <a:rPr lang="hu-HU" dirty="0"/>
              <a:t> </a:t>
            </a:r>
            <a:r>
              <a:rPr lang="hu-HU" dirty="0" err="1"/>
              <a:t>tendinosis</a:t>
            </a:r>
            <a:r>
              <a:rPr lang="hu-HU" dirty="0"/>
              <a:t> </a:t>
            </a:r>
            <a:r>
              <a:rPr lang="en-GB" dirty="0"/>
              <a:t>surgical approach</a:t>
            </a:r>
            <a:endParaRPr lang="hu-HU" dirty="0"/>
          </a:p>
        </p:txBody>
      </p:sp>
      <p:sp>
        <p:nvSpPr>
          <p:cNvPr id="10" name="Content Placeholder 9">
            <a:extLst>
              <a:ext uri="{FF2B5EF4-FFF2-40B4-BE49-F238E27FC236}">
                <a16:creationId xmlns:a16="http://schemas.microsoft.com/office/drawing/2014/main" id="{D4B3AE66-E7D6-4EFA-A075-1D0B639986D0}"/>
              </a:ext>
            </a:extLst>
          </p:cNvPr>
          <p:cNvSpPr>
            <a:spLocks noGrp="1"/>
          </p:cNvSpPr>
          <p:nvPr>
            <p:ph sz="quarter" idx="13"/>
          </p:nvPr>
        </p:nvSpPr>
        <p:spPr>
          <a:xfrm>
            <a:off x="8196408" y="2367092"/>
            <a:ext cx="3352128" cy="3881309"/>
          </a:xfrm>
        </p:spPr>
        <p:txBody>
          <a:bodyPr>
            <a:normAutofit/>
          </a:bodyPr>
          <a:lstStyle/>
          <a:p>
            <a:r>
              <a:rPr lang="en-GB" sz="1800" dirty="0"/>
              <a:t>Skin incision</a:t>
            </a:r>
            <a:endParaRPr lang="en-US" sz="1800" dirty="0"/>
          </a:p>
        </p:txBody>
      </p:sp>
      <p:pic>
        <p:nvPicPr>
          <p:cNvPr id="4" name="Recorded Sound">
            <a:hlinkClick r:id="" action="ppaction://media"/>
            <a:extLst>
              <a:ext uri="{FF2B5EF4-FFF2-40B4-BE49-F238E27FC236}">
                <a16:creationId xmlns:a16="http://schemas.microsoft.com/office/drawing/2014/main" id="{96363B87-3E1B-41DE-A005-6A130ACC84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5667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E00D98FD-2238-46A6-A9CE-D24BFDEFEB46}"/>
              </a:ext>
            </a:extLst>
          </p:cNvPr>
          <p:cNvPicPr>
            <a:picLocks noChangeAspect="1"/>
          </p:cNvPicPr>
          <p:nvPr/>
        </p:nvPicPr>
        <p:blipFill rotWithShape="1">
          <a:blip r:embed="rId6"/>
          <a:srcRect l="4722" r="11031" b="-1"/>
          <a:stretch/>
        </p:blipFill>
        <p:spPr>
          <a:xfrm>
            <a:off x="1" y="10"/>
            <a:ext cx="7479157" cy="6857990"/>
          </a:xfrm>
          <a:prstGeom prst="rect">
            <a:avLst/>
          </a:prstGeom>
        </p:spPr>
      </p:pic>
      <p:sp>
        <p:nvSpPr>
          <p:cNvPr id="17" name="Rectangle 16">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14798A-0E69-40CD-9662-A924F3873184}"/>
              </a:ext>
            </a:extLst>
          </p:cNvPr>
          <p:cNvSpPr>
            <a:spLocks noGrp="1"/>
          </p:cNvSpPr>
          <p:nvPr>
            <p:ph type="title"/>
          </p:nvPr>
        </p:nvSpPr>
        <p:spPr>
          <a:xfrm>
            <a:off x="8196408" y="640831"/>
            <a:ext cx="3352128" cy="1573863"/>
          </a:xfrm>
        </p:spPr>
        <p:txBody>
          <a:bodyPr>
            <a:normAutofit fontScale="90000"/>
          </a:bodyPr>
          <a:lstStyle/>
          <a:p>
            <a:pPr algn="l"/>
            <a:r>
              <a:rPr lang="hu-HU" dirty="0" err="1"/>
              <a:t>Lateral</a:t>
            </a:r>
            <a:r>
              <a:rPr lang="hu-HU" dirty="0"/>
              <a:t> </a:t>
            </a:r>
            <a:r>
              <a:rPr lang="hu-HU" dirty="0" err="1"/>
              <a:t>tendinosis</a:t>
            </a:r>
            <a:r>
              <a:rPr lang="hu-HU" dirty="0"/>
              <a:t> </a:t>
            </a:r>
            <a:r>
              <a:rPr lang="en-GB" dirty="0"/>
              <a:t>surgical approach</a:t>
            </a:r>
            <a:endParaRPr lang="hu-HU" dirty="0"/>
          </a:p>
        </p:txBody>
      </p:sp>
      <p:sp>
        <p:nvSpPr>
          <p:cNvPr id="10" name="Content Placeholder 9">
            <a:extLst>
              <a:ext uri="{FF2B5EF4-FFF2-40B4-BE49-F238E27FC236}">
                <a16:creationId xmlns:a16="http://schemas.microsoft.com/office/drawing/2014/main" id="{97DB9602-B26F-4089-8965-A757D4A3A629}"/>
              </a:ext>
            </a:extLst>
          </p:cNvPr>
          <p:cNvSpPr>
            <a:spLocks noGrp="1"/>
          </p:cNvSpPr>
          <p:nvPr>
            <p:ph sz="quarter" idx="13"/>
          </p:nvPr>
        </p:nvSpPr>
        <p:spPr>
          <a:xfrm>
            <a:off x="8196408" y="2367092"/>
            <a:ext cx="3352128" cy="3881309"/>
          </a:xfrm>
        </p:spPr>
        <p:txBody>
          <a:bodyPr>
            <a:normAutofit/>
          </a:bodyPr>
          <a:lstStyle/>
          <a:p>
            <a:endParaRPr lang="en-US" sz="1800" dirty="0"/>
          </a:p>
        </p:txBody>
      </p:sp>
      <p:pic>
        <p:nvPicPr>
          <p:cNvPr id="4" name="Recorded Sound">
            <a:hlinkClick r:id="" action="ppaction://media"/>
            <a:extLst>
              <a:ext uri="{FF2B5EF4-FFF2-40B4-BE49-F238E27FC236}">
                <a16:creationId xmlns:a16="http://schemas.microsoft.com/office/drawing/2014/main" id="{CFB36FA8-A11E-44C1-8DEF-24DFAC08EB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396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2A4FCBF1-B5C8-428B-9983-BFF1898BDAB2}"/>
              </a:ext>
            </a:extLst>
          </p:cNvPr>
          <p:cNvPicPr>
            <a:picLocks noChangeAspect="1"/>
          </p:cNvPicPr>
          <p:nvPr/>
        </p:nvPicPr>
        <p:blipFill rotWithShape="1">
          <a:blip r:embed="rId6"/>
          <a:srcRect r="1574" b="-1"/>
          <a:stretch/>
        </p:blipFill>
        <p:spPr>
          <a:xfrm>
            <a:off x="1" y="10"/>
            <a:ext cx="7479157" cy="6857990"/>
          </a:xfrm>
          <a:prstGeom prst="rect">
            <a:avLst/>
          </a:prstGeom>
        </p:spPr>
      </p:pic>
      <p:sp>
        <p:nvSpPr>
          <p:cNvPr id="17" name="Rectangle 16">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2202C1-5E61-41AD-90B6-1D85C83DF79C}"/>
              </a:ext>
            </a:extLst>
          </p:cNvPr>
          <p:cNvSpPr>
            <a:spLocks noGrp="1"/>
          </p:cNvSpPr>
          <p:nvPr>
            <p:ph type="title"/>
          </p:nvPr>
        </p:nvSpPr>
        <p:spPr>
          <a:xfrm>
            <a:off x="8196408" y="640831"/>
            <a:ext cx="3352128" cy="1573863"/>
          </a:xfrm>
        </p:spPr>
        <p:txBody>
          <a:bodyPr>
            <a:normAutofit fontScale="90000"/>
          </a:bodyPr>
          <a:lstStyle/>
          <a:p>
            <a:pPr algn="l"/>
            <a:r>
              <a:rPr lang="hu-HU" dirty="0" err="1"/>
              <a:t>Lateral</a:t>
            </a:r>
            <a:r>
              <a:rPr lang="hu-HU" dirty="0"/>
              <a:t> </a:t>
            </a:r>
            <a:r>
              <a:rPr lang="hu-HU" dirty="0" err="1"/>
              <a:t>tendinosis</a:t>
            </a:r>
            <a:r>
              <a:rPr lang="hu-HU" dirty="0"/>
              <a:t> </a:t>
            </a:r>
            <a:r>
              <a:rPr lang="en-GB" dirty="0"/>
              <a:t>surgical approach</a:t>
            </a:r>
            <a:endParaRPr lang="hu-HU" dirty="0"/>
          </a:p>
        </p:txBody>
      </p:sp>
      <p:sp>
        <p:nvSpPr>
          <p:cNvPr id="10" name="Content Placeholder 9">
            <a:extLst>
              <a:ext uri="{FF2B5EF4-FFF2-40B4-BE49-F238E27FC236}">
                <a16:creationId xmlns:a16="http://schemas.microsoft.com/office/drawing/2014/main" id="{F0CBEB52-47B3-4BD1-B375-D1FA5E924100}"/>
              </a:ext>
            </a:extLst>
          </p:cNvPr>
          <p:cNvSpPr>
            <a:spLocks noGrp="1"/>
          </p:cNvSpPr>
          <p:nvPr>
            <p:ph sz="quarter" idx="13"/>
          </p:nvPr>
        </p:nvSpPr>
        <p:spPr>
          <a:xfrm>
            <a:off x="8196408" y="2367092"/>
            <a:ext cx="3352128" cy="3881309"/>
          </a:xfrm>
        </p:spPr>
        <p:txBody>
          <a:bodyPr>
            <a:normAutofit/>
          </a:bodyPr>
          <a:lstStyle/>
          <a:p>
            <a:endParaRPr lang="en-US" sz="1800"/>
          </a:p>
        </p:txBody>
      </p:sp>
      <p:pic>
        <p:nvPicPr>
          <p:cNvPr id="4" name="Recorded Sound">
            <a:hlinkClick r:id="" action="ppaction://media"/>
            <a:extLst>
              <a:ext uri="{FF2B5EF4-FFF2-40B4-BE49-F238E27FC236}">
                <a16:creationId xmlns:a16="http://schemas.microsoft.com/office/drawing/2014/main" id="{BE8E1F42-76DB-4721-85EA-649BEC740B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5483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D1BBE29E-8A2F-4C16-849B-9B19D5163ED3}"/>
              </a:ext>
            </a:extLst>
          </p:cNvPr>
          <p:cNvPicPr>
            <a:picLocks noGrp="1" noChangeAspect="1"/>
          </p:cNvPicPr>
          <p:nvPr>
            <p:ph sz="quarter" idx="13"/>
          </p:nvPr>
        </p:nvPicPr>
        <p:blipFill rotWithShape="1">
          <a:blip r:embed="rId9"/>
          <a:srcRect t="12061" b="3129"/>
          <a:stretch/>
        </p:blipFill>
        <p:spPr>
          <a:xfrm>
            <a:off x="20" y="-1"/>
            <a:ext cx="12191980" cy="4187739"/>
          </a:xfrm>
          <a:prstGeom prst="rect">
            <a:avLst/>
          </a:prstGeom>
        </p:spPr>
      </p:pic>
      <p:cxnSp>
        <p:nvCxnSpPr>
          <p:cNvPr id="18" name="Straight Connector 17">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14FEB2-A83B-44C2-B69F-950B5A74F00C}"/>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dirty="0"/>
              <a:t>Lateral tendinosis</a:t>
            </a:r>
          </a:p>
        </p:txBody>
      </p:sp>
      <p:pic>
        <p:nvPicPr>
          <p:cNvPr id="4" name="Recorded Sound">
            <a:hlinkClick r:id="" action="ppaction://media"/>
            <a:extLst>
              <a:ext uri="{FF2B5EF4-FFF2-40B4-BE49-F238E27FC236}">
                <a16:creationId xmlns:a16="http://schemas.microsoft.com/office/drawing/2014/main" id="{7F7A83A7-4AA6-4F72-A127-E69796CD03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pic>
        <p:nvPicPr>
          <p:cNvPr id="6" name="Recorded Sound">
            <a:hlinkClick r:id="" action="ppaction://media"/>
            <a:extLst>
              <a:ext uri="{FF2B5EF4-FFF2-40B4-BE49-F238E27FC236}">
                <a16:creationId xmlns:a16="http://schemas.microsoft.com/office/drawing/2014/main" id="{CFCCE39F-1A14-455E-ABE1-F4DAC097C42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521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5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A6B9-50EB-417B-92D0-B8F58A4D831C}"/>
              </a:ext>
            </a:extLst>
          </p:cNvPr>
          <p:cNvSpPr>
            <a:spLocks noGrp="1"/>
          </p:cNvSpPr>
          <p:nvPr>
            <p:ph type="title"/>
          </p:nvPr>
        </p:nvSpPr>
        <p:spPr/>
        <p:txBody>
          <a:bodyPr/>
          <a:lstStyle/>
          <a:p>
            <a:r>
              <a:rPr lang="hu-HU" dirty="0" err="1"/>
              <a:t>Medi</a:t>
            </a:r>
            <a:r>
              <a:rPr lang="en-GB" dirty="0"/>
              <a:t>al elbow </a:t>
            </a:r>
            <a:r>
              <a:rPr lang="hu-HU" dirty="0" err="1"/>
              <a:t>tendinosis</a:t>
            </a:r>
            <a:r>
              <a:rPr lang="en-GB" dirty="0"/>
              <a:t> or golfers’ elbow</a:t>
            </a:r>
            <a:endParaRPr lang="hu-HU" dirty="0"/>
          </a:p>
        </p:txBody>
      </p:sp>
      <p:sp>
        <p:nvSpPr>
          <p:cNvPr id="3" name="Content Placeholder 2">
            <a:extLst>
              <a:ext uri="{FF2B5EF4-FFF2-40B4-BE49-F238E27FC236}">
                <a16:creationId xmlns:a16="http://schemas.microsoft.com/office/drawing/2014/main" id="{37F9CF4B-A464-4255-8F27-3CEFD65F8D0B}"/>
              </a:ext>
            </a:extLst>
          </p:cNvPr>
          <p:cNvSpPr>
            <a:spLocks noGrp="1"/>
          </p:cNvSpPr>
          <p:nvPr>
            <p:ph sz="quarter" idx="13"/>
          </p:nvPr>
        </p:nvSpPr>
        <p:spPr/>
        <p:txBody>
          <a:bodyPr/>
          <a:lstStyle/>
          <a:p>
            <a:r>
              <a:rPr lang="en-GB" dirty="0"/>
              <a:t>Typically affects the conjoined tendon of the common flexor origin, sometimes accompanied by ulnar nerve neuropathy (30-50%)</a:t>
            </a:r>
            <a:r>
              <a:rPr lang="hu-HU" dirty="0"/>
              <a:t>.</a:t>
            </a:r>
          </a:p>
          <a:p>
            <a:r>
              <a:rPr lang="en-GB" dirty="0"/>
              <a:t>Insufficiency or disease of the medial collateral ligament is an important differential diagnosis</a:t>
            </a:r>
            <a:endParaRPr lang="hu-HU" dirty="0"/>
          </a:p>
          <a:p>
            <a:r>
              <a:rPr lang="en-GB" dirty="0"/>
              <a:t>Clinical tests include resisted wrist flexion with the forearm in supination, with a straight or bent elbow</a:t>
            </a:r>
            <a:endParaRPr lang="hu-HU" dirty="0"/>
          </a:p>
        </p:txBody>
      </p:sp>
      <p:pic>
        <p:nvPicPr>
          <p:cNvPr id="5" name="Recorded Sound">
            <a:hlinkClick r:id="" action="ppaction://media"/>
            <a:extLst>
              <a:ext uri="{FF2B5EF4-FFF2-40B4-BE49-F238E27FC236}">
                <a16:creationId xmlns:a16="http://schemas.microsoft.com/office/drawing/2014/main" id="{2652BE70-D18E-4A7B-8D38-E91BC60889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6810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5DD97-D940-49C7-A548-417E3D05CF06}"/>
              </a:ext>
            </a:extLst>
          </p:cNvPr>
          <p:cNvSpPr>
            <a:spLocks noGrp="1"/>
          </p:cNvSpPr>
          <p:nvPr>
            <p:ph type="title"/>
          </p:nvPr>
        </p:nvSpPr>
        <p:spPr/>
        <p:txBody>
          <a:bodyPr/>
          <a:lstStyle/>
          <a:p>
            <a:r>
              <a:rPr lang="en-GB" dirty="0"/>
              <a:t>Stages of pain when conservative management is preferable</a:t>
            </a:r>
            <a:endParaRPr lang="hu-HU" dirty="0"/>
          </a:p>
        </p:txBody>
      </p:sp>
      <p:sp>
        <p:nvSpPr>
          <p:cNvPr id="3" name="Content Placeholder 2">
            <a:extLst>
              <a:ext uri="{FF2B5EF4-FFF2-40B4-BE49-F238E27FC236}">
                <a16:creationId xmlns:a16="http://schemas.microsoft.com/office/drawing/2014/main" id="{E029729E-1172-4C3F-A6AB-BD9FAA05A022}"/>
              </a:ext>
            </a:extLst>
          </p:cNvPr>
          <p:cNvSpPr>
            <a:spLocks noGrp="1"/>
          </p:cNvSpPr>
          <p:nvPr>
            <p:ph sz="quarter" idx="13"/>
          </p:nvPr>
        </p:nvSpPr>
        <p:spPr/>
        <p:txBody>
          <a:bodyPr>
            <a:normAutofit fontScale="92500" lnSpcReduction="20000"/>
          </a:bodyPr>
          <a:lstStyle/>
          <a:p>
            <a:pPr fontAlgn="base"/>
            <a:r>
              <a:rPr lang="hu-HU" b="1" dirty="0"/>
              <a:t>1. </a:t>
            </a:r>
            <a:r>
              <a:rPr lang="en-GB" b="1" dirty="0"/>
              <a:t>phase</a:t>
            </a:r>
            <a:r>
              <a:rPr lang="hu-HU" b="1" dirty="0"/>
              <a:t> </a:t>
            </a:r>
            <a:r>
              <a:rPr lang="en-GB" dirty="0"/>
              <a:t>mild pain following activities which resolves spontaneously after 24 hours</a:t>
            </a:r>
          </a:p>
          <a:p>
            <a:pPr fontAlgn="base"/>
            <a:r>
              <a:rPr lang="hu-HU" b="1" dirty="0"/>
              <a:t>2. </a:t>
            </a:r>
            <a:r>
              <a:rPr lang="en-GB" b="1" dirty="0"/>
              <a:t>phase</a:t>
            </a:r>
            <a:r>
              <a:rPr lang="hu-HU" b="1" dirty="0"/>
              <a:t> </a:t>
            </a:r>
            <a:r>
              <a:rPr lang="en-GB" dirty="0"/>
              <a:t>mild pain before the activity relieved by warm up. The activity itself is pain free but discomfort returns afterwards. Pain eventually settles within 48 hours.</a:t>
            </a:r>
            <a:endParaRPr lang="en-GB" b="1" dirty="0"/>
          </a:p>
          <a:p>
            <a:pPr fontAlgn="base"/>
            <a:r>
              <a:rPr lang="hu-HU" b="1" dirty="0"/>
              <a:t>3. </a:t>
            </a:r>
            <a:r>
              <a:rPr lang="en-GB" b="1" dirty="0"/>
              <a:t>phase</a:t>
            </a:r>
            <a:r>
              <a:rPr lang="hu-HU" b="1" dirty="0"/>
              <a:t> </a:t>
            </a:r>
            <a:r>
              <a:rPr lang="en-GB" dirty="0"/>
              <a:t>warmup provides only partial relief of pain. The patient is still able to accomplish the painful activity.</a:t>
            </a:r>
          </a:p>
          <a:p>
            <a:pPr fontAlgn="base"/>
            <a:r>
              <a:rPr lang="hu-HU" b="1" dirty="0"/>
              <a:t>4. </a:t>
            </a:r>
            <a:r>
              <a:rPr lang="en-GB" b="1" dirty="0"/>
              <a:t>phase</a:t>
            </a:r>
            <a:r>
              <a:rPr lang="hu-HU" b="1" dirty="0"/>
              <a:t> </a:t>
            </a:r>
            <a:r>
              <a:rPr lang="en-GB" dirty="0"/>
              <a:t>Activities need to be modified to cope with the pain, which also appears in other activities of everyday life.</a:t>
            </a:r>
            <a:r>
              <a:rPr lang="hu-HU" dirty="0"/>
              <a:t> </a:t>
            </a:r>
            <a:endParaRPr lang="en-GB" dirty="0"/>
          </a:p>
          <a:p>
            <a:pPr fontAlgn="base"/>
            <a:r>
              <a:rPr lang="hu-HU" b="1" dirty="0"/>
              <a:t>5. </a:t>
            </a:r>
            <a:r>
              <a:rPr lang="en-GB" b="1" dirty="0"/>
              <a:t>phase</a:t>
            </a:r>
            <a:r>
              <a:rPr lang="hu-HU" b="1" dirty="0"/>
              <a:t> </a:t>
            </a:r>
            <a:r>
              <a:rPr lang="en-GB" dirty="0"/>
              <a:t>pain affects activities of everyday life, but the patient is still able to cope with activity modifications.</a:t>
            </a:r>
          </a:p>
          <a:p>
            <a:pPr marL="0" indent="0">
              <a:buNone/>
            </a:pPr>
            <a:endParaRPr lang="hu-HU" dirty="0"/>
          </a:p>
        </p:txBody>
      </p:sp>
      <p:pic>
        <p:nvPicPr>
          <p:cNvPr id="5" name="Recorded Sound">
            <a:hlinkClick r:id="" action="ppaction://media"/>
            <a:extLst>
              <a:ext uri="{FF2B5EF4-FFF2-40B4-BE49-F238E27FC236}">
                <a16:creationId xmlns:a16="http://schemas.microsoft.com/office/drawing/2014/main" id="{795348CD-3F43-442C-BF03-1CDA371326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251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E0E86-016D-4862-9C63-C87BF275304D}"/>
              </a:ext>
            </a:extLst>
          </p:cNvPr>
          <p:cNvSpPr>
            <a:spLocks noGrp="1"/>
          </p:cNvSpPr>
          <p:nvPr>
            <p:ph type="title"/>
          </p:nvPr>
        </p:nvSpPr>
        <p:spPr/>
        <p:txBody>
          <a:bodyPr/>
          <a:lstStyle/>
          <a:p>
            <a:r>
              <a:rPr lang="en-GB" dirty="0"/>
              <a:t>Stages of pain when operative management is typically preferable</a:t>
            </a:r>
            <a:endParaRPr lang="hu-HU" dirty="0"/>
          </a:p>
        </p:txBody>
      </p:sp>
      <p:sp>
        <p:nvSpPr>
          <p:cNvPr id="3" name="Content Placeholder 2">
            <a:extLst>
              <a:ext uri="{FF2B5EF4-FFF2-40B4-BE49-F238E27FC236}">
                <a16:creationId xmlns:a16="http://schemas.microsoft.com/office/drawing/2014/main" id="{C2FDB9DB-A253-4F65-AF3C-2BD6D058A7B0}"/>
              </a:ext>
            </a:extLst>
          </p:cNvPr>
          <p:cNvSpPr>
            <a:spLocks noGrp="1"/>
          </p:cNvSpPr>
          <p:nvPr>
            <p:ph sz="quarter" idx="13"/>
          </p:nvPr>
        </p:nvSpPr>
        <p:spPr/>
        <p:txBody>
          <a:bodyPr/>
          <a:lstStyle/>
          <a:p>
            <a:pPr fontAlgn="base"/>
            <a:r>
              <a:rPr lang="hu-HU" b="1" dirty="0"/>
              <a:t>6 </a:t>
            </a:r>
            <a:r>
              <a:rPr lang="en-GB" b="1" dirty="0"/>
              <a:t>phase</a:t>
            </a:r>
            <a:r>
              <a:rPr lang="hu-HU" b="1" dirty="0"/>
              <a:t> </a:t>
            </a:r>
            <a:r>
              <a:rPr lang="hu-HU" dirty="0"/>
              <a:t>t</a:t>
            </a:r>
            <a:r>
              <a:rPr lang="en-GB" dirty="0"/>
              <a:t>Pain is not relieved by complete rest, the patient is unable to accomplish certain tasks</a:t>
            </a:r>
            <a:endParaRPr lang="en-GB" b="1" dirty="0"/>
          </a:p>
          <a:p>
            <a:pPr fontAlgn="base"/>
            <a:r>
              <a:rPr lang="hu-HU" b="1" dirty="0"/>
              <a:t>7 </a:t>
            </a:r>
            <a:r>
              <a:rPr lang="en-GB" b="1" dirty="0"/>
              <a:t>phase</a:t>
            </a:r>
            <a:r>
              <a:rPr lang="hu-HU" b="1" dirty="0"/>
              <a:t> </a:t>
            </a:r>
            <a:r>
              <a:rPr lang="en-GB" dirty="0"/>
              <a:t>strong pain during every day activities accompanied by night pain</a:t>
            </a:r>
            <a:endParaRPr lang="hu-HU" dirty="0"/>
          </a:p>
        </p:txBody>
      </p:sp>
    </p:spTree>
    <p:extLst>
      <p:ext uri="{BB962C8B-B14F-4D97-AF65-F5344CB8AC3E}">
        <p14:creationId xmlns:p14="http://schemas.microsoft.com/office/powerpoint/2010/main" val="2048224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240987D2-7FAC-4B65-A97B-0EAADE73BB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3178E33E-917A-410C-A255-D51B101E094D}"/>
              </a:ext>
            </a:extLst>
          </p:cNvPr>
          <p:cNvPicPr>
            <a:picLocks noGrp="1" noChangeAspect="1"/>
          </p:cNvPicPr>
          <p:nvPr>
            <p:ph sz="quarter" idx="13"/>
          </p:nvPr>
        </p:nvPicPr>
        <p:blipFill rotWithShape="1">
          <a:blip r:embed="rId7"/>
          <a:srcRect l="14179" r="2" b="2"/>
          <a:stretch/>
        </p:blipFill>
        <p:spPr>
          <a:xfrm>
            <a:off x="8860" y="10"/>
            <a:ext cx="6924201" cy="6857990"/>
          </a:xfrm>
          <a:prstGeom prst="rect">
            <a:avLst/>
          </a:prstGeom>
        </p:spPr>
      </p:pic>
      <p:sp>
        <p:nvSpPr>
          <p:cNvPr id="18" name="Rectangle 17">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8E728B89-1217-4E35-98B9-6AB92DCD53C0}"/>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dirty="0"/>
              <a:t>Medial tendinosis exposure</a:t>
            </a:r>
          </a:p>
        </p:txBody>
      </p:sp>
      <p:pic>
        <p:nvPicPr>
          <p:cNvPr id="4" name="Recorded Sound">
            <a:hlinkClick r:id="" action="ppaction://media"/>
            <a:extLst>
              <a:ext uri="{FF2B5EF4-FFF2-40B4-BE49-F238E27FC236}">
                <a16:creationId xmlns:a16="http://schemas.microsoft.com/office/drawing/2014/main" id="{F57C3A77-0E27-41A1-AD81-393C9A9E2E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8738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9D00-DFEB-43F3-A0F9-9C4524D50B2A}"/>
              </a:ext>
            </a:extLst>
          </p:cNvPr>
          <p:cNvSpPr>
            <a:spLocks noGrp="1"/>
          </p:cNvSpPr>
          <p:nvPr>
            <p:ph type="title"/>
          </p:nvPr>
        </p:nvSpPr>
        <p:spPr>
          <a:xfrm>
            <a:off x="913776" y="618517"/>
            <a:ext cx="10253578" cy="753083"/>
          </a:xfrm>
        </p:spPr>
        <p:txBody>
          <a:bodyPr/>
          <a:lstStyle/>
          <a:p>
            <a:r>
              <a:rPr lang="en-GB" dirty="0"/>
              <a:t>Medial collateral ligament</a:t>
            </a:r>
            <a:endParaRPr lang="hu-HU" dirty="0"/>
          </a:p>
        </p:txBody>
      </p:sp>
      <p:pic>
        <p:nvPicPr>
          <p:cNvPr id="5" name="Content Placeholder 4">
            <a:extLst>
              <a:ext uri="{FF2B5EF4-FFF2-40B4-BE49-F238E27FC236}">
                <a16:creationId xmlns:a16="http://schemas.microsoft.com/office/drawing/2014/main" id="{74F6E727-7CF9-4826-8FD4-BA231A68C2E9}"/>
              </a:ext>
            </a:extLst>
          </p:cNvPr>
          <p:cNvPicPr>
            <a:picLocks noGrp="1" noChangeAspect="1"/>
          </p:cNvPicPr>
          <p:nvPr>
            <p:ph sz="quarter" idx="13"/>
          </p:nvPr>
        </p:nvPicPr>
        <p:blipFill>
          <a:blip r:embed="rId7"/>
          <a:stretch>
            <a:fillRect/>
          </a:stretch>
        </p:blipFill>
        <p:spPr>
          <a:xfrm>
            <a:off x="749030" y="1741251"/>
            <a:ext cx="10376676" cy="4823126"/>
          </a:xfrm>
        </p:spPr>
      </p:pic>
      <p:sp>
        <p:nvSpPr>
          <p:cNvPr id="4" name="TextBox 3">
            <a:extLst>
              <a:ext uri="{FF2B5EF4-FFF2-40B4-BE49-F238E27FC236}">
                <a16:creationId xmlns:a16="http://schemas.microsoft.com/office/drawing/2014/main" id="{253B8813-D665-46F6-BADD-E3962779A41B}"/>
              </a:ext>
            </a:extLst>
          </p:cNvPr>
          <p:cNvSpPr txBox="1"/>
          <p:nvPr/>
        </p:nvSpPr>
        <p:spPr>
          <a:xfrm>
            <a:off x="1" y="33742"/>
            <a:ext cx="2148840" cy="584775"/>
          </a:xfrm>
          <a:prstGeom prst="rect">
            <a:avLst/>
          </a:prstGeom>
          <a:noFill/>
        </p:spPr>
        <p:txBody>
          <a:bodyPr wrap="square" rtlCol="0">
            <a:spAutoFit/>
          </a:bodyPr>
          <a:lstStyle/>
          <a:p>
            <a:pPr algn="ctr"/>
            <a:r>
              <a:rPr lang="en-GB" sz="3200" dirty="0">
                <a:latin typeface="Trebuchet MS" panose="020B0603020202020204" pitchFamily="34" charset="0"/>
              </a:rPr>
              <a:t>Anatomy</a:t>
            </a:r>
            <a:endParaRPr lang="hu-HU" sz="3200" dirty="0">
              <a:latin typeface="Trebuchet MS" panose="020B0603020202020204" pitchFamily="34" charset="0"/>
            </a:endParaRPr>
          </a:p>
        </p:txBody>
      </p:sp>
      <p:pic>
        <p:nvPicPr>
          <p:cNvPr id="3" name="Recorded Sound">
            <a:hlinkClick r:id="" action="ppaction://media"/>
            <a:extLst>
              <a:ext uri="{FF2B5EF4-FFF2-40B4-BE49-F238E27FC236}">
                <a16:creationId xmlns:a16="http://schemas.microsoft.com/office/drawing/2014/main" id="{B70EAA2E-02F4-42EB-BD27-98CEF6B537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6" name="Recorded Sound">
            <a:hlinkClick r:id="" action="ppaction://media"/>
            <a:extLst>
              <a:ext uri="{FF2B5EF4-FFF2-40B4-BE49-F238E27FC236}">
                <a16:creationId xmlns:a16="http://schemas.microsoft.com/office/drawing/2014/main" id="{56B2184C-3B22-43A8-AE7F-8BB792FDD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0771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9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9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6DA0-F0FC-4BDC-84FB-3CC83141D834}"/>
              </a:ext>
            </a:extLst>
          </p:cNvPr>
          <p:cNvSpPr>
            <a:spLocks noGrp="1"/>
          </p:cNvSpPr>
          <p:nvPr>
            <p:ph type="title"/>
          </p:nvPr>
        </p:nvSpPr>
        <p:spPr/>
        <p:txBody>
          <a:bodyPr/>
          <a:lstStyle/>
          <a:p>
            <a:r>
              <a:rPr lang="hu-HU" dirty="0" err="1"/>
              <a:t>Medial</a:t>
            </a:r>
            <a:r>
              <a:rPr lang="hu-HU" dirty="0"/>
              <a:t> </a:t>
            </a:r>
            <a:r>
              <a:rPr lang="hu-HU" dirty="0" err="1"/>
              <a:t>tendinosis</a:t>
            </a:r>
            <a:endParaRPr lang="hu-HU" dirty="0"/>
          </a:p>
        </p:txBody>
      </p:sp>
      <p:pic>
        <p:nvPicPr>
          <p:cNvPr id="5" name="Content Placeholder 4">
            <a:extLst>
              <a:ext uri="{FF2B5EF4-FFF2-40B4-BE49-F238E27FC236}">
                <a16:creationId xmlns:a16="http://schemas.microsoft.com/office/drawing/2014/main" id="{4D9B19CB-71DF-4A9D-863E-FF348936EDEA}"/>
              </a:ext>
            </a:extLst>
          </p:cNvPr>
          <p:cNvPicPr>
            <a:picLocks noGrp="1" noChangeAspect="1"/>
          </p:cNvPicPr>
          <p:nvPr>
            <p:ph sz="quarter" idx="13"/>
          </p:nvPr>
        </p:nvPicPr>
        <p:blipFill>
          <a:blip r:embed="rId5"/>
          <a:stretch>
            <a:fillRect/>
          </a:stretch>
        </p:blipFill>
        <p:spPr>
          <a:xfrm>
            <a:off x="458516" y="2434950"/>
            <a:ext cx="11274967" cy="2837471"/>
          </a:xfrm>
        </p:spPr>
      </p:pic>
      <p:pic>
        <p:nvPicPr>
          <p:cNvPr id="4" name="Recorded Sound">
            <a:hlinkClick r:id="" action="ppaction://media"/>
            <a:extLst>
              <a:ext uri="{FF2B5EF4-FFF2-40B4-BE49-F238E27FC236}">
                <a16:creationId xmlns:a16="http://schemas.microsoft.com/office/drawing/2014/main" id="{71A0B3FB-90BC-474B-A4D2-A1D7320402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8891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descr="A picture containing electronics&#10;&#10;Description generated with high confidence">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pool ball&#10;&#10;Description generated with high confidence">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A picture containing electronics&#10;&#10;Description generated with high confidence">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iece of food&#10;&#10;Description generated with high confidence">
            <a:extLst>
              <a:ext uri="{FF2B5EF4-FFF2-40B4-BE49-F238E27FC236}">
                <a16:creationId xmlns:a16="http://schemas.microsoft.com/office/drawing/2014/main" id="{49C6137D-20A7-4E33-B5EA-4D1F83158B6D}"/>
              </a:ext>
            </a:extLst>
          </p:cNvPr>
          <p:cNvPicPr>
            <a:picLocks noGrp="1" noChangeAspect="1"/>
          </p:cNvPicPr>
          <p:nvPr>
            <p:ph sz="quarter" idx="13"/>
          </p:nvPr>
        </p:nvPicPr>
        <p:blipFill rotWithShape="1">
          <a:blip r:embed="rId7"/>
          <a:srcRect t="9146" b="14098"/>
          <a:stretch/>
        </p:blipFill>
        <p:spPr>
          <a:xfrm>
            <a:off x="20" y="-1"/>
            <a:ext cx="12191980" cy="4187739"/>
          </a:xfrm>
          <a:prstGeom prst="rect">
            <a:avLst/>
          </a:prstGeom>
        </p:spPr>
      </p:pic>
      <p:cxnSp>
        <p:nvCxnSpPr>
          <p:cNvPr id="18" name="Straight Connector 17">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0" name="Picture 19" descr="A picture containing pool ball&#10;&#10;Description generated with high confidence">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85855B1-52A2-44A0-B93D-29C84D2C145D}"/>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a:t>Medialis tendinosis</a:t>
            </a:r>
          </a:p>
        </p:txBody>
      </p:sp>
      <p:pic>
        <p:nvPicPr>
          <p:cNvPr id="4" name="Recorded Sound">
            <a:hlinkClick r:id="" action="ppaction://media"/>
            <a:extLst>
              <a:ext uri="{FF2B5EF4-FFF2-40B4-BE49-F238E27FC236}">
                <a16:creationId xmlns:a16="http://schemas.microsoft.com/office/drawing/2014/main" id="{09FAF305-6787-4E5F-B729-15D88F5041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700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lose up of a sign&#10;&#10;Description generated with high confidence">
            <a:extLst>
              <a:ext uri="{FF2B5EF4-FFF2-40B4-BE49-F238E27FC236}">
                <a16:creationId xmlns:a16="http://schemas.microsoft.com/office/drawing/2014/main" id="{157B4331-8633-4066-BF4C-FBF25AE3CD15}"/>
              </a:ext>
            </a:extLst>
          </p:cNvPr>
          <p:cNvPicPr>
            <a:picLocks noChangeAspect="1"/>
          </p:cNvPicPr>
          <p:nvPr/>
        </p:nvPicPr>
        <p:blipFill>
          <a:blip r:embed="rId5"/>
          <a:stretch>
            <a:fillRect/>
          </a:stretch>
        </p:blipFill>
        <p:spPr>
          <a:xfrm>
            <a:off x="643465" y="842404"/>
            <a:ext cx="6909479" cy="5182109"/>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8C64AE-BEE2-458A-93E8-7255DFBB86E9}"/>
              </a:ext>
            </a:extLst>
          </p:cNvPr>
          <p:cNvSpPr>
            <a:spLocks noGrp="1"/>
          </p:cNvSpPr>
          <p:nvPr>
            <p:ph type="title"/>
          </p:nvPr>
        </p:nvSpPr>
        <p:spPr>
          <a:xfrm>
            <a:off x="8196408" y="640831"/>
            <a:ext cx="3352128" cy="1573863"/>
          </a:xfrm>
        </p:spPr>
        <p:txBody>
          <a:bodyPr>
            <a:normAutofit/>
          </a:bodyPr>
          <a:lstStyle/>
          <a:p>
            <a:pPr algn="l"/>
            <a:r>
              <a:rPr lang="hu-HU"/>
              <a:t>N. Medianus felszabadítás</a:t>
            </a:r>
          </a:p>
        </p:txBody>
      </p:sp>
      <p:sp>
        <p:nvSpPr>
          <p:cNvPr id="27" name="Content Placeholder 9">
            <a:extLst>
              <a:ext uri="{FF2B5EF4-FFF2-40B4-BE49-F238E27FC236}">
                <a16:creationId xmlns:a16="http://schemas.microsoft.com/office/drawing/2014/main" id="{491ED12D-0064-4BA6-8F5B-B39203A870CD}"/>
              </a:ext>
            </a:extLst>
          </p:cNvPr>
          <p:cNvSpPr>
            <a:spLocks noGrp="1"/>
          </p:cNvSpPr>
          <p:nvPr>
            <p:ph sz="quarter" idx="13"/>
          </p:nvPr>
        </p:nvSpPr>
        <p:spPr>
          <a:xfrm>
            <a:off x="8196408" y="2367092"/>
            <a:ext cx="3352128" cy="3881309"/>
          </a:xfrm>
        </p:spPr>
        <p:txBody>
          <a:bodyPr>
            <a:normAutofit/>
          </a:bodyPr>
          <a:lstStyle/>
          <a:p>
            <a:endParaRPr lang="en-US" sz="1800"/>
          </a:p>
        </p:txBody>
      </p:sp>
      <p:pic>
        <p:nvPicPr>
          <p:cNvPr id="4" name="Recorded Sound">
            <a:hlinkClick r:id="" action="ppaction://media"/>
            <a:extLst>
              <a:ext uri="{FF2B5EF4-FFF2-40B4-BE49-F238E27FC236}">
                <a16:creationId xmlns:a16="http://schemas.microsoft.com/office/drawing/2014/main" id="{FB2DA829-7003-4B57-8DF5-562D2BFEFF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2348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close up of text on a white background&#10;&#10;Description generated with high confidence">
            <a:extLst>
              <a:ext uri="{FF2B5EF4-FFF2-40B4-BE49-F238E27FC236}">
                <a16:creationId xmlns:a16="http://schemas.microsoft.com/office/drawing/2014/main" id="{67092D7D-48DB-40DE-9BA4-AF012909BAE8}"/>
              </a:ext>
            </a:extLst>
          </p:cNvPr>
          <p:cNvPicPr>
            <a:picLocks noGrp="1" noChangeAspect="1"/>
          </p:cNvPicPr>
          <p:nvPr>
            <p:ph sz="quarter" idx="13"/>
          </p:nvPr>
        </p:nvPicPr>
        <p:blipFill rotWithShape="1">
          <a:blip r:embed="rId7"/>
          <a:srcRect t="7175" b="8535"/>
          <a:stretch/>
        </p:blipFill>
        <p:spPr>
          <a:xfrm>
            <a:off x="20" y="-1"/>
            <a:ext cx="12191980" cy="4187739"/>
          </a:xfrm>
          <a:prstGeom prst="rect">
            <a:avLst/>
          </a:prstGeom>
        </p:spPr>
      </p:pic>
      <p:cxnSp>
        <p:nvCxnSpPr>
          <p:cNvPr id="18" name="Straight Connector 17">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FA36EB-29BF-4DEC-9E1D-46A5D79A0F62}"/>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a:t>Medialis tendinosis</a:t>
            </a:r>
          </a:p>
        </p:txBody>
      </p:sp>
      <p:pic>
        <p:nvPicPr>
          <p:cNvPr id="7" name="Recorded Sound">
            <a:hlinkClick r:id="" action="ppaction://media"/>
            <a:extLst>
              <a:ext uri="{FF2B5EF4-FFF2-40B4-BE49-F238E27FC236}">
                <a16:creationId xmlns:a16="http://schemas.microsoft.com/office/drawing/2014/main" id="{1476C013-D31B-4F1E-9D3E-041BA86A1F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1189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descr="A picture containing electronics&#10;&#10;Description generated with high confidence">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pool ball&#10;&#10;Description generated with high confidence">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A picture containing electronics&#10;&#10;Description generated with high confidence">
            <a:extLst>
              <a:ext uri="{FF2B5EF4-FFF2-40B4-BE49-F238E27FC236}">
                <a16:creationId xmlns:a16="http://schemas.microsoft.com/office/drawing/2014/main" id="{240987D2-7FAC-4B65-A97B-0EAADE73BB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screenshot of a cell phone&#10;&#10;Description generated with very high confidence">
            <a:extLst>
              <a:ext uri="{FF2B5EF4-FFF2-40B4-BE49-F238E27FC236}">
                <a16:creationId xmlns:a16="http://schemas.microsoft.com/office/drawing/2014/main" id="{E4E2C1BD-4A31-4143-AD3C-2A148DC4ED8D}"/>
              </a:ext>
            </a:extLst>
          </p:cNvPr>
          <p:cNvPicPr>
            <a:picLocks noGrp="1" noChangeAspect="1"/>
          </p:cNvPicPr>
          <p:nvPr>
            <p:ph sz="quarter" idx="13"/>
          </p:nvPr>
        </p:nvPicPr>
        <p:blipFill rotWithShape="1">
          <a:blip r:embed="rId7"/>
          <a:srcRect t="28687" r="-1" b="10153"/>
          <a:stretch/>
        </p:blipFill>
        <p:spPr>
          <a:xfrm>
            <a:off x="8860" y="10"/>
            <a:ext cx="6924201" cy="6857990"/>
          </a:xfrm>
          <a:prstGeom prst="rect">
            <a:avLst/>
          </a:prstGeom>
        </p:spPr>
      </p:pic>
      <p:sp>
        <p:nvSpPr>
          <p:cNvPr id="18" name="Rectangle 17">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ool ball&#10;&#10;Description generated with high confidence">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721CAFC7-D01C-4A7D-89E2-245D116D15B0}"/>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dirty="0"/>
              <a:t>Distal biceps rupture</a:t>
            </a:r>
          </a:p>
        </p:txBody>
      </p:sp>
      <p:pic>
        <p:nvPicPr>
          <p:cNvPr id="4" name="Recorded Sound">
            <a:hlinkClick r:id="" action="ppaction://media"/>
            <a:extLst>
              <a:ext uri="{FF2B5EF4-FFF2-40B4-BE49-F238E27FC236}">
                <a16:creationId xmlns:a16="http://schemas.microsoft.com/office/drawing/2014/main" id="{B3B86FAF-9442-46B3-9CDB-D36BEE8378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978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240987D2-7FAC-4B65-A97B-0EAADE73BB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C7F043FB-09A9-435E-9364-DB1715B55A8D}"/>
              </a:ext>
            </a:extLst>
          </p:cNvPr>
          <p:cNvPicPr>
            <a:picLocks noGrp="1" noChangeAspect="1"/>
          </p:cNvPicPr>
          <p:nvPr>
            <p:ph sz="quarter" idx="13"/>
          </p:nvPr>
        </p:nvPicPr>
        <p:blipFill rotWithShape="1">
          <a:blip r:embed="rId7"/>
          <a:srcRect t="11741" b="29575"/>
          <a:stretch/>
        </p:blipFill>
        <p:spPr>
          <a:xfrm>
            <a:off x="8860" y="10"/>
            <a:ext cx="6924201" cy="6857990"/>
          </a:xfrm>
          <a:prstGeom prst="rect">
            <a:avLst/>
          </a:prstGeom>
        </p:spPr>
      </p:pic>
      <p:sp>
        <p:nvSpPr>
          <p:cNvPr id="18" name="Rectangle 17">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90952856-8096-42A1-8851-EFC76042FB9F}"/>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dirty="0"/>
              <a:t>Distal biceps</a:t>
            </a:r>
          </a:p>
        </p:txBody>
      </p:sp>
      <p:pic>
        <p:nvPicPr>
          <p:cNvPr id="4" name="Recorded Sound">
            <a:hlinkClick r:id="" action="ppaction://media"/>
            <a:extLst>
              <a:ext uri="{FF2B5EF4-FFF2-40B4-BE49-F238E27FC236}">
                <a16:creationId xmlns:a16="http://schemas.microsoft.com/office/drawing/2014/main" id="{62C065B3-FBE1-4045-8E15-AED98400C0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9888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240987D2-7FAC-4B65-A97B-0EAADE73BB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erson in a white shirt&#10;&#10;Description generated with high confidence">
            <a:extLst>
              <a:ext uri="{FF2B5EF4-FFF2-40B4-BE49-F238E27FC236}">
                <a16:creationId xmlns:a16="http://schemas.microsoft.com/office/drawing/2014/main" id="{C3358A92-420D-46BC-8FC9-55E4F2A321D8}"/>
              </a:ext>
            </a:extLst>
          </p:cNvPr>
          <p:cNvPicPr>
            <a:picLocks noGrp="1" noChangeAspect="1"/>
          </p:cNvPicPr>
          <p:nvPr>
            <p:ph sz="quarter" idx="13"/>
          </p:nvPr>
        </p:nvPicPr>
        <p:blipFill rotWithShape="1">
          <a:blip r:embed="rId7"/>
          <a:srcRect l="7389" r="16887"/>
          <a:stretch/>
        </p:blipFill>
        <p:spPr>
          <a:xfrm>
            <a:off x="8860" y="10"/>
            <a:ext cx="6924201" cy="6857990"/>
          </a:xfrm>
          <a:prstGeom prst="rect">
            <a:avLst/>
          </a:prstGeom>
        </p:spPr>
      </p:pic>
      <p:sp>
        <p:nvSpPr>
          <p:cNvPr id="18" name="Rectangle 17">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A78F295C-39B5-455A-AAAE-C026361FE795}"/>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dirty="0"/>
              <a:t>Distal biceps rupture</a:t>
            </a:r>
          </a:p>
        </p:txBody>
      </p:sp>
      <p:pic>
        <p:nvPicPr>
          <p:cNvPr id="4" name="Recorded Sound">
            <a:hlinkClick r:id="" action="ppaction://media"/>
            <a:extLst>
              <a:ext uri="{FF2B5EF4-FFF2-40B4-BE49-F238E27FC236}">
                <a16:creationId xmlns:a16="http://schemas.microsoft.com/office/drawing/2014/main" id="{0929A362-F1B5-4881-8C5E-D3A4DB9CB6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9324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240987D2-7FAC-4B65-A97B-0EAADE73BB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icture containing indoor, wall, person, woman&#10;&#10;Description generated with very high confidence">
            <a:extLst>
              <a:ext uri="{FF2B5EF4-FFF2-40B4-BE49-F238E27FC236}">
                <a16:creationId xmlns:a16="http://schemas.microsoft.com/office/drawing/2014/main" id="{BA1E78E9-E80C-4950-80EE-570693861135}"/>
              </a:ext>
            </a:extLst>
          </p:cNvPr>
          <p:cNvPicPr>
            <a:picLocks noGrp="1" noChangeAspect="1"/>
          </p:cNvPicPr>
          <p:nvPr>
            <p:ph sz="quarter" idx="13"/>
          </p:nvPr>
        </p:nvPicPr>
        <p:blipFill rotWithShape="1">
          <a:blip r:embed="rId7"/>
          <a:srcRect r="15694"/>
          <a:stretch/>
        </p:blipFill>
        <p:spPr>
          <a:xfrm>
            <a:off x="8860" y="10"/>
            <a:ext cx="6924201" cy="6857990"/>
          </a:xfrm>
          <a:prstGeom prst="rect">
            <a:avLst/>
          </a:prstGeom>
        </p:spPr>
      </p:pic>
      <p:sp>
        <p:nvSpPr>
          <p:cNvPr id="18" name="Rectangle 17">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4A5EF9E5-E441-4BA4-9538-0F20390399A4}"/>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a:t>Hook teszt</a:t>
            </a:r>
          </a:p>
        </p:txBody>
      </p:sp>
      <p:pic>
        <p:nvPicPr>
          <p:cNvPr id="4" name="Recorded Sound">
            <a:hlinkClick r:id="" action="ppaction://media"/>
            <a:extLst>
              <a:ext uri="{FF2B5EF4-FFF2-40B4-BE49-F238E27FC236}">
                <a16:creationId xmlns:a16="http://schemas.microsoft.com/office/drawing/2014/main" id="{F2FA4221-89FB-4B42-BB9C-BD653FE716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025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DABEFCB-0898-453F-A0D3-637F6C4C1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a:extLst>
              <a:ext uri="{FF2B5EF4-FFF2-40B4-BE49-F238E27FC236}">
                <a16:creationId xmlns:a16="http://schemas.microsoft.com/office/drawing/2014/main" id="{F6742038-277A-41FB-9BF8-BD6B71469B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80925B-0B51-457B-BABA-82E3B5A9AA4C}"/>
              </a:ext>
            </a:extLst>
          </p:cNvPr>
          <p:cNvSpPr>
            <a:spLocks noGrp="1"/>
          </p:cNvSpPr>
          <p:nvPr>
            <p:ph type="title"/>
          </p:nvPr>
        </p:nvSpPr>
        <p:spPr>
          <a:xfrm>
            <a:off x="8196408" y="640831"/>
            <a:ext cx="3352128" cy="1573863"/>
          </a:xfrm>
        </p:spPr>
        <p:txBody>
          <a:bodyPr vert="horz" lIns="91440" tIns="45720" rIns="91440" bIns="45720" rtlCol="0">
            <a:normAutofit/>
          </a:bodyPr>
          <a:lstStyle/>
          <a:p>
            <a:pPr algn="l"/>
            <a:r>
              <a:rPr lang="en-GB" dirty="0"/>
              <a:t>Operative treatment</a:t>
            </a:r>
            <a:endParaRPr lang="en-US" dirty="0"/>
          </a:p>
        </p:txBody>
      </p:sp>
      <p:pic>
        <p:nvPicPr>
          <p:cNvPr id="7" name="Picture 6">
            <a:extLst>
              <a:ext uri="{FF2B5EF4-FFF2-40B4-BE49-F238E27FC236}">
                <a16:creationId xmlns:a16="http://schemas.microsoft.com/office/drawing/2014/main" id="{4D4E6C21-3F7A-4B88-A159-200C765C75A0}"/>
              </a:ext>
            </a:extLst>
          </p:cNvPr>
          <p:cNvPicPr>
            <a:picLocks noChangeAspect="1"/>
          </p:cNvPicPr>
          <p:nvPr/>
        </p:nvPicPr>
        <p:blipFill rotWithShape="1">
          <a:blip r:embed="rId6"/>
          <a:srcRect l="17916" r="16887" b="-4"/>
          <a:stretch/>
        </p:blipFill>
        <p:spPr>
          <a:xfrm>
            <a:off x="2" y="10"/>
            <a:ext cx="2470174" cy="3428987"/>
          </a:xfrm>
          <a:prstGeom prst="rect">
            <a:avLst/>
          </a:prstGeom>
        </p:spPr>
      </p:pic>
      <p:pic>
        <p:nvPicPr>
          <p:cNvPr id="9" name="Picture 8" descr="A picture containing indoor, wall, brush&#10;&#10;Description generated with high confidence">
            <a:extLst>
              <a:ext uri="{FF2B5EF4-FFF2-40B4-BE49-F238E27FC236}">
                <a16:creationId xmlns:a16="http://schemas.microsoft.com/office/drawing/2014/main" id="{A20FE067-D9EA-4C78-A052-BC69CAAF01D1}"/>
              </a:ext>
            </a:extLst>
          </p:cNvPr>
          <p:cNvPicPr>
            <a:picLocks noChangeAspect="1"/>
          </p:cNvPicPr>
          <p:nvPr/>
        </p:nvPicPr>
        <p:blipFill rotWithShape="1">
          <a:blip r:embed="rId7"/>
          <a:srcRect t="1622" r="-4" b="1030"/>
          <a:stretch/>
        </p:blipFill>
        <p:spPr>
          <a:xfrm>
            <a:off x="4974669" y="10"/>
            <a:ext cx="2509805" cy="3428987"/>
          </a:xfrm>
          <a:prstGeom prst="rect">
            <a:avLst/>
          </a:prstGeom>
        </p:spPr>
      </p:pic>
      <p:pic>
        <p:nvPicPr>
          <p:cNvPr id="11" name="Picture 10" descr="A picture containing indoor, wall&#10;&#10;Description generated with very high confidence">
            <a:extLst>
              <a:ext uri="{FF2B5EF4-FFF2-40B4-BE49-F238E27FC236}">
                <a16:creationId xmlns:a16="http://schemas.microsoft.com/office/drawing/2014/main" id="{FA5F3812-B3CF-4167-9AA7-FF5651F818EB}"/>
              </a:ext>
            </a:extLst>
          </p:cNvPr>
          <p:cNvPicPr>
            <a:picLocks noChangeAspect="1"/>
          </p:cNvPicPr>
          <p:nvPr/>
        </p:nvPicPr>
        <p:blipFill rotWithShape="1">
          <a:blip r:embed="rId8"/>
          <a:srcRect l="8308" r="9907" b="-5"/>
          <a:stretch/>
        </p:blipFill>
        <p:spPr>
          <a:xfrm>
            <a:off x="2547161" y="10"/>
            <a:ext cx="2509805" cy="3428987"/>
          </a:xfrm>
          <a:prstGeom prst="rect">
            <a:avLst/>
          </a:prstGeom>
        </p:spPr>
      </p:pic>
      <p:sp>
        <p:nvSpPr>
          <p:cNvPr id="44" name="Rectangle 43">
            <a:extLst>
              <a:ext uri="{FF2B5EF4-FFF2-40B4-BE49-F238E27FC236}">
                <a16:creationId xmlns:a16="http://schemas.microsoft.com/office/drawing/2014/main" id="{BFA2CB77-DBFC-4C4F-AD56-C993DF74D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70178" y="-3"/>
            <a:ext cx="82296" cy="341985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761885C-DA79-4C6C-933A-FD7927B70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4670" y="-3"/>
            <a:ext cx="82296" cy="341985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Content Placeholder 4" descr="A picture containing sky, appliance&#10;&#10;Description generated with very high confidence">
            <a:extLst>
              <a:ext uri="{FF2B5EF4-FFF2-40B4-BE49-F238E27FC236}">
                <a16:creationId xmlns:a16="http://schemas.microsoft.com/office/drawing/2014/main" id="{59AA59E0-1B5B-468B-87BE-EEEB1EC24325}"/>
              </a:ext>
            </a:extLst>
          </p:cNvPr>
          <p:cNvPicPr>
            <a:picLocks noChangeAspect="1"/>
          </p:cNvPicPr>
          <p:nvPr/>
        </p:nvPicPr>
        <p:blipFill rotWithShape="1">
          <a:blip r:embed="rId9"/>
          <a:srcRect t="23208" r="1" b="5155"/>
          <a:stretch/>
        </p:blipFill>
        <p:spPr>
          <a:xfrm>
            <a:off x="1" y="3428998"/>
            <a:ext cx="7479157" cy="3429001"/>
          </a:xfrm>
          <a:prstGeom prst="rect">
            <a:avLst/>
          </a:prstGeom>
        </p:spPr>
      </p:pic>
      <p:cxnSp>
        <p:nvCxnSpPr>
          <p:cNvPr id="48" name="Straight Connector 47">
            <a:extLst>
              <a:ext uri="{FF2B5EF4-FFF2-40B4-BE49-F238E27FC236}">
                <a16:creationId xmlns:a16="http://schemas.microsoft.com/office/drawing/2014/main" id="{3F695222-9173-4081-8FF3-DDD103C027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87"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37" name="Content Placeholder 36">
            <a:extLst>
              <a:ext uri="{FF2B5EF4-FFF2-40B4-BE49-F238E27FC236}">
                <a16:creationId xmlns:a16="http://schemas.microsoft.com/office/drawing/2014/main" id="{9BA0C968-9AEF-4A5A-BFDC-59A1DFA34D7D}"/>
              </a:ext>
            </a:extLst>
          </p:cNvPr>
          <p:cNvSpPr>
            <a:spLocks noGrp="1"/>
          </p:cNvSpPr>
          <p:nvPr>
            <p:ph sz="quarter" idx="13"/>
          </p:nvPr>
        </p:nvSpPr>
        <p:spPr>
          <a:xfrm>
            <a:off x="8196408" y="2367092"/>
            <a:ext cx="3352128" cy="3881309"/>
          </a:xfrm>
        </p:spPr>
        <p:txBody>
          <a:bodyPr>
            <a:normAutofit/>
          </a:bodyPr>
          <a:lstStyle/>
          <a:p>
            <a:endParaRPr lang="en-US" sz="1400"/>
          </a:p>
        </p:txBody>
      </p:sp>
      <p:sp>
        <p:nvSpPr>
          <p:cNvPr id="50" name="Rectangle 49">
            <a:extLst>
              <a:ext uri="{FF2B5EF4-FFF2-40B4-BE49-F238E27FC236}">
                <a16:creationId xmlns:a16="http://schemas.microsoft.com/office/drawing/2014/main" id="{79B78619-932E-485B-A7FF-3FC494190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D7B93D53-3940-4F3A-8CDD-93E4C99618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corded Sound">
            <a:hlinkClick r:id="" action="ppaction://media"/>
            <a:extLst>
              <a:ext uri="{FF2B5EF4-FFF2-40B4-BE49-F238E27FC236}">
                <a16:creationId xmlns:a16="http://schemas.microsoft.com/office/drawing/2014/main" id="{FAD055B2-E94C-4FF2-97AB-EB178725F03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0632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DFC816-9F73-48C3-93FC-C182265BD88E}"/>
              </a:ext>
            </a:extLst>
          </p:cNvPr>
          <p:cNvSpPr txBox="1"/>
          <p:nvPr/>
        </p:nvSpPr>
        <p:spPr>
          <a:xfrm>
            <a:off x="3027285" y="1367161"/>
            <a:ext cx="6383045" cy="584775"/>
          </a:xfrm>
          <a:prstGeom prst="rect">
            <a:avLst/>
          </a:prstGeom>
          <a:noFill/>
        </p:spPr>
        <p:txBody>
          <a:bodyPr wrap="square" rtlCol="0">
            <a:spAutoFit/>
          </a:bodyPr>
          <a:lstStyle/>
          <a:p>
            <a:pPr algn="ctr"/>
            <a:r>
              <a:rPr lang="en-GB" sz="3200" dirty="0">
                <a:latin typeface="Trebuchet MS" panose="020B0603020202020204" pitchFamily="34" charset="0"/>
              </a:rPr>
              <a:t>Elbow instability</a:t>
            </a:r>
            <a:endParaRPr lang="hu-HU" sz="3200" dirty="0">
              <a:latin typeface="Trebuchet MS" panose="020B0603020202020204" pitchFamily="34" charset="0"/>
            </a:endParaRPr>
          </a:p>
        </p:txBody>
      </p:sp>
      <p:pic>
        <p:nvPicPr>
          <p:cNvPr id="4" name="Recorded Sound">
            <a:hlinkClick r:id="" action="ppaction://media"/>
            <a:extLst>
              <a:ext uri="{FF2B5EF4-FFF2-40B4-BE49-F238E27FC236}">
                <a16:creationId xmlns:a16="http://schemas.microsoft.com/office/drawing/2014/main" id="{8BADA6D1-0773-48A6-858A-986691E91E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3065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B4E4-6454-46A5-82CC-405730284D5D}"/>
              </a:ext>
            </a:extLst>
          </p:cNvPr>
          <p:cNvSpPr>
            <a:spLocks noGrp="1"/>
          </p:cNvSpPr>
          <p:nvPr>
            <p:ph type="title"/>
          </p:nvPr>
        </p:nvSpPr>
        <p:spPr>
          <a:xfrm>
            <a:off x="913776" y="618518"/>
            <a:ext cx="10321672" cy="665534"/>
          </a:xfrm>
        </p:spPr>
        <p:txBody>
          <a:bodyPr/>
          <a:lstStyle/>
          <a:p>
            <a:r>
              <a:rPr lang="en-GB" dirty="0"/>
              <a:t>Lateral collateral ligament</a:t>
            </a:r>
            <a:endParaRPr lang="hu-HU" dirty="0"/>
          </a:p>
        </p:txBody>
      </p:sp>
      <p:pic>
        <p:nvPicPr>
          <p:cNvPr id="5" name="Content Placeholder 4">
            <a:extLst>
              <a:ext uri="{FF2B5EF4-FFF2-40B4-BE49-F238E27FC236}">
                <a16:creationId xmlns:a16="http://schemas.microsoft.com/office/drawing/2014/main" id="{8E9176CE-7C73-4DF4-896A-14E00CB39770}"/>
              </a:ext>
            </a:extLst>
          </p:cNvPr>
          <p:cNvPicPr>
            <a:picLocks noGrp="1" noChangeAspect="1"/>
          </p:cNvPicPr>
          <p:nvPr>
            <p:ph sz="quarter" idx="13"/>
          </p:nvPr>
        </p:nvPicPr>
        <p:blipFill>
          <a:blip r:embed="rId5"/>
          <a:stretch>
            <a:fillRect/>
          </a:stretch>
        </p:blipFill>
        <p:spPr>
          <a:xfrm>
            <a:off x="4966620" y="1767219"/>
            <a:ext cx="6841216" cy="4152933"/>
          </a:xfrm>
        </p:spPr>
      </p:pic>
      <p:pic>
        <p:nvPicPr>
          <p:cNvPr id="7" name="Picture 6">
            <a:extLst>
              <a:ext uri="{FF2B5EF4-FFF2-40B4-BE49-F238E27FC236}">
                <a16:creationId xmlns:a16="http://schemas.microsoft.com/office/drawing/2014/main" id="{22BBF0E4-C959-44A9-BFB4-E810F57E5339}"/>
              </a:ext>
            </a:extLst>
          </p:cNvPr>
          <p:cNvPicPr>
            <a:picLocks noChangeAspect="1"/>
          </p:cNvPicPr>
          <p:nvPr/>
        </p:nvPicPr>
        <p:blipFill>
          <a:blip r:embed="rId6"/>
          <a:stretch>
            <a:fillRect/>
          </a:stretch>
        </p:blipFill>
        <p:spPr>
          <a:xfrm>
            <a:off x="384164" y="1767220"/>
            <a:ext cx="5511124" cy="4152933"/>
          </a:xfrm>
          <a:prstGeom prst="rect">
            <a:avLst/>
          </a:prstGeom>
        </p:spPr>
      </p:pic>
      <p:sp>
        <p:nvSpPr>
          <p:cNvPr id="6" name="TextBox 5">
            <a:extLst>
              <a:ext uri="{FF2B5EF4-FFF2-40B4-BE49-F238E27FC236}">
                <a16:creationId xmlns:a16="http://schemas.microsoft.com/office/drawing/2014/main" id="{C397F354-F32B-45AF-9487-8AC89769C00F}"/>
              </a:ext>
            </a:extLst>
          </p:cNvPr>
          <p:cNvSpPr txBox="1"/>
          <p:nvPr/>
        </p:nvSpPr>
        <p:spPr>
          <a:xfrm>
            <a:off x="0" y="33743"/>
            <a:ext cx="2040540" cy="584775"/>
          </a:xfrm>
          <a:prstGeom prst="rect">
            <a:avLst/>
          </a:prstGeom>
          <a:noFill/>
        </p:spPr>
        <p:txBody>
          <a:bodyPr wrap="square" rtlCol="0">
            <a:spAutoFit/>
          </a:bodyPr>
          <a:lstStyle/>
          <a:p>
            <a:pPr algn="ctr"/>
            <a:r>
              <a:rPr lang="en-GB" sz="3200" dirty="0">
                <a:latin typeface="Trebuchet MS" panose="020B0603020202020204" pitchFamily="34" charset="0"/>
              </a:rPr>
              <a:t>Anatomy</a:t>
            </a:r>
            <a:endParaRPr lang="hu-HU" sz="3200" dirty="0">
              <a:latin typeface="Trebuchet MS" panose="020B0603020202020204" pitchFamily="34" charset="0"/>
            </a:endParaRPr>
          </a:p>
        </p:txBody>
      </p:sp>
      <p:pic>
        <p:nvPicPr>
          <p:cNvPr id="8" name="Recorded Sound">
            <a:hlinkClick r:id="" action="ppaction://media"/>
            <a:extLst>
              <a:ext uri="{FF2B5EF4-FFF2-40B4-BE49-F238E27FC236}">
                <a16:creationId xmlns:a16="http://schemas.microsoft.com/office/drawing/2014/main" id="{CBDFDCA2-288B-494D-AC2B-DF89F340E4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373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FDF37CFE-1F37-48FA-8BFB-1BE9A03C83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3470" y="2682398"/>
            <a:ext cx="487363" cy="487363"/>
          </a:xfrm>
          <a:prstGeom prst="rect">
            <a:avLst/>
          </a:prstGeom>
        </p:spPr>
      </p:pic>
      <p:pic>
        <p:nvPicPr>
          <p:cNvPr id="6" name="Elbowsh">
            <a:hlinkClick r:id="" action="ppaction://media"/>
            <a:extLst>
              <a:ext uri="{FF2B5EF4-FFF2-40B4-BE49-F238E27FC236}">
                <a16:creationId xmlns:a16="http://schemas.microsoft.com/office/drawing/2014/main" id="{0725DC09-1CD3-43CA-A1A8-77115BB455E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276600" y="1493837"/>
            <a:ext cx="5638800" cy="3870325"/>
          </a:xfrm>
          <a:prstGeom prst="rect">
            <a:avLst/>
          </a:prstGeom>
        </p:spPr>
      </p:pic>
    </p:spTree>
    <p:extLst>
      <p:ext uri="{BB962C8B-B14F-4D97-AF65-F5344CB8AC3E}">
        <p14:creationId xmlns:p14="http://schemas.microsoft.com/office/powerpoint/2010/main" val="24956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61DD06-AB17-4E8B-B828-D863D16E2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text on a white background&#10;&#10;Description automatically generated">
            <a:extLst>
              <a:ext uri="{FF2B5EF4-FFF2-40B4-BE49-F238E27FC236}">
                <a16:creationId xmlns:a16="http://schemas.microsoft.com/office/drawing/2014/main" id="{2C809732-FA3D-4801-AB39-04475E6EB0D6}"/>
              </a:ext>
            </a:extLst>
          </p:cNvPr>
          <p:cNvPicPr>
            <a:picLocks noChangeAspect="1"/>
          </p:cNvPicPr>
          <p:nvPr/>
        </p:nvPicPr>
        <p:blipFill>
          <a:blip r:embed="rId4"/>
          <a:stretch>
            <a:fillRect/>
          </a:stretch>
        </p:blipFill>
        <p:spPr>
          <a:xfrm>
            <a:off x="643467" y="736040"/>
            <a:ext cx="5291666" cy="5385919"/>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A0B57E71-C18B-421E-AFCA-755EE5B4A672}"/>
              </a:ext>
            </a:extLst>
          </p:cNvPr>
          <p:cNvPicPr>
            <a:picLocks noChangeAspect="1"/>
          </p:cNvPicPr>
          <p:nvPr/>
        </p:nvPicPr>
        <p:blipFill>
          <a:blip r:embed="rId5"/>
          <a:stretch>
            <a:fillRect/>
          </a:stretch>
        </p:blipFill>
        <p:spPr>
          <a:xfrm>
            <a:off x="6256866" y="1874573"/>
            <a:ext cx="5291666" cy="3108853"/>
          </a:xfrm>
          <a:prstGeom prst="rect">
            <a:avLst/>
          </a:prstGeom>
        </p:spPr>
      </p:pic>
      <p:pic>
        <p:nvPicPr>
          <p:cNvPr id="12" name="Picture 11">
            <a:extLst>
              <a:ext uri="{FF2B5EF4-FFF2-40B4-BE49-F238E27FC236}">
                <a16:creationId xmlns:a16="http://schemas.microsoft.com/office/drawing/2014/main" id="{DB0468DF-40A1-4DCC-AABA-E800DB7102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corded Sound">
            <a:hlinkClick r:id="" action="ppaction://media"/>
            <a:extLst>
              <a:ext uri="{FF2B5EF4-FFF2-40B4-BE49-F238E27FC236}">
                <a16:creationId xmlns:a16="http://schemas.microsoft.com/office/drawing/2014/main" id="{0997C322-1FD4-4905-BDA6-A958407BB2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9646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C7E82E89-F473-4B19-AE44-B8B66FD3E12C}"/>
              </a:ext>
            </a:extLst>
          </p:cNvPr>
          <p:cNvPicPr>
            <a:picLocks noChangeAspect="1"/>
          </p:cNvPicPr>
          <p:nvPr/>
        </p:nvPicPr>
        <p:blipFill>
          <a:blip r:embed="rId5"/>
          <a:stretch>
            <a:fillRect/>
          </a:stretch>
        </p:blipFill>
        <p:spPr>
          <a:xfrm>
            <a:off x="3573911" y="965201"/>
            <a:ext cx="5044178" cy="4918074"/>
          </a:xfrm>
          <a:prstGeom prst="rect">
            <a:avLst/>
          </a:prstGeom>
        </p:spPr>
      </p:pic>
      <p:pic>
        <p:nvPicPr>
          <p:cNvPr id="5" name="Recorded Sound">
            <a:hlinkClick r:id="" action="ppaction://media"/>
            <a:extLst>
              <a:ext uri="{FF2B5EF4-FFF2-40B4-BE49-F238E27FC236}">
                <a16:creationId xmlns:a16="http://schemas.microsoft.com/office/drawing/2014/main" id="{65029214-85B9-4B90-9F61-7EF6D38586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7624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861DD06-AB17-4E8B-B828-D863D16E2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map&#10;&#10;Description automatically generated">
            <a:extLst>
              <a:ext uri="{FF2B5EF4-FFF2-40B4-BE49-F238E27FC236}">
                <a16:creationId xmlns:a16="http://schemas.microsoft.com/office/drawing/2014/main" id="{96D25D51-B695-48E7-AC66-21FF3EC08BA7}"/>
              </a:ext>
            </a:extLst>
          </p:cNvPr>
          <p:cNvPicPr>
            <a:picLocks noChangeAspect="1"/>
          </p:cNvPicPr>
          <p:nvPr/>
        </p:nvPicPr>
        <p:blipFill>
          <a:blip r:embed="rId5"/>
          <a:stretch>
            <a:fillRect/>
          </a:stretch>
        </p:blipFill>
        <p:spPr>
          <a:xfrm>
            <a:off x="1388173" y="643466"/>
            <a:ext cx="3802253" cy="5571067"/>
          </a:xfrm>
          <a:prstGeom prst="rect">
            <a:avLst/>
          </a:prstGeom>
        </p:spPr>
      </p:pic>
      <p:pic>
        <p:nvPicPr>
          <p:cNvPr id="7" name="Picture 6" descr="A picture containing indoor, teddy, table, sitting&#10;&#10;Description automatically generated">
            <a:extLst>
              <a:ext uri="{FF2B5EF4-FFF2-40B4-BE49-F238E27FC236}">
                <a16:creationId xmlns:a16="http://schemas.microsoft.com/office/drawing/2014/main" id="{BEDDBF98-85F9-493D-8E2C-926EE7F76255}"/>
              </a:ext>
            </a:extLst>
          </p:cNvPr>
          <p:cNvPicPr>
            <a:picLocks noChangeAspect="1"/>
          </p:cNvPicPr>
          <p:nvPr/>
        </p:nvPicPr>
        <p:blipFill>
          <a:blip r:embed="rId6"/>
          <a:stretch>
            <a:fillRect/>
          </a:stretch>
        </p:blipFill>
        <p:spPr>
          <a:xfrm>
            <a:off x="6256866" y="2502958"/>
            <a:ext cx="5291666" cy="1852083"/>
          </a:xfrm>
          <a:prstGeom prst="rect">
            <a:avLst/>
          </a:prstGeom>
        </p:spPr>
      </p:pic>
      <p:pic>
        <p:nvPicPr>
          <p:cNvPr id="16" name="Picture 15">
            <a:extLst>
              <a:ext uri="{FF2B5EF4-FFF2-40B4-BE49-F238E27FC236}">
                <a16:creationId xmlns:a16="http://schemas.microsoft.com/office/drawing/2014/main" id="{DB0468DF-40A1-4DCC-AABA-E800DB7102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Recorded Sound">
            <a:hlinkClick r:id="" action="ppaction://media"/>
            <a:extLst>
              <a:ext uri="{FF2B5EF4-FFF2-40B4-BE49-F238E27FC236}">
                <a16:creationId xmlns:a16="http://schemas.microsoft.com/office/drawing/2014/main" id="{01506F3C-6448-43F7-8CE3-DBF6B6B665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3696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7AF01-9A2D-4AF4-9117-A3D6E5562251}"/>
              </a:ext>
            </a:extLst>
          </p:cNvPr>
          <p:cNvSpPr txBox="1"/>
          <p:nvPr/>
        </p:nvSpPr>
        <p:spPr>
          <a:xfrm>
            <a:off x="2928026" y="1352145"/>
            <a:ext cx="6517531" cy="584775"/>
          </a:xfrm>
          <a:prstGeom prst="rect">
            <a:avLst/>
          </a:prstGeom>
          <a:noFill/>
        </p:spPr>
        <p:txBody>
          <a:bodyPr wrap="square" rtlCol="0">
            <a:spAutoFit/>
          </a:bodyPr>
          <a:lstStyle/>
          <a:p>
            <a:pPr algn="ctr"/>
            <a:r>
              <a:rPr lang="en-GB" sz="3200" dirty="0">
                <a:latin typeface="Trebuchet MS" panose="020B0603020202020204" pitchFamily="34" charset="0"/>
              </a:rPr>
              <a:t>Radial head replacement</a:t>
            </a:r>
            <a:endParaRPr lang="hu-HU" sz="3200" dirty="0">
              <a:latin typeface="Trebuchet MS" panose="020B0603020202020204" pitchFamily="34" charset="0"/>
            </a:endParaRPr>
          </a:p>
        </p:txBody>
      </p:sp>
      <p:pic>
        <p:nvPicPr>
          <p:cNvPr id="4" name="Recorded Sound">
            <a:hlinkClick r:id="" action="ppaction://media"/>
            <a:extLst>
              <a:ext uri="{FF2B5EF4-FFF2-40B4-BE49-F238E27FC236}">
                <a16:creationId xmlns:a16="http://schemas.microsoft.com/office/drawing/2014/main" id="{C2F1A800-B7DC-4651-9278-B17A5359C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084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Picture 4" descr="A picture containing film, photo, woman, food&#10;&#10;Description automatically generated">
            <a:extLst>
              <a:ext uri="{FF2B5EF4-FFF2-40B4-BE49-F238E27FC236}">
                <a16:creationId xmlns:a16="http://schemas.microsoft.com/office/drawing/2014/main" id="{4BED6637-D4BA-4145-B6E2-7F168C00B558}"/>
              </a:ext>
            </a:extLst>
          </p:cNvPr>
          <p:cNvPicPr>
            <a:picLocks noChangeAspect="1"/>
          </p:cNvPicPr>
          <p:nvPr/>
        </p:nvPicPr>
        <p:blipFill>
          <a:blip r:embed="rId4"/>
          <a:stretch>
            <a:fillRect/>
          </a:stretch>
        </p:blipFill>
        <p:spPr>
          <a:xfrm>
            <a:off x="3271325" y="804333"/>
            <a:ext cx="5591282" cy="4948285"/>
          </a:xfrm>
          <a:prstGeom prst="roundRect">
            <a:avLst>
              <a:gd name="adj" fmla="val 5301"/>
            </a:avLst>
          </a:prstGeom>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Recorded Sound">
            <a:hlinkClick r:id="" action="ppaction://media"/>
            <a:extLst>
              <a:ext uri="{FF2B5EF4-FFF2-40B4-BE49-F238E27FC236}">
                <a16:creationId xmlns:a16="http://schemas.microsoft.com/office/drawing/2014/main" id="{03AA4866-8A4C-4BFD-A9C2-51ADFB2E90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6469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B57E4E-71D2-4CA2-BFBE-2DF47DE63B9D}"/>
              </a:ext>
            </a:extLst>
          </p:cNvPr>
          <p:cNvSpPr txBox="1"/>
          <p:nvPr/>
        </p:nvSpPr>
        <p:spPr>
          <a:xfrm>
            <a:off x="2805344" y="1420427"/>
            <a:ext cx="7324077" cy="584775"/>
          </a:xfrm>
          <a:prstGeom prst="rect">
            <a:avLst/>
          </a:prstGeom>
          <a:noFill/>
        </p:spPr>
        <p:txBody>
          <a:bodyPr wrap="square" rtlCol="0">
            <a:spAutoFit/>
          </a:bodyPr>
          <a:lstStyle/>
          <a:p>
            <a:pPr algn="ctr"/>
            <a:r>
              <a:rPr lang="en-GB" sz="3200" dirty="0">
                <a:latin typeface="Trebuchet MS" panose="020B0603020202020204" pitchFamily="34" charset="0"/>
              </a:rPr>
              <a:t>Total elbow replacement</a:t>
            </a:r>
            <a:endParaRPr lang="hu-HU" sz="3200" dirty="0">
              <a:latin typeface="Trebuchet MS" panose="020B0603020202020204" pitchFamily="34" charset="0"/>
            </a:endParaRPr>
          </a:p>
        </p:txBody>
      </p:sp>
    </p:spTree>
    <p:extLst>
      <p:ext uri="{BB962C8B-B14F-4D97-AF65-F5344CB8AC3E}">
        <p14:creationId xmlns:p14="http://schemas.microsoft.com/office/powerpoint/2010/main" val="3803411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t, indoor, photo, sitting&#10;&#10;Description automatically generated">
            <a:extLst>
              <a:ext uri="{FF2B5EF4-FFF2-40B4-BE49-F238E27FC236}">
                <a16:creationId xmlns:a16="http://schemas.microsoft.com/office/drawing/2014/main" id="{FA183F81-5B97-407F-AB6F-3B2900966FD1}"/>
              </a:ext>
            </a:extLst>
          </p:cNvPr>
          <p:cNvPicPr>
            <a:picLocks noChangeAspect="1"/>
          </p:cNvPicPr>
          <p:nvPr/>
        </p:nvPicPr>
        <p:blipFill>
          <a:blip r:embed="rId4"/>
          <a:stretch>
            <a:fillRect/>
          </a:stretch>
        </p:blipFill>
        <p:spPr>
          <a:xfrm>
            <a:off x="1390763" y="1145219"/>
            <a:ext cx="8797742" cy="4270160"/>
          </a:xfrm>
          <a:prstGeom prst="rect">
            <a:avLst/>
          </a:prstGeom>
        </p:spPr>
      </p:pic>
      <p:pic>
        <p:nvPicPr>
          <p:cNvPr id="5" name="Recorded Sound">
            <a:hlinkClick r:id="" action="ppaction://media"/>
            <a:extLst>
              <a:ext uri="{FF2B5EF4-FFF2-40B4-BE49-F238E27FC236}">
                <a16:creationId xmlns:a16="http://schemas.microsoft.com/office/drawing/2014/main" id="{48BC0A5C-BEEA-449C-A468-9DD1907A2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987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descr="A picture containing film, sitting, black, dark&#10;&#10;Description automatically generated">
            <a:extLst>
              <a:ext uri="{FF2B5EF4-FFF2-40B4-BE49-F238E27FC236}">
                <a16:creationId xmlns:a16="http://schemas.microsoft.com/office/drawing/2014/main" id="{9F4D3793-0762-42F3-9F55-B9697B45BC15}"/>
              </a:ext>
            </a:extLst>
          </p:cNvPr>
          <p:cNvPicPr>
            <a:picLocks noChangeAspect="1"/>
          </p:cNvPicPr>
          <p:nvPr/>
        </p:nvPicPr>
        <p:blipFill rotWithShape="1">
          <a:blip r:embed="rId6"/>
          <a:srcRect t="10216" r="-2" b="19027"/>
          <a:stretch/>
        </p:blipFill>
        <p:spPr>
          <a:xfrm>
            <a:off x="1148364" y="804333"/>
            <a:ext cx="4755540" cy="507894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Picture 4" descr="A picture containing indoor, photo, black, sitting&#10;&#10;Description automatically generated">
            <a:extLst>
              <a:ext uri="{FF2B5EF4-FFF2-40B4-BE49-F238E27FC236}">
                <a16:creationId xmlns:a16="http://schemas.microsoft.com/office/drawing/2014/main" id="{9F8EE334-65D1-47F1-8F9A-4093BCDBF3D8}"/>
              </a:ext>
            </a:extLst>
          </p:cNvPr>
          <p:cNvPicPr>
            <a:picLocks noChangeAspect="1"/>
          </p:cNvPicPr>
          <p:nvPr/>
        </p:nvPicPr>
        <p:blipFill rotWithShape="1">
          <a:blip r:embed="rId7"/>
          <a:srcRect l="4070" r="1526" b="-2"/>
          <a:stretch/>
        </p:blipFill>
        <p:spPr>
          <a:xfrm>
            <a:off x="6288097" y="804332"/>
            <a:ext cx="4754880" cy="507492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 name="Recorded Sound">
            <a:hlinkClick r:id="" action="ppaction://media"/>
            <a:extLst>
              <a:ext uri="{FF2B5EF4-FFF2-40B4-BE49-F238E27FC236}">
                <a16:creationId xmlns:a16="http://schemas.microsoft.com/office/drawing/2014/main" id="{A1D79E10-0D36-4832-81F8-EE3160B3A0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8" name="Recorded Sound">
            <a:hlinkClick r:id="" action="ppaction://media"/>
            <a:extLst>
              <a:ext uri="{FF2B5EF4-FFF2-40B4-BE49-F238E27FC236}">
                <a16:creationId xmlns:a16="http://schemas.microsoft.com/office/drawing/2014/main" id="{EEF0E73B-5505-4D32-B469-991DE544388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8777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5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6A2D-BFF9-4FD2-BB89-64A8A6FBF18D}"/>
              </a:ext>
            </a:extLst>
          </p:cNvPr>
          <p:cNvSpPr>
            <a:spLocks noGrp="1"/>
          </p:cNvSpPr>
          <p:nvPr>
            <p:ph type="ctrTitle"/>
          </p:nvPr>
        </p:nvSpPr>
        <p:spPr/>
        <p:txBody>
          <a:bodyPr/>
          <a:lstStyle/>
          <a:p>
            <a:r>
              <a:rPr lang="en-GB" dirty="0"/>
              <a:t>Tendinosis around the elbow</a:t>
            </a:r>
            <a:endParaRPr lang="hu-HU" dirty="0"/>
          </a:p>
        </p:txBody>
      </p:sp>
      <p:pic>
        <p:nvPicPr>
          <p:cNvPr id="5" name="Recorded Sound">
            <a:hlinkClick r:id="" action="ppaction://media"/>
            <a:extLst>
              <a:ext uri="{FF2B5EF4-FFF2-40B4-BE49-F238E27FC236}">
                <a16:creationId xmlns:a16="http://schemas.microsoft.com/office/drawing/2014/main" id="{AA5EE590-BA52-4E73-BC1B-B2B374988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7303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3ECACDC2-69A5-45B2-9C3E-193B589C0339}"/>
              </a:ext>
            </a:extLst>
          </p:cNvPr>
          <p:cNvPicPr>
            <a:picLocks noGrp="1" noChangeAspect="1"/>
          </p:cNvPicPr>
          <p:nvPr>
            <p:ph sz="quarter" idx="13"/>
          </p:nvPr>
        </p:nvPicPr>
        <p:blipFill rotWithShape="1">
          <a:blip r:embed="rId7"/>
          <a:srcRect b="13042"/>
          <a:stretch/>
        </p:blipFill>
        <p:spPr>
          <a:xfrm>
            <a:off x="20" y="-1"/>
            <a:ext cx="12191980" cy="4187739"/>
          </a:xfrm>
          <a:prstGeom prst="rect">
            <a:avLst/>
          </a:prstGeom>
        </p:spPr>
      </p:pic>
      <p:cxnSp>
        <p:nvCxnSpPr>
          <p:cNvPr id="18" name="Straight Connector 17">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DC55F2-D520-4AAF-9ECA-71994C56F96F}"/>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dirty="0"/>
              <a:t>What is tendinosis?</a:t>
            </a:r>
          </a:p>
        </p:txBody>
      </p:sp>
      <p:pic>
        <p:nvPicPr>
          <p:cNvPr id="4" name="Recorded Sound">
            <a:hlinkClick r:id="" action="ppaction://media"/>
            <a:extLst>
              <a:ext uri="{FF2B5EF4-FFF2-40B4-BE49-F238E27FC236}">
                <a16:creationId xmlns:a16="http://schemas.microsoft.com/office/drawing/2014/main" id="{B24B85F4-BDCB-4B8F-A2F7-4F6ED015B9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9749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F372A058-9769-48F8-8D96-2AE2F6849DC2}"/>
              </a:ext>
            </a:extLst>
          </p:cNvPr>
          <p:cNvPicPr>
            <a:picLocks noChangeAspect="1"/>
          </p:cNvPicPr>
          <p:nvPr/>
        </p:nvPicPr>
        <p:blipFill>
          <a:blip r:embed="rId5"/>
          <a:stretch>
            <a:fillRect/>
          </a:stretch>
        </p:blipFill>
        <p:spPr>
          <a:xfrm>
            <a:off x="643465" y="963320"/>
            <a:ext cx="6909479" cy="4940277"/>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E7D43A3-29DF-4930-8D22-41EC829DE9A2}"/>
              </a:ext>
            </a:extLst>
          </p:cNvPr>
          <p:cNvSpPr>
            <a:spLocks noGrp="1"/>
          </p:cNvSpPr>
          <p:nvPr>
            <p:ph type="title"/>
          </p:nvPr>
        </p:nvSpPr>
        <p:spPr>
          <a:xfrm>
            <a:off x="8196408" y="640831"/>
            <a:ext cx="3352128" cy="1573863"/>
          </a:xfrm>
        </p:spPr>
        <p:txBody>
          <a:bodyPr>
            <a:normAutofit/>
          </a:bodyPr>
          <a:lstStyle/>
          <a:p>
            <a:pPr algn="l"/>
            <a:r>
              <a:rPr lang="en-GB" dirty="0"/>
              <a:t>What is</a:t>
            </a:r>
            <a:r>
              <a:rPr lang="hu-HU" dirty="0"/>
              <a:t> </a:t>
            </a:r>
            <a:r>
              <a:rPr lang="hu-HU" dirty="0" err="1"/>
              <a:t>tendinosis</a:t>
            </a:r>
            <a:r>
              <a:rPr lang="hu-HU" dirty="0"/>
              <a:t>?</a:t>
            </a:r>
          </a:p>
        </p:txBody>
      </p:sp>
      <p:sp>
        <p:nvSpPr>
          <p:cNvPr id="10" name="Content Placeholder 9">
            <a:extLst>
              <a:ext uri="{FF2B5EF4-FFF2-40B4-BE49-F238E27FC236}">
                <a16:creationId xmlns:a16="http://schemas.microsoft.com/office/drawing/2014/main" id="{7287D65E-098C-4D9C-9D27-AF467E822FA3}"/>
              </a:ext>
            </a:extLst>
          </p:cNvPr>
          <p:cNvSpPr>
            <a:spLocks noGrp="1"/>
          </p:cNvSpPr>
          <p:nvPr>
            <p:ph sz="quarter" idx="13"/>
          </p:nvPr>
        </p:nvSpPr>
        <p:spPr>
          <a:xfrm>
            <a:off x="8196408" y="2367092"/>
            <a:ext cx="3352128" cy="3881309"/>
          </a:xfrm>
        </p:spPr>
        <p:txBody>
          <a:bodyPr>
            <a:normAutofit/>
          </a:bodyPr>
          <a:lstStyle/>
          <a:p>
            <a:endParaRPr lang="en-US" sz="1800"/>
          </a:p>
        </p:txBody>
      </p:sp>
      <p:pic>
        <p:nvPicPr>
          <p:cNvPr id="4" name="Recorded Sound">
            <a:hlinkClick r:id="" action="ppaction://media"/>
            <a:extLst>
              <a:ext uri="{FF2B5EF4-FFF2-40B4-BE49-F238E27FC236}">
                <a16:creationId xmlns:a16="http://schemas.microsoft.com/office/drawing/2014/main" id="{369847AA-3654-431E-B643-4FAAF43CE6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908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3A24-6F9F-4166-9D49-4DB735661A01}"/>
              </a:ext>
            </a:extLst>
          </p:cNvPr>
          <p:cNvSpPr>
            <a:spLocks noGrp="1"/>
          </p:cNvSpPr>
          <p:nvPr>
            <p:ph type="title"/>
          </p:nvPr>
        </p:nvSpPr>
        <p:spPr/>
        <p:txBody>
          <a:bodyPr/>
          <a:lstStyle/>
          <a:p>
            <a:r>
              <a:rPr lang="en-GB" dirty="0"/>
              <a:t>Tennis elbow</a:t>
            </a:r>
            <a:endParaRPr lang="hu-HU" dirty="0"/>
          </a:p>
        </p:txBody>
      </p:sp>
      <p:sp>
        <p:nvSpPr>
          <p:cNvPr id="3" name="Content Placeholder 2">
            <a:extLst>
              <a:ext uri="{FF2B5EF4-FFF2-40B4-BE49-F238E27FC236}">
                <a16:creationId xmlns:a16="http://schemas.microsoft.com/office/drawing/2014/main" id="{C0E6D96D-8B21-41BF-92BA-FC39C479985A}"/>
              </a:ext>
            </a:extLst>
          </p:cNvPr>
          <p:cNvSpPr>
            <a:spLocks noGrp="1"/>
          </p:cNvSpPr>
          <p:nvPr>
            <p:ph sz="quarter" idx="13"/>
          </p:nvPr>
        </p:nvSpPr>
        <p:spPr/>
        <p:txBody>
          <a:bodyPr/>
          <a:lstStyle/>
          <a:p>
            <a:r>
              <a:rPr lang="en-GB" dirty="0"/>
              <a:t>The term </a:t>
            </a:r>
            <a:r>
              <a:rPr lang="hu-HU" dirty="0" err="1"/>
              <a:t>lateralis</a:t>
            </a:r>
            <a:r>
              <a:rPr lang="hu-HU" dirty="0"/>
              <a:t> </a:t>
            </a:r>
            <a:r>
              <a:rPr lang="hu-HU" dirty="0" err="1"/>
              <a:t>tendinosis</a:t>
            </a:r>
            <a:r>
              <a:rPr lang="hu-HU" dirty="0"/>
              <a:t> </a:t>
            </a:r>
            <a:r>
              <a:rPr lang="en-GB" dirty="0"/>
              <a:t>is more accurate than </a:t>
            </a:r>
            <a:r>
              <a:rPr lang="hu-HU" dirty="0" err="1"/>
              <a:t>Epicondylitis</a:t>
            </a:r>
            <a:r>
              <a:rPr lang="en-GB" dirty="0"/>
              <a:t>, as it better describes the underlying pathology. </a:t>
            </a:r>
            <a:r>
              <a:rPr lang="hu-HU" dirty="0" err="1"/>
              <a:t>Tendinosis</a:t>
            </a:r>
            <a:r>
              <a:rPr lang="en-GB" dirty="0"/>
              <a:t> affecting the lateral side of the elbow is five times more frequent than tendinosis on the medial side.</a:t>
            </a:r>
            <a:r>
              <a:rPr lang="hu-HU" dirty="0"/>
              <a:t> </a:t>
            </a:r>
          </a:p>
          <a:p>
            <a:r>
              <a:rPr lang="en-GB" dirty="0"/>
              <a:t>Tendinosis typically affects the origin of the extensor carpi radialis brevis, but in nearly </a:t>
            </a:r>
            <a:r>
              <a:rPr lang="hu-HU" dirty="0"/>
              <a:t>50 </a:t>
            </a:r>
            <a:r>
              <a:rPr lang="en-GB" dirty="0"/>
              <a:t>percent of the cases the origin of the </a:t>
            </a:r>
            <a:r>
              <a:rPr lang="hu-HU" dirty="0" err="1"/>
              <a:t>extensor</a:t>
            </a:r>
            <a:r>
              <a:rPr lang="hu-HU" dirty="0"/>
              <a:t> </a:t>
            </a:r>
            <a:r>
              <a:rPr lang="hu-HU" dirty="0" err="1"/>
              <a:t>digitorum</a:t>
            </a:r>
            <a:r>
              <a:rPr lang="hu-HU" dirty="0"/>
              <a:t> </a:t>
            </a:r>
            <a:r>
              <a:rPr lang="hu-HU" dirty="0" err="1"/>
              <a:t>communis</a:t>
            </a:r>
            <a:r>
              <a:rPr lang="en-GB" dirty="0"/>
              <a:t> is also affected.</a:t>
            </a:r>
            <a:endParaRPr lang="hu-HU" dirty="0"/>
          </a:p>
        </p:txBody>
      </p:sp>
      <p:pic>
        <p:nvPicPr>
          <p:cNvPr id="5" name="Recorded Sound">
            <a:hlinkClick r:id="" action="ppaction://media"/>
            <a:extLst>
              <a:ext uri="{FF2B5EF4-FFF2-40B4-BE49-F238E27FC236}">
                <a16:creationId xmlns:a16="http://schemas.microsoft.com/office/drawing/2014/main" id="{510C3673-2247-478D-8016-B64D646A6B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530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21BC-793F-4C55-9D63-6ED5A607665F}"/>
              </a:ext>
            </a:extLst>
          </p:cNvPr>
          <p:cNvSpPr>
            <a:spLocks noGrp="1"/>
          </p:cNvSpPr>
          <p:nvPr>
            <p:ph type="title"/>
          </p:nvPr>
        </p:nvSpPr>
        <p:spPr/>
        <p:txBody>
          <a:bodyPr/>
          <a:lstStyle/>
          <a:p>
            <a:r>
              <a:rPr lang="en-GB" dirty="0"/>
              <a:t>Clinical examination of tennis elbow</a:t>
            </a:r>
            <a:endParaRPr lang="hu-HU" dirty="0"/>
          </a:p>
        </p:txBody>
      </p:sp>
      <p:pic>
        <p:nvPicPr>
          <p:cNvPr id="5" name="Recorded Sound">
            <a:hlinkClick r:id="" action="ppaction://media"/>
            <a:extLst>
              <a:ext uri="{FF2B5EF4-FFF2-40B4-BE49-F238E27FC236}">
                <a16:creationId xmlns:a16="http://schemas.microsoft.com/office/drawing/2014/main" id="{2C46AA05-41FE-4930-806F-F9297682B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0338" y="3055621"/>
            <a:ext cx="487363" cy="487363"/>
          </a:xfrm>
          <a:prstGeom prst="rect">
            <a:avLst/>
          </a:prstGeom>
        </p:spPr>
      </p:pic>
      <p:pic>
        <p:nvPicPr>
          <p:cNvPr id="7" name="tennisshear">
            <a:hlinkClick r:id="" action="ppaction://media"/>
            <a:extLst>
              <a:ext uri="{FF2B5EF4-FFF2-40B4-BE49-F238E27FC236}">
                <a16:creationId xmlns:a16="http://schemas.microsoft.com/office/drawing/2014/main" id="{9D2F054C-AB49-42FC-BCDF-CC6C906E543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048000" y="1720673"/>
            <a:ext cx="6096000" cy="3657600"/>
          </a:xfrm>
          <a:prstGeom prst="rect">
            <a:avLst/>
          </a:prstGeom>
        </p:spPr>
      </p:pic>
    </p:spTree>
    <p:extLst>
      <p:ext uri="{BB962C8B-B14F-4D97-AF65-F5344CB8AC3E}">
        <p14:creationId xmlns:p14="http://schemas.microsoft.com/office/powerpoint/2010/main" val="42339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7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A2D5-1EF6-4FAD-BB9A-26D41981B1D1}"/>
              </a:ext>
            </a:extLst>
          </p:cNvPr>
          <p:cNvSpPr>
            <a:spLocks noGrp="1"/>
          </p:cNvSpPr>
          <p:nvPr>
            <p:ph type="title"/>
          </p:nvPr>
        </p:nvSpPr>
        <p:spPr/>
        <p:txBody>
          <a:bodyPr/>
          <a:lstStyle/>
          <a:p>
            <a:r>
              <a:rPr lang="en-GB" dirty="0"/>
              <a:t>When to operate</a:t>
            </a:r>
            <a:r>
              <a:rPr lang="hu-HU" dirty="0"/>
              <a:t>?</a:t>
            </a:r>
          </a:p>
        </p:txBody>
      </p:sp>
      <p:sp>
        <p:nvSpPr>
          <p:cNvPr id="3" name="Content Placeholder 2">
            <a:extLst>
              <a:ext uri="{FF2B5EF4-FFF2-40B4-BE49-F238E27FC236}">
                <a16:creationId xmlns:a16="http://schemas.microsoft.com/office/drawing/2014/main" id="{5893463D-F809-4F5C-96BA-FF877F591552}"/>
              </a:ext>
            </a:extLst>
          </p:cNvPr>
          <p:cNvSpPr>
            <a:spLocks noGrp="1"/>
          </p:cNvSpPr>
          <p:nvPr>
            <p:ph sz="quarter" idx="13"/>
          </p:nvPr>
        </p:nvSpPr>
        <p:spPr/>
        <p:txBody>
          <a:bodyPr>
            <a:normAutofit fontScale="92500" lnSpcReduction="20000"/>
          </a:bodyPr>
          <a:lstStyle/>
          <a:p>
            <a:pPr fontAlgn="base"/>
            <a:r>
              <a:rPr lang="en-GB" b="1" dirty="0"/>
              <a:t>1</a:t>
            </a:r>
            <a:r>
              <a:rPr lang="hu-HU" b="1" dirty="0"/>
              <a:t>. </a:t>
            </a:r>
            <a:r>
              <a:rPr lang="hu-HU" dirty="0"/>
              <a:t>A</a:t>
            </a:r>
            <a:r>
              <a:rPr lang="en-GB" dirty="0"/>
              <a:t>the severity of pain is so intense that it affects the everyday activities and working capacity of the patient.</a:t>
            </a:r>
            <a:endParaRPr lang="hu-HU" dirty="0"/>
          </a:p>
          <a:p>
            <a:pPr fontAlgn="base"/>
            <a:r>
              <a:rPr lang="en-GB" b="1" dirty="0"/>
              <a:t>2.</a:t>
            </a:r>
            <a:r>
              <a:rPr lang="hu-HU" b="1" dirty="0"/>
              <a:t> </a:t>
            </a:r>
            <a:r>
              <a:rPr lang="en-GB" dirty="0"/>
              <a:t>Pain is focused at the </a:t>
            </a:r>
            <a:r>
              <a:rPr lang="hu-HU" dirty="0"/>
              <a:t>ECRB </a:t>
            </a:r>
            <a:r>
              <a:rPr lang="en-GB" dirty="0"/>
              <a:t>and/or</a:t>
            </a:r>
            <a:r>
              <a:rPr lang="hu-HU" dirty="0"/>
              <a:t> EDC </a:t>
            </a:r>
            <a:r>
              <a:rPr lang="en-GB" dirty="0"/>
              <a:t>origin</a:t>
            </a:r>
            <a:r>
              <a:rPr lang="hu-HU" dirty="0"/>
              <a:t>, </a:t>
            </a:r>
            <a:r>
              <a:rPr lang="en-GB" dirty="0"/>
              <a:t>distal to the epicondyle</a:t>
            </a:r>
            <a:r>
              <a:rPr lang="hu-HU" dirty="0"/>
              <a:t>.</a:t>
            </a:r>
            <a:endParaRPr lang="en-GB" dirty="0"/>
          </a:p>
          <a:p>
            <a:pPr fontAlgn="base"/>
            <a:r>
              <a:rPr lang="en-GB" b="1" dirty="0"/>
              <a:t>3.</a:t>
            </a:r>
            <a:r>
              <a:rPr lang="hu-HU" b="1" dirty="0"/>
              <a:t> </a:t>
            </a:r>
            <a:r>
              <a:rPr lang="en-GB" dirty="0"/>
              <a:t>6 months of conservative management proves ineffective</a:t>
            </a:r>
            <a:r>
              <a:rPr lang="hu-HU" dirty="0"/>
              <a:t>. </a:t>
            </a:r>
            <a:r>
              <a:rPr lang="en-GB" dirty="0"/>
              <a:t>Conservative management typically means altering activities, counterforce bracing, topical or systematic anti inflammatory treatment and complex physiotherapy under expert supervision.</a:t>
            </a:r>
            <a:endParaRPr lang="hu-HU" dirty="0"/>
          </a:p>
          <a:p>
            <a:pPr fontAlgn="base"/>
            <a:r>
              <a:rPr lang="en-GB" b="1" dirty="0"/>
              <a:t>4.</a:t>
            </a:r>
            <a:r>
              <a:rPr lang="hu-HU" b="1" dirty="0"/>
              <a:t> </a:t>
            </a:r>
            <a:r>
              <a:rPr lang="en-GB" dirty="0"/>
              <a:t>an increasing bulk of evidence has been published on the harmful effect of steroid injections, henceforth they should be avoided if possible. Persisting tennis elbow pain following a steroid injection is no longer a criterion of operative treatment.</a:t>
            </a:r>
            <a:endParaRPr lang="hu-HU" dirty="0"/>
          </a:p>
        </p:txBody>
      </p:sp>
      <p:pic>
        <p:nvPicPr>
          <p:cNvPr id="5" name="Recorded Sound">
            <a:hlinkClick r:id="" action="ppaction://media"/>
            <a:extLst>
              <a:ext uri="{FF2B5EF4-FFF2-40B4-BE49-F238E27FC236}">
                <a16:creationId xmlns:a16="http://schemas.microsoft.com/office/drawing/2014/main" id="{6C2CDCB8-FEF3-4183-A938-B5451724AA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2630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2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1502</Words>
  <Application>Microsoft Office PowerPoint</Application>
  <PresentationFormat>Widescreen</PresentationFormat>
  <Paragraphs>99</Paragraphs>
  <Slides>38</Slides>
  <Notes>19</Notes>
  <HiddenSlides>0</HiddenSlides>
  <MMClips>41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Trebuchet MS</vt:lpstr>
      <vt:lpstr>Tw Cen MT</vt:lpstr>
      <vt:lpstr>Droplet</vt:lpstr>
      <vt:lpstr>PowerPoint Presentation</vt:lpstr>
      <vt:lpstr>Medial collateral ligament</vt:lpstr>
      <vt:lpstr>Lateral collateral ligament</vt:lpstr>
      <vt:lpstr>Tendinosis around the elbow</vt:lpstr>
      <vt:lpstr>What is tendinosis?</vt:lpstr>
      <vt:lpstr>What is tendinosis?</vt:lpstr>
      <vt:lpstr>Tennis elbow</vt:lpstr>
      <vt:lpstr>Clinical examination of tennis elbow</vt:lpstr>
      <vt:lpstr>When to operate?</vt:lpstr>
      <vt:lpstr>Stages of pain when conservative management is preferable</vt:lpstr>
      <vt:lpstr>Stages of pain when operative management is typically preferable</vt:lpstr>
      <vt:lpstr>Lateral tendinosis surgical approach</vt:lpstr>
      <vt:lpstr>Lateral tendinosis surgical approach</vt:lpstr>
      <vt:lpstr>Lateral tendinosis surgical approach</vt:lpstr>
      <vt:lpstr>Lateral tendinosis</vt:lpstr>
      <vt:lpstr>Medial elbow tendinosis or golfers’ elbow</vt:lpstr>
      <vt:lpstr>Stages of pain when conservative management is preferable</vt:lpstr>
      <vt:lpstr>Stages of pain when operative management is typically preferable</vt:lpstr>
      <vt:lpstr>Medial tendinosis exposure</vt:lpstr>
      <vt:lpstr>Medial tendinosis</vt:lpstr>
      <vt:lpstr>Medialis tendinosis</vt:lpstr>
      <vt:lpstr>N. Medianus felszabadítás</vt:lpstr>
      <vt:lpstr>Medialis tendinosis</vt:lpstr>
      <vt:lpstr>Distal biceps rupture</vt:lpstr>
      <vt:lpstr>Distal biceps</vt:lpstr>
      <vt:lpstr>Distal biceps rupture</vt:lpstr>
      <vt:lpstr>Hook teszt</vt:lpstr>
      <vt:lpstr>Operative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György dr Kocsis</dc:creator>
  <cp:lastModifiedBy>György dr Kocsis</cp:lastModifiedBy>
  <cp:revision>24</cp:revision>
  <dcterms:created xsi:type="dcterms:W3CDTF">2020-03-22T12:01:38Z</dcterms:created>
  <dcterms:modified xsi:type="dcterms:W3CDTF">2020-03-22T16:43:15Z</dcterms:modified>
</cp:coreProperties>
</file>