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handoutMasterIdLst>
    <p:handoutMasterId r:id="rId21"/>
  </p:handout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B0C0-F14B-41E5-B05E-DC8BCE4CCBDC}" type="datetimeFigureOut">
              <a:rPr lang="hu-HU" smtClean="0"/>
              <a:t>2020. 03. 19.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1906-0A1A-4590-88B1-3CFA52E757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51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9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  <p:sp>
        <p:nvSpPr>
          <p:cNvPr id="20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08712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339752" y="2060848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i="1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Előadás Alcíme</a:t>
            </a:r>
          </a:p>
        </p:txBody>
      </p:sp>
      <p:sp>
        <p:nvSpPr>
          <p:cNvPr id="36" name="Szöveg helye 35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013325"/>
            <a:ext cx="4104705" cy="647923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Konferencia címe</a:t>
            </a:r>
          </a:p>
        </p:txBody>
      </p:sp>
      <p:sp>
        <p:nvSpPr>
          <p:cNvPr id="38" name="Szöveg helye 37"/>
          <p:cNvSpPr>
            <a:spLocks noGrp="1"/>
          </p:cNvSpPr>
          <p:nvPr>
            <p:ph type="body" sz="quarter" idx="16" hasCustomPrompt="1"/>
          </p:nvPr>
        </p:nvSpPr>
        <p:spPr>
          <a:xfrm>
            <a:off x="6227763" y="5661025"/>
            <a:ext cx="2520950" cy="288925"/>
          </a:xfrm>
        </p:spPr>
        <p:txBody>
          <a:bodyPr>
            <a:noAutofit/>
          </a:bodyPr>
          <a:lstStyle>
            <a:lvl1pPr marL="0" indent="0" algn="r">
              <a:buNone/>
              <a:defRPr sz="1400" i="1">
                <a:solidFill>
                  <a:srgbClr val="26479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z="1400" dirty="0"/>
              <a:t>Dátum</a:t>
            </a:r>
            <a:endParaRPr lang="hu-HU" dirty="0"/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6311891" y="6290814"/>
            <a:ext cx="1944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5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Ortopédiai Klinika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434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424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151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0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9"/>
          <p:cNvSpPr>
            <a:spLocks noGrp="1"/>
          </p:cNvSpPr>
          <p:nvPr>
            <p:ph type="title" hasCustomPrompt="1"/>
          </p:nvPr>
        </p:nvSpPr>
        <p:spPr>
          <a:xfrm>
            <a:off x="2339752" y="908720"/>
            <a:ext cx="6429400" cy="1143000"/>
          </a:xfrm>
        </p:spPr>
        <p:txBody>
          <a:bodyPr/>
          <a:lstStyle>
            <a:lvl1pPr>
              <a:defRPr baseline="0">
                <a:solidFill>
                  <a:srgbClr val="264796"/>
                </a:solidFill>
              </a:defRPr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2339752" y="3212976"/>
            <a:ext cx="6408712" cy="6480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2339752" y="3933056"/>
            <a:ext cx="6408712" cy="50405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aseline="0">
                <a:solidFill>
                  <a:srgbClr val="264796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SZERVEZETI EGYSÉG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6335748" y="6268543"/>
            <a:ext cx="187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5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Ortopédiai Klinika</a:t>
            </a:r>
          </a:p>
        </p:txBody>
      </p:sp>
    </p:spTree>
    <p:extLst>
      <p:ext uri="{BB962C8B-B14F-4D97-AF65-F5344CB8AC3E}">
        <p14:creationId xmlns:p14="http://schemas.microsoft.com/office/powerpoint/2010/main" val="10577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9030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 marL="1701800" indent="-330200">
              <a:defRPr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5734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1836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9327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89427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167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78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67744" y="1628801"/>
            <a:ext cx="641905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sz="32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8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sz="24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sz="2000" kern="120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7" name="Kép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1376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 userDrawn="1"/>
        </p:nvSpPr>
        <p:spPr>
          <a:xfrm>
            <a:off x="3563888" y="6276543"/>
            <a:ext cx="288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</a:t>
            </a:r>
            <a:r>
              <a:rPr lang="hu-HU" altLang="hu-HU" sz="120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főcíme</a:t>
            </a:r>
            <a:b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Előadás alcíme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7092280" y="6290869"/>
            <a:ext cx="205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Igazgató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Szőke György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 Harmadik szint</a:t>
            </a:r>
          </a:p>
          <a:p>
            <a:pPr lvl="3"/>
            <a:r>
              <a:rPr lang="hu-HU" dirty="0"/>
              <a:t> 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84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149475" indent="-3206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u-HU" dirty="0"/>
              <a:t>Dr. </a:t>
            </a:r>
            <a:r>
              <a:rPr lang="hu-HU" dirty="0" err="1"/>
              <a:t>Skaliczki</a:t>
            </a:r>
            <a:r>
              <a:rPr lang="hu-HU" dirty="0"/>
              <a:t> Gábor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dirty="0"/>
              <a:t>Ortopédiai Klinika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Interaktív</a:t>
            </a:r>
            <a:r>
              <a:rPr lang="en-US" dirty="0"/>
              <a:t> workshop </a:t>
            </a:r>
            <a:r>
              <a:rPr lang="en-US" dirty="0" err="1"/>
              <a:t>medikusoknak</a:t>
            </a: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742CBE5-7EE0-DD41-ACDC-436723222191}"/>
              </a:ext>
            </a:extLst>
          </p:cNvPr>
          <p:cNvSpPr txBox="1">
            <a:spLocks/>
          </p:cNvSpPr>
          <p:nvPr/>
        </p:nvSpPr>
        <p:spPr>
          <a:xfrm>
            <a:off x="1657908" y="753208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264796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 err="1"/>
              <a:t>Váll</a:t>
            </a:r>
            <a:r>
              <a:rPr lang="en-US" sz="6000" dirty="0"/>
              <a:t> </a:t>
            </a:r>
            <a:r>
              <a:rPr lang="en-US" sz="6000" dirty="0" err="1"/>
              <a:t>kvíz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5455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F7747D-BBE6-9A4F-AE59-E51D45FE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beteg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564992-CCCF-7A46-99F0-8918A3532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58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nő</a:t>
            </a:r>
            <a:endParaRPr lang="en-US" dirty="0"/>
          </a:p>
          <a:p>
            <a:r>
              <a:rPr lang="en-US" dirty="0" err="1"/>
              <a:t>Irodai</a:t>
            </a:r>
            <a:r>
              <a:rPr lang="en-US" dirty="0"/>
              <a:t> </a:t>
            </a:r>
            <a:r>
              <a:rPr lang="en-US" dirty="0" err="1"/>
              <a:t>munkát</a:t>
            </a:r>
            <a:r>
              <a:rPr lang="en-US" dirty="0"/>
              <a:t> </a:t>
            </a:r>
            <a:r>
              <a:rPr lang="en-US" dirty="0" err="1"/>
              <a:t>végez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hónapja</a:t>
            </a:r>
            <a:r>
              <a:rPr lang="en-US" dirty="0"/>
              <a:t> </a:t>
            </a:r>
            <a:r>
              <a:rPr lang="en-US" dirty="0" err="1"/>
              <a:t>takarítás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fájdult</a:t>
            </a:r>
            <a:r>
              <a:rPr lang="en-US" dirty="0"/>
              <a:t> meg </a:t>
            </a:r>
            <a:r>
              <a:rPr lang="en-US" dirty="0" err="1"/>
              <a:t>jobb</a:t>
            </a:r>
            <a:r>
              <a:rPr lang="en-US" dirty="0"/>
              <a:t> (</a:t>
            </a:r>
            <a:r>
              <a:rPr lang="en-US" dirty="0" err="1"/>
              <a:t>domináns</a:t>
            </a:r>
            <a:r>
              <a:rPr lang="en-US" dirty="0"/>
              <a:t>) </a:t>
            </a:r>
            <a:r>
              <a:rPr lang="en-US" dirty="0" err="1"/>
              <a:t>válla</a:t>
            </a:r>
            <a:endParaRPr lang="en-US" dirty="0"/>
          </a:p>
          <a:p>
            <a:r>
              <a:rPr lang="en-US" dirty="0" err="1"/>
              <a:t>Azóta</a:t>
            </a:r>
            <a:r>
              <a:rPr lang="en-US" dirty="0"/>
              <a:t> </a:t>
            </a:r>
            <a:r>
              <a:rPr lang="en-US" dirty="0" err="1"/>
              <a:t>fájdalmai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, </a:t>
            </a:r>
            <a:r>
              <a:rPr lang="en-US" dirty="0" err="1"/>
              <a:t>éjszaka</a:t>
            </a:r>
            <a:r>
              <a:rPr lang="en-US" dirty="0"/>
              <a:t> is</a:t>
            </a:r>
          </a:p>
          <a:p>
            <a:r>
              <a:rPr lang="en-US" dirty="0" err="1"/>
              <a:t>Karját</a:t>
            </a:r>
            <a:r>
              <a:rPr lang="en-US" dirty="0"/>
              <a:t> </a:t>
            </a:r>
            <a:r>
              <a:rPr lang="en-US" dirty="0" err="1"/>
              <a:t>emelni</a:t>
            </a:r>
            <a:r>
              <a:rPr lang="en-US" dirty="0"/>
              <a:t> </a:t>
            </a:r>
            <a:r>
              <a:rPr lang="en-US" dirty="0" err="1"/>
              <a:t>nehezen</a:t>
            </a:r>
            <a:r>
              <a:rPr lang="en-US" dirty="0"/>
              <a:t> </a:t>
            </a:r>
            <a:r>
              <a:rPr lang="en-US" dirty="0" err="1"/>
              <a:t>tudja</a:t>
            </a:r>
            <a:r>
              <a:rPr lang="en-US" dirty="0"/>
              <a:t>, </a:t>
            </a:r>
            <a:r>
              <a:rPr lang="en-US" dirty="0" err="1"/>
              <a:t>nincs</a:t>
            </a:r>
            <a:r>
              <a:rPr lang="en-US" dirty="0"/>
              <a:t> benne </a:t>
            </a:r>
            <a:r>
              <a:rPr lang="en-US" dirty="0" err="1"/>
              <a:t>erő</a:t>
            </a:r>
            <a:endParaRPr lang="en-US" dirty="0"/>
          </a:p>
          <a:p>
            <a:r>
              <a:rPr lang="en-US" dirty="0" err="1"/>
              <a:t>Kezelésben</a:t>
            </a:r>
            <a:r>
              <a:rPr lang="en-US" dirty="0"/>
              <a:t> </a:t>
            </a:r>
            <a:r>
              <a:rPr lang="en-US" dirty="0" err="1"/>
              <a:t>eddig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részesült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98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95AA5-E2D2-7A4C-AFDF-733E5746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Fizikális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pic>
        <p:nvPicPr>
          <p:cNvPr id="4" name="Content Placeholder 3" descr="DSC_4522.JPG">
            <a:extLst>
              <a:ext uri="{FF2B5EF4-FFF2-40B4-BE49-F238E27FC236}">
                <a16:creationId xmlns:a16="http://schemas.microsoft.com/office/drawing/2014/main" id="{6EAF7A0A-6F1A-ED4D-B181-A3C78B023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>
          <a:xfrm>
            <a:off x="64360" y="4153343"/>
            <a:ext cx="3354068" cy="1803262"/>
          </a:xfrm>
          <a:prstGeom prst="rect">
            <a:avLst/>
          </a:prstGeom>
        </p:spPr>
      </p:pic>
      <p:pic>
        <p:nvPicPr>
          <p:cNvPr id="5" name="Picture 4" descr="DSC_4523.JPG">
            <a:extLst>
              <a:ext uri="{FF2B5EF4-FFF2-40B4-BE49-F238E27FC236}">
                <a16:creationId xmlns:a16="http://schemas.microsoft.com/office/drawing/2014/main" id="{971C399C-F8CA-854E-AF48-2DE87759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2" y="1140768"/>
            <a:ext cx="3216646" cy="2136429"/>
          </a:xfrm>
          <a:prstGeom prst="rect">
            <a:avLst/>
          </a:prstGeom>
        </p:spPr>
      </p:pic>
      <p:pic>
        <p:nvPicPr>
          <p:cNvPr id="6" name="Picture 5" descr="DSC_4524.JPG">
            <a:extLst>
              <a:ext uri="{FF2B5EF4-FFF2-40B4-BE49-F238E27FC236}">
                <a16:creationId xmlns:a16="http://schemas.microsoft.com/office/drawing/2014/main" id="{5A1F97EE-BFE3-DF49-91AE-947E3D58C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33" y="1140768"/>
            <a:ext cx="3293075" cy="2187191"/>
          </a:xfrm>
          <a:prstGeom prst="rect">
            <a:avLst/>
          </a:prstGeom>
        </p:spPr>
      </p:pic>
      <p:pic>
        <p:nvPicPr>
          <p:cNvPr id="7" name="Picture 6" descr="DSC_4528.JPG">
            <a:extLst>
              <a:ext uri="{FF2B5EF4-FFF2-40B4-BE49-F238E27FC236}">
                <a16:creationId xmlns:a16="http://schemas.microsoft.com/office/drawing/2014/main" id="{D8289B5F-F805-CF47-82EC-A2C488B2D3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b="10463"/>
          <a:stretch/>
        </p:blipFill>
        <p:spPr>
          <a:xfrm>
            <a:off x="5335358" y="3936620"/>
            <a:ext cx="2795278" cy="2390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E9322-1BE6-2043-972D-24A3EEC885C7}"/>
              </a:ext>
            </a:extLst>
          </p:cNvPr>
          <p:cNvSpPr txBox="1"/>
          <p:nvPr/>
        </p:nvSpPr>
        <p:spPr>
          <a:xfrm>
            <a:off x="769386" y="342484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Kirotáció</a:t>
            </a:r>
            <a:r>
              <a:rPr lang="en-US" dirty="0"/>
              <a:t>: 80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1C3F8-02D8-4C4C-BD83-9375F33D012A}"/>
              </a:ext>
            </a:extLst>
          </p:cNvPr>
          <p:cNvSpPr txBox="1"/>
          <p:nvPr/>
        </p:nvSpPr>
        <p:spPr>
          <a:xfrm>
            <a:off x="5812039" y="342484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Berotáció</a:t>
            </a:r>
            <a:r>
              <a:rPr lang="en-US" dirty="0"/>
              <a:t>: 70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502C1-7384-2746-9FE9-81ABFD22EBC5}"/>
              </a:ext>
            </a:extLst>
          </p:cNvPr>
          <p:cNvSpPr txBox="1"/>
          <p:nvPr/>
        </p:nvSpPr>
        <p:spPr>
          <a:xfrm>
            <a:off x="921786" y="6142144"/>
            <a:ext cx="19030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Abductio</a:t>
            </a:r>
            <a:r>
              <a:rPr lang="en-US" dirty="0"/>
              <a:t>: 80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401C1-4000-4641-A7F0-8820D900295A}"/>
              </a:ext>
            </a:extLst>
          </p:cNvPr>
          <p:cNvSpPr txBox="1"/>
          <p:nvPr/>
        </p:nvSpPr>
        <p:spPr>
          <a:xfrm>
            <a:off x="5812039" y="6326810"/>
            <a:ext cx="1697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Flexio</a:t>
            </a:r>
            <a:r>
              <a:rPr lang="en-US" dirty="0"/>
              <a:t>: 160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C9D9202B-6AE2-884F-9519-EF8889AE58D0}"/>
              </a:ext>
            </a:extLst>
          </p:cNvPr>
          <p:cNvSpPr/>
          <p:nvPr/>
        </p:nvSpPr>
        <p:spPr>
          <a:xfrm>
            <a:off x="2124648" y="2006061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95786FE-57EE-2343-B222-60D873052025}"/>
              </a:ext>
            </a:extLst>
          </p:cNvPr>
          <p:cNvSpPr/>
          <p:nvPr/>
        </p:nvSpPr>
        <p:spPr>
          <a:xfrm>
            <a:off x="7135425" y="1185106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5B41BA6-65C0-A44A-A209-92A463DF1442}"/>
              </a:ext>
            </a:extLst>
          </p:cNvPr>
          <p:cNvSpPr/>
          <p:nvPr/>
        </p:nvSpPr>
        <p:spPr>
          <a:xfrm>
            <a:off x="2020464" y="4425667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96497F-A2CD-B74E-97C3-0CD607DE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Fizikális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2D30629-32DC-0D46-A4E2-4A0E7EA3629E}"/>
              </a:ext>
            </a:extLst>
          </p:cNvPr>
          <p:cNvSpPr txBox="1"/>
          <p:nvPr/>
        </p:nvSpPr>
        <p:spPr>
          <a:xfrm>
            <a:off x="301752" y="3424846"/>
            <a:ext cx="38450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Jobe</a:t>
            </a:r>
            <a:r>
              <a:rPr lang="en-US" dirty="0"/>
              <a:t> </a:t>
            </a:r>
            <a:r>
              <a:rPr lang="en-US" dirty="0" err="1"/>
              <a:t>teszt</a:t>
            </a:r>
            <a:r>
              <a:rPr lang="en-US" dirty="0"/>
              <a:t> (supraspinatus) </a:t>
            </a:r>
            <a:r>
              <a:rPr lang="en-US" sz="2800" b="1" i="1" u="sng" dirty="0">
                <a:solidFill>
                  <a:srgbClr val="FF0000"/>
                </a:solidFill>
              </a:rPr>
              <a:t>POZITÍV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7DFF22F-4003-9645-80F7-109A3EA5D46F}"/>
              </a:ext>
            </a:extLst>
          </p:cNvPr>
          <p:cNvSpPr txBox="1"/>
          <p:nvPr/>
        </p:nvSpPr>
        <p:spPr>
          <a:xfrm>
            <a:off x="4815543" y="3424846"/>
            <a:ext cx="384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Gerber </a:t>
            </a:r>
            <a:r>
              <a:rPr lang="en-US" dirty="0" err="1"/>
              <a:t>teszt</a:t>
            </a:r>
            <a:r>
              <a:rPr lang="en-US" dirty="0"/>
              <a:t> (</a:t>
            </a:r>
            <a:r>
              <a:rPr lang="en-US" dirty="0" err="1"/>
              <a:t>subscapularis</a:t>
            </a:r>
            <a:r>
              <a:rPr lang="en-US" dirty="0"/>
              <a:t>) </a:t>
            </a:r>
            <a:r>
              <a:rPr lang="en-US" dirty="0" err="1"/>
              <a:t>negatív</a:t>
            </a:r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E1C3F77-D1AC-9049-AADC-6306AF51F1A7}"/>
              </a:ext>
            </a:extLst>
          </p:cNvPr>
          <p:cNvSpPr txBox="1"/>
          <p:nvPr/>
        </p:nvSpPr>
        <p:spPr>
          <a:xfrm>
            <a:off x="696265" y="6147402"/>
            <a:ext cx="2557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Kirotációs</a:t>
            </a:r>
            <a:r>
              <a:rPr lang="en-US" dirty="0"/>
              <a:t> </a:t>
            </a:r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dirty="0" err="1"/>
              <a:t>negatív</a:t>
            </a:r>
            <a:endParaRPr 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ADC8EC0-009C-2A49-AF1A-C9D49E0A5283}"/>
              </a:ext>
            </a:extLst>
          </p:cNvPr>
          <p:cNvSpPr txBox="1"/>
          <p:nvPr/>
        </p:nvSpPr>
        <p:spPr>
          <a:xfrm>
            <a:off x="5188824" y="6151615"/>
            <a:ext cx="31743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Impingement </a:t>
            </a:r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sz="2800" b="1" i="1" u="sng" dirty="0">
                <a:solidFill>
                  <a:srgbClr val="FF0000"/>
                </a:solidFill>
              </a:rPr>
              <a:t>POZITÍV</a:t>
            </a:r>
          </a:p>
        </p:txBody>
      </p:sp>
      <p:pic>
        <p:nvPicPr>
          <p:cNvPr id="8" name="Picture 1" descr="DSC_4527.JPG">
            <a:extLst>
              <a:ext uri="{FF2B5EF4-FFF2-40B4-BE49-F238E27FC236}">
                <a16:creationId xmlns:a16="http://schemas.microsoft.com/office/drawing/2014/main" id="{9A07A5CA-9E33-5A41-B18D-4B621C73D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/>
          <a:stretch/>
        </p:blipFill>
        <p:spPr>
          <a:xfrm>
            <a:off x="301752" y="1278636"/>
            <a:ext cx="3727037" cy="2049323"/>
          </a:xfrm>
          <a:prstGeom prst="rect">
            <a:avLst/>
          </a:prstGeom>
        </p:spPr>
      </p:pic>
      <p:pic>
        <p:nvPicPr>
          <p:cNvPr id="9" name="Content Placeholder 12" descr="DSC_4522.JPG">
            <a:extLst>
              <a:ext uri="{FF2B5EF4-FFF2-40B4-BE49-F238E27FC236}">
                <a16:creationId xmlns:a16="http://schemas.microsoft.com/office/drawing/2014/main" id="{A10E0E5A-4D2F-194B-8B65-E52E3AB1C6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>
          <a:xfrm>
            <a:off x="4930874" y="4138361"/>
            <a:ext cx="3727037" cy="2003783"/>
          </a:xfrm>
        </p:spPr>
      </p:pic>
      <p:pic>
        <p:nvPicPr>
          <p:cNvPr id="10" name="Picture 13" descr="DSC_4541.JPG">
            <a:extLst>
              <a:ext uri="{FF2B5EF4-FFF2-40B4-BE49-F238E27FC236}">
                <a16:creationId xmlns:a16="http://schemas.microsoft.com/office/drawing/2014/main" id="{613C05CA-439D-2C40-88E3-450F58BEB0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/>
          <a:stretch/>
        </p:blipFill>
        <p:spPr>
          <a:xfrm>
            <a:off x="5812039" y="1393066"/>
            <a:ext cx="1981549" cy="1934893"/>
          </a:xfrm>
          <a:prstGeom prst="rect">
            <a:avLst/>
          </a:prstGeom>
        </p:spPr>
      </p:pic>
      <p:pic>
        <p:nvPicPr>
          <p:cNvPr id="11" name="Picture 14" descr="DSC_4537.JPG">
            <a:extLst>
              <a:ext uri="{FF2B5EF4-FFF2-40B4-BE49-F238E27FC236}">
                <a16:creationId xmlns:a16="http://schemas.microsoft.com/office/drawing/2014/main" id="{EC786214-8E2D-5549-A8D9-035B2E3018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8"/>
          <a:stretch/>
        </p:blipFill>
        <p:spPr>
          <a:xfrm>
            <a:off x="921786" y="4032218"/>
            <a:ext cx="2239048" cy="2109926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BDBD2F36-9B52-9742-9B5C-84AE671A75A7}"/>
              </a:ext>
            </a:extLst>
          </p:cNvPr>
          <p:cNvSpPr/>
          <p:nvPr/>
        </p:nvSpPr>
        <p:spPr>
          <a:xfrm>
            <a:off x="1925507" y="1648043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DB2B787-B153-1042-A67D-144BDE73C7E4}"/>
              </a:ext>
            </a:extLst>
          </p:cNvPr>
          <p:cNvSpPr/>
          <p:nvPr/>
        </p:nvSpPr>
        <p:spPr>
          <a:xfrm>
            <a:off x="1797583" y="4257571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FD30064-183D-334B-B2EC-73780F738BEB}"/>
              </a:ext>
            </a:extLst>
          </p:cNvPr>
          <p:cNvSpPr/>
          <p:nvPr/>
        </p:nvSpPr>
        <p:spPr>
          <a:xfrm>
            <a:off x="6875844" y="1493730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652194C-CCA4-0C4E-8914-6F52AFC3724C}"/>
              </a:ext>
            </a:extLst>
          </p:cNvPr>
          <p:cNvSpPr/>
          <p:nvPr/>
        </p:nvSpPr>
        <p:spPr>
          <a:xfrm>
            <a:off x="7120557" y="4459364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0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AFA87F-CB58-1C4B-B4CE-0917130B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BD9114-9184-5543-AB89-1217D1009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" b="31100"/>
          <a:stretch/>
        </p:blipFill>
        <p:spPr>
          <a:xfrm>
            <a:off x="118997" y="1495930"/>
            <a:ext cx="3164587" cy="337323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B3AAA7FB-4595-2245-8988-DBF514AA5FBA}"/>
              </a:ext>
            </a:extLst>
          </p:cNvPr>
          <p:cNvSpPr txBox="1"/>
          <p:nvPr/>
        </p:nvSpPr>
        <p:spPr>
          <a:xfrm>
            <a:off x="3248833" y="5517232"/>
            <a:ext cx="247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Röntgen</a:t>
            </a:r>
            <a:r>
              <a:rPr lang="en-US" dirty="0"/>
              <a:t> </a:t>
            </a:r>
            <a:r>
              <a:rPr lang="en-US" dirty="0" err="1"/>
              <a:t>eltérés</a:t>
            </a:r>
            <a:r>
              <a:rPr lang="en-US" dirty="0"/>
              <a:t> </a:t>
            </a:r>
            <a:r>
              <a:rPr lang="en-US" dirty="0" err="1"/>
              <a:t>nélkül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A6A88CF-4F81-7148-9C34-7A5334232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8000" r="14577" b="36161"/>
          <a:stretch/>
        </p:blipFill>
        <p:spPr>
          <a:xfrm>
            <a:off x="3491880" y="1471769"/>
            <a:ext cx="2747007" cy="339739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AEEAFBA-EA93-3042-A702-E02575FF7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2" t="12589" r="-1" b="13197"/>
          <a:stretch/>
        </p:blipFill>
        <p:spPr>
          <a:xfrm rot="16200000">
            <a:off x="6060611" y="1785770"/>
            <a:ext cx="3397391" cy="27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65972A-0C2D-5C4A-A4D0-AB3EA057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hu-HU" dirty="0"/>
          </a:p>
        </p:txBody>
      </p:sp>
      <p:pic>
        <p:nvPicPr>
          <p:cNvPr id="4" name="Picture 3" descr="15.3.2-6.jpg">
            <a:extLst>
              <a:ext uri="{FF2B5EF4-FFF2-40B4-BE49-F238E27FC236}">
                <a16:creationId xmlns:a16="http://schemas.microsoft.com/office/drawing/2014/main" id="{C919A602-675D-B949-8C32-89934480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883400" cy="363220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E16FAC63-9A02-A64A-BD05-3165E08B8B18}"/>
              </a:ext>
            </a:extLst>
          </p:cNvPr>
          <p:cNvSpPr txBox="1"/>
          <p:nvPr/>
        </p:nvSpPr>
        <p:spPr>
          <a:xfrm>
            <a:off x="1290023" y="5292089"/>
            <a:ext cx="664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UH: A </a:t>
            </a:r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vállban</a:t>
            </a:r>
            <a:r>
              <a:rPr lang="en-US" dirty="0"/>
              <a:t> (</a:t>
            </a:r>
            <a:r>
              <a:rPr lang="en-US" dirty="0" err="1"/>
              <a:t>bal</a:t>
            </a:r>
            <a:r>
              <a:rPr lang="en-US" dirty="0"/>
              <a:t>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) a supraspinatus (SSP) </a:t>
            </a:r>
            <a:r>
              <a:rPr lang="en-US" dirty="0" err="1"/>
              <a:t>ín</a:t>
            </a:r>
            <a:r>
              <a:rPr lang="en-US" dirty="0"/>
              <a:t>  </a:t>
            </a:r>
            <a:r>
              <a:rPr lang="en-US" dirty="0" err="1"/>
              <a:t>eltűnt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a </a:t>
            </a:r>
            <a:r>
              <a:rPr lang="en-US" dirty="0" err="1"/>
              <a:t>deltiodeus</a:t>
            </a:r>
            <a:r>
              <a:rPr lang="en-US" dirty="0"/>
              <a:t> (D) </a:t>
            </a:r>
            <a:r>
              <a:rPr lang="en-US" dirty="0" err="1"/>
              <a:t>közvetlenül</a:t>
            </a:r>
            <a:r>
              <a:rPr lang="en-US" dirty="0"/>
              <a:t> a </a:t>
            </a:r>
            <a:r>
              <a:rPr lang="en-US" dirty="0" err="1"/>
              <a:t>humeruson</a:t>
            </a:r>
            <a:r>
              <a:rPr lang="en-US" dirty="0"/>
              <a:t> (H) </a:t>
            </a:r>
            <a:r>
              <a:rPr lang="en-US" dirty="0" err="1"/>
              <a:t>látható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8A4D6B-8EAE-1043-9F44-67604DF6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10E106-7DA2-954D-8EF3-3E254090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298128" cy="37170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C0E956-73AC-674C-B324-5C8FE365B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1150" r="29000" b="23100"/>
          <a:stretch/>
        </p:blipFill>
        <p:spPr>
          <a:xfrm>
            <a:off x="4716016" y="1268760"/>
            <a:ext cx="3620888" cy="371703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F8E0697-2EC4-1E4C-918C-CB28B64EED50}"/>
              </a:ext>
            </a:extLst>
          </p:cNvPr>
          <p:cNvSpPr txBox="1"/>
          <p:nvPr/>
        </p:nvSpPr>
        <p:spPr>
          <a:xfrm>
            <a:off x="2195736" y="2942610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498E9C5-CCB7-9E46-9B97-5704DC00BD3F}"/>
              </a:ext>
            </a:extLst>
          </p:cNvPr>
          <p:cNvSpPr txBox="1"/>
          <p:nvPr/>
        </p:nvSpPr>
        <p:spPr>
          <a:xfrm>
            <a:off x="2123728" y="1844824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7C8CE73-BEA2-7849-A6FD-A73D4CF369ED}"/>
              </a:ext>
            </a:extLst>
          </p:cNvPr>
          <p:cNvSpPr txBox="1"/>
          <p:nvPr/>
        </p:nvSpPr>
        <p:spPr>
          <a:xfrm>
            <a:off x="3377161" y="2942610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8A2396-1128-C14E-8B10-1B2918D4970D}"/>
              </a:ext>
            </a:extLst>
          </p:cNvPr>
          <p:cNvSpPr txBox="1"/>
          <p:nvPr/>
        </p:nvSpPr>
        <p:spPr>
          <a:xfrm>
            <a:off x="7236296" y="2091045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err="1">
                <a:solidFill>
                  <a:schemeClr val="bg1"/>
                </a:solidFill>
              </a:rPr>
              <a:t>Ssp</a:t>
            </a: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6982EEA-30CF-D84C-8F7C-F21EC0033F8D}"/>
              </a:ext>
            </a:extLst>
          </p:cNvPr>
          <p:cNvSpPr txBox="1"/>
          <p:nvPr/>
        </p:nvSpPr>
        <p:spPr>
          <a:xfrm>
            <a:off x="5724128" y="2461708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952C988-A69F-BC41-9AAE-F3B96C35E9D8}"/>
              </a:ext>
            </a:extLst>
          </p:cNvPr>
          <p:cNvSpPr txBox="1"/>
          <p:nvPr/>
        </p:nvSpPr>
        <p:spPr>
          <a:xfrm>
            <a:off x="6149434" y="1496397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84D034-8C62-564D-ABBA-E133D661BAC8}"/>
              </a:ext>
            </a:extLst>
          </p:cNvPr>
          <p:cNvSpPr txBox="1"/>
          <p:nvPr/>
        </p:nvSpPr>
        <p:spPr>
          <a:xfrm>
            <a:off x="6732240" y="3135685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C402880-512C-CC4A-8847-0A3FB8C6337D}"/>
              </a:ext>
            </a:extLst>
          </p:cNvPr>
          <p:cNvSpPr txBox="1"/>
          <p:nvPr/>
        </p:nvSpPr>
        <p:spPr>
          <a:xfrm>
            <a:off x="1313522" y="5217447"/>
            <a:ext cx="6565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A bal oldali képen teljes vastagságú </a:t>
            </a:r>
            <a:r>
              <a:rPr lang="hu-HU" dirty="0" err="1"/>
              <a:t>rotátorköpeny</a:t>
            </a:r>
            <a:r>
              <a:rPr lang="hu-HU" dirty="0"/>
              <a:t> szakadás látható. </a:t>
            </a:r>
          </a:p>
          <a:p>
            <a:pPr algn="ctr"/>
            <a:r>
              <a:rPr lang="hu-HU" dirty="0"/>
              <a:t>A jobb oldalon ép </a:t>
            </a:r>
            <a:r>
              <a:rPr lang="hu-HU" dirty="0" err="1"/>
              <a:t>rotátorköpeny</a:t>
            </a:r>
            <a:r>
              <a:rPr lang="hu-HU" dirty="0"/>
              <a:t> </a:t>
            </a:r>
            <a:r>
              <a:rPr lang="hu-HU" dirty="0" err="1"/>
              <a:t>ábrázolódik</a:t>
            </a:r>
            <a:r>
              <a:rPr lang="hu-HU" dirty="0"/>
              <a:t> az MR felvételen.</a:t>
            </a:r>
          </a:p>
          <a:p>
            <a:pPr algn="ctr"/>
            <a:r>
              <a:rPr lang="hu-HU" dirty="0"/>
              <a:t>(A: </a:t>
            </a:r>
            <a:r>
              <a:rPr lang="hu-HU" dirty="0" err="1"/>
              <a:t>acromion</a:t>
            </a:r>
            <a:r>
              <a:rPr lang="hu-HU" dirty="0"/>
              <a:t>, H: </a:t>
            </a:r>
            <a:r>
              <a:rPr lang="hu-HU" dirty="0" err="1"/>
              <a:t>humerus</a:t>
            </a:r>
            <a:r>
              <a:rPr lang="hu-HU" dirty="0"/>
              <a:t>, G: </a:t>
            </a:r>
            <a:r>
              <a:rPr lang="hu-HU" dirty="0" err="1"/>
              <a:t>glenoid</a:t>
            </a:r>
            <a:r>
              <a:rPr lang="hu-HU" dirty="0"/>
              <a:t>, </a:t>
            </a:r>
            <a:r>
              <a:rPr lang="hu-HU" dirty="0" err="1"/>
              <a:t>Ssp</a:t>
            </a:r>
            <a:r>
              <a:rPr lang="hu-HU" dirty="0"/>
              <a:t> : </a:t>
            </a:r>
            <a:r>
              <a:rPr lang="hu-HU" dirty="0" err="1"/>
              <a:t>supraspinatus</a:t>
            </a:r>
            <a:r>
              <a:rPr lang="hu-HU" dirty="0"/>
              <a:t>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FE62168-B4A9-4D40-92E2-4262C86D5B95}"/>
              </a:ext>
            </a:extLst>
          </p:cNvPr>
          <p:cNvSpPr txBox="1"/>
          <p:nvPr/>
        </p:nvSpPr>
        <p:spPr>
          <a:xfrm>
            <a:off x="3652882" y="2040849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err="1">
                <a:solidFill>
                  <a:schemeClr val="bg1"/>
                </a:solidFill>
              </a:rPr>
              <a:t>Ssp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8A4D6B-8EAE-1043-9F44-67604DF6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10E106-7DA2-954D-8EF3-3E2540908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0" r="5195" b="42383"/>
          <a:stretch/>
        </p:blipFill>
        <p:spPr>
          <a:xfrm>
            <a:off x="179512" y="1700808"/>
            <a:ext cx="4262095" cy="216024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C0E956-73AC-674C-B324-5C8FE365B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20764" r="45015" b="56165"/>
          <a:stretch/>
        </p:blipFill>
        <p:spPr>
          <a:xfrm>
            <a:off x="4644008" y="1718661"/>
            <a:ext cx="4320480" cy="2142387"/>
          </a:xfrm>
          <a:prstGeom prst="rect">
            <a:avLst/>
          </a:prstGeom>
        </p:spPr>
      </p:pic>
      <p:sp>
        <p:nvSpPr>
          <p:cNvPr id="4" name="Szabadkézi sokszög 3">
            <a:extLst>
              <a:ext uri="{FF2B5EF4-FFF2-40B4-BE49-F238E27FC236}">
                <a16:creationId xmlns:a16="http://schemas.microsoft.com/office/drawing/2014/main" id="{53DD8948-ADD1-2847-8602-5EA8BBF3BBE8}"/>
              </a:ext>
            </a:extLst>
          </p:cNvPr>
          <p:cNvSpPr/>
          <p:nvPr/>
        </p:nvSpPr>
        <p:spPr>
          <a:xfrm>
            <a:off x="2739244" y="2058486"/>
            <a:ext cx="1057784" cy="518217"/>
          </a:xfrm>
          <a:custGeom>
            <a:avLst/>
            <a:gdLst>
              <a:gd name="connsiteX0" fmla="*/ 1424763 w 1446028"/>
              <a:gd name="connsiteY0" fmla="*/ 639134 h 639134"/>
              <a:gd name="connsiteX1" fmla="*/ 1350335 w 1446028"/>
              <a:gd name="connsiteY1" fmla="*/ 617868 h 639134"/>
              <a:gd name="connsiteX2" fmla="*/ 1318437 w 1446028"/>
              <a:gd name="connsiteY2" fmla="*/ 596603 h 639134"/>
              <a:gd name="connsiteX3" fmla="*/ 1254642 w 1446028"/>
              <a:gd name="connsiteY3" fmla="*/ 575338 h 639134"/>
              <a:gd name="connsiteX4" fmla="*/ 1222744 w 1446028"/>
              <a:gd name="connsiteY4" fmla="*/ 564706 h 639134"/>
              <a:gd name="connsiteX5" fmla="*/ 1095154 w 1446028"/>
              <a:gd name="connsiteY5" fmla="*/ 543441 h 639134"/>
              <a:gd name="connsiteX6" fmla="*/ 882503 w 1446028"/>
              <a:gd name="connsiteY6" fmla="*/ 564706 h 639134"/>
              <a:gd name="connsiteX7" fmla="*/ 818707 w 1446028"/>
              <a:gd name="connsiteY7" fmla="*/ 585971 h 639134"/>
              <a:gd name="connsiteX8" fmla="*/ 786810 w 1446028"/>
              <a:gd name="connsiteY8" fmla="*/ 596603 h 639134"/>
              <a:gd name="connsiteX9" fmla="*/ 616689 w 1446028"/>
              <a:gd name="connsiteY9" fmla="*/ 617868 h 639134"/>
              <a:gd name="connsiteX10" fmla="*/ 372140 w 1446028"/>
              <a:gd name="connsiteY10" fmla="*/ 607236 h 639134"/>
              <a:gd name="connsiteX11" fmla="*/ 276447 w 1446028"/>
              <a:gd name="connsiteY11" fmla="*/ 575338 h 639134"/>
              <a:gd name="connsiteX12" fmla="*/ 244549 w 1446028"/>
              <a:gd name="connsiteY12" fmla="*/ 564706 h 639134"/>
              <a:gd name="connsiteX13" fmla="*/ 138224 w 1446028"/>
              <a:gd name="connsiteY13" fmla="*/ 575338 h 639134"/>
              <a:gd name="connsiteX14" fmla="*/ 53163 w 1446028"/>
              <a:gd name="connsiteY14" fmla="*/ 554073 h 639134"/>
              <a:gd name="connsiteX15" fmla="*/ 0 w 1446028"/>
              <a:gd name="connsiteY15" fmla="*/ 458380 h 639134"/>
              <a:gd name="connsiteX16" fmla="*/ 31898 w 1446028"/>
              <a:gd name="connsiteY16" fmla="*/ 309524 h 639134"/>
              <a:gd name="connsiteX17" fmla="*/ 63796 w 1446028"/>
              <a:gd name="connsiteY17" fmla="*/ 288259 h 639134"/>
              <a:gd name="connsiteX18" fmla="*/ 85061 w 1446028"/>
              <a:gd name="connsiteY18" fmla="*/ 256361 h 639134"/>
              <a:gd name="connsiteX19" fmla="*/ 180754 w 1446028"/>
              <a:gd name="connsiteY19" fmla="*/ 224464 h 639134"/>
              <a:gd name="connsiteX20" fmla="*/ 276447 w 1446028"/>
              <a:gd name="connsiteY20" fmla="*/ 192566 h 639134"/>
              <a:gd name="connsiteX21" fmla="*/ 308344 w 1446028"/>
              <a:gd name="connsiteY21" fmla="*/ 181934 h 639134"/>
              <a:gd name="connsiteX22" fmla="*/ 340242 w 1446028"/>
              <a:gd name="connsiteY22" fmla="*/ 171301 h 639134"/>
              <a:gd name="connsiteX23" fmla="*/ 425303 w 1446028"/>
              <a:gd name="connsiteY23" fmla="*/ 150036 h 639134"/>
              <a:gd name="connsiteX24" fmla="*/ 531628 w 1446028"/>
              <a:gd name="connsiteY24" fmla="*/ 118138 h 639134"/>
              <a:gd name="connsiteX25" fmla="*/ 563526 w 1446028"/>
              <a:gd name="connsiteY25" fmla="*/ 107506 h 639134"/>
              <a:gd name="connsiteX26" fmla="*/ 680484 w 1446028"/>
              <a:gd name="connsiteY26" fmla="*/ 75608 h 639134"/>
              <a:gd name="connsiteX27" fmla="*/ 744279 w 1446028"/>
              <a:gd name="connsiteY27" fmla="*/ 54343 h 639134"/>
              <a:gd name="connsiteX28" fmla="*/ 776177 w 1446028"/>
              <a:gd name="connsiteY28" fmla="*/ 43710 h 639134"/>
              <a:gd name="connsiteX29" fmla="*/ 1063256 w 1446028"/>
              <a:gd name="connsiteY29" fmla="*/ 11813 h 639134"/>
              <a:gd name="connsiteX30" fmla="*/ 1158949 w 1446028"/>
              <a:gd name="connsiteY30" fmla="*/ 1180 h 639134"/>
              <a:gd name="connsiteX31" fmla="*/ 1446028 w 1446028"/>
              <a:gd name="connsiteY31" fmla="*/ 1180 h 63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6028" h="639134">
                <a:moveTo>
                  <a:pt x="1424763" y="639134"/>
                </a:moveTo>
                <a:cubicBezTo>
                  <a:pt x="1399954" y="632045"/>
                  <a:pt x="1374292" y="627451"/>
                  <a:pt x="1350335" y="617868"/>
                </a:cubicBezTo>
                <a:cubicBezTo>
                  <a:pt x="1338470" y="613122"/>
                  <a:pt x="1330114" y="601793"/>
                  <a:pt x="1318437" y="596603"/>
                </a:cubicBezTo>
                <a:cubicBezTo>
                  <a:pt x="1297954" y="587499"/>
                  <a:pt x="1275907" y="582426"/>
                  <a:pt x="1254642" y="575338"/>
                </a:cubicBezTo>
                <a:cubicBezTo>
                  <a:pt x="1244009" y="571794"/>
                  <a:pt x="1233839" y="566291"/>
                  <a:pt x="1222744" y="564706"/>
                </a:cubicBezTo>
                <a:cubicBezTo>
                  <a:pt x="1130427" y="551517"/>
                  <a:pt x="1172891" y="558988"/>
                  <a:pt x="1095154" y="543441"/>
                </a:cubicBezTo>
                <a:cubicBezTo>
                  <a:pt x="1027303" y="547964"/>
                  <a:pt x="950714" y="546103"/>
                  <a:pt x="882503" y="564706"/>
                </a:cubicBezTo>
                <a:cubicBezTo>
                  <a:pt x="860877" y="570604"/>
                  <a:pt x="839972" y="578883"/>
                  <a:pt x="818707" y="585971"/>
                </a:cubicBezTo>
                <a:cubicBezTo>
                  <a:pt x="808075" y="589515"/>
                  <a:pt x="797962" y="595488"/>
                  <a:pt x="786810" y="596603"/>
                </a:cubicBezTo>
                <a:cubicBezTo>
                  <a:pt x="659033" y="609381"/>
                  <a:pt x="715618" y="601381"/>
                  <a:pt x="616689" y="617868"/>
                </a:cubicBezTo>
                <a:cubicBezTo>
                  <a:pt x="535173" y="614324"/>
                  <a:pt x="453300" y="615632"/>
                  <a:pt x="372140" y="607236"/>
                </a:cubicBezTo>
                <a:cubicBezTo>
                  <a:pt x="372129" y="607235"/>
                  <a:pt x="292402" y="580656"/>
                  <a:pt x="276447" y="575338"/>
                </a:cubicBezTo>
                <a:lnTo>
                  <a:pt x="244549" y="564706"/>
                </a:lnTo>
                <a:cubicBezTo>
                  <a:pt x="209107" y="568250"/>
                  <a:pt x="173842" y="575338"/>
                  <a:pt x="138224" y="575338"/>
                </a:cubicBezTo>
                <a:cubicBezTo>
                  <a:pt x="112559" y="575338"/>
                  <a:pt x="78336" y="562464"/>
                  <a:pt x="53163" y="554073"/>
                </a:cubicBezTo>
                <a:cubicBezTo>
                  <a:pt x="4416" y="480953"/>
                  <a:pt x="18715" y="514524"/>
                  <a:pt x="0" y="458380"/>
                </a:cubicBezTo>
                <a:cubicBezTo>
                  <a:pt x="1123" y="449400"/>
                  <a:pt x="11239" y="323296"/>
                  <a:pt x="31898" y="309524"/>
                </a:cubicBezTo>
                <a:lnTo>
                  <a:pt x="63796" y="288259"/>
                </a:lnTo>
                <a:cubicBezTo>
                  <a:pt x="70884" y="277626"/>
                  <a:pt x="74225" y="263134"/>
                  <a:pt x="85061" y="256361"/>
                </a:cubicBezTo>
                <a:cubicBezTo>
                  <a:pt x="85069" y="256356"/>
                  <a:pt x="164801" y="229782"/>
                  <a:pt x="180754" y="224464"/>
                </a:cubicBezTo>
                <a:lnTo>
                  <a:pt x="276447" y="192566"/>
                </a:lnTo>
                <a:lnTo>
                  <a:pt x="308344" y="181934"/>
                </a:lnTo>
                <a:cubicBezTo>
                  <a:pt x="318977" y="178390"/>
                  <a:pt x="329369" y="174019"/>
                  <a:pt x="340242" y="171301"/>
                </a:cubicBezTo>
                <a:lnTo>
                  <a:pt x="425303" y="150036"/>
                </a:lnTo>
                <a:cubicBezTo>
                  <a:pt x="489576" y="133968"/>
                  <a:pt x="453975" y="144022"/>
                  <a:pt x="531628" y="118138"/>
                </a:cubicBezTo>
                <a:cubicBezTo>
                  <a:pt x="542261" y="114594"/>
                  <a:pt x="552536" y="109704"/>
                  <a:pt x="563526" y="107506"/>
                </a:cubicBezTo>
                <a:cubicBezTo>
                  <a:pt x="638667" y="92477"/>
                  <a:pt x="599547" y="102587"/>
                  <a:pt x="680484" y="75608"/>
                </a:cubicBezTo>
                <a:lnTo>
                  <a:pt x="744279" y="54343"/>
                </a:lnTo>
                <a:cubicBezTo>
                  <a:pt x="754912" y="50799"/>
                  <a:pt x="765015" y="44725"/>
                  <a:pt x="776177" y="43710"/>
                </a:cubicBezTo>
                <a:cubicBezTo>
                  <a:pt x="1048375" y="18966"/>
                  <a:pt x="710749" y="50982"/>
                  <a:pt x="1063256" y="11813"/>
                </a:cubicBezTo>
                <a:cubicBezTo>
                  <a:pt x="1095154" y="8269"/>
                  <a:pt x="1126867" y="2071"/>
                  <a:pt x="1158949" y="1180"/>
                </a:cubicBezTo>
                <a:cubicBezTo>
                  <a:pt x="1254605" y="-1477"/>
                  <a:pt x="1350335" y="1180"/>
                  <a:pt x="1446028" y="118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>
            <a:extLst>
              <a:ext uri="{FF2B5EF4-FFF2-40B4-BE49-F238E27FC236}">
                <a16:creationId xmlns:a16="http://schemas.microsoft.com/office/drawing/2014/main" id="{4A2C83AE-CCBD-EB45-968C-7ADCD94D616B}"/>
              </a:ext>
            </a:extLst>
          </p:cNvPr>
          <p:cNvSpPr/>
          <p:nvPr/>
        </p:nvSpPr>
        <p:spPr>
          <a:xfrm>
            <a:off x="829340" y="2955851"/>
            <a:ext cx="297711" cy="223284"/>
          </a:xfrm>
          <a:custGeom>
            <a:avLst/>
            <a:gdLst>
              <a:gd name="connsiteX0" fmla="*/ 297711 w 297711"/>
              <a:gd name="connsiteY0" fmla="*/ 0 h 223284"/>
              <a:gd name="connsiteX1" fmla="*/ 244548 w 297711"/>
              <a:gd name="connsiteY1" fmla="*/ 106326 h 223284"/>
              <a:gd name="connsiteX2" fmla="*/ 148855 w 297711"/>
              <a:gd name="connsiteY2" fmla="*/ 159489 h 223284"/>
              <a:gd name="connsiteX3" fmla="*/ 116958 w 297711"/>
              <a:gd name="connsiteY3" fmla="*/ 180754 h 223284"/>
              <a:gd name="connsiteX4" fmla="*/ 53162 w 297711"/>
              <a:gd name="connsiteY4" fmla="*/ 202019 h 223284"/>
              <a:gd name="connsiteX5" fmla="*/ 21265 w 297711"/>
              <a:gd name="connsiteY5" fmla="*/ 212651 h 223284"/>
              <a:gd name="connsiteX6" fmla="*/ 0 w 297711"/>
              <a:gd name="connsiteY6" fmla="*/ 223284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11" h="223284">
                <a:moveTo>
                  <a:pt x="297711" y="0"/>
                </a:moveTo>
                <a:cubicBezTo>
                  <a:pt x="293584" y="9629"/>
                  <a:pt x="265254" y="88208"/>
                  <a:pt x="244548" y="106326"/>
                </a:cubicBezTo>
                <a:cubicBezTo>
                  <a:pt x="155152" y="184548"/>
                  <a:pt x="212136" y="127848"/>
                  <a:pt x="148855" y="159489"/>
                </a:cubicBezTo>
                <a:cubicBezTo>
                  <a:pt x="137426" y="165204"/>
                  <a:pt x="128635" y="175564"/>
                  <a:pt x="116958" y="180754"/>
                </a:cubicBezTo>
                <a:cubicBezTo>
                  <a:pt x="96474" y="189858"/>
                  <a:pt x="74427" y="194931"/>
                  <a:pt x="53162" y="202019"/>
                </a:cubicBezTo>
                <a:cubicBezTo>
                  <a:pt x="42530" y="205563"/>
                  <a:pt x="31289" y="207639"/>
                  <a:pt x="21265" y="212651"/>
                </a:cubicBezTo>
                <a:lnTo>
                  <a:pt x="0" y="223284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>
            <a:extLst>
              <a:ext uri="{FF2B5EF4-FFF2-40B4-BE49-F238E27FC236}">
                <a16:creationId xmlns:a16="http://schemas.microsoft.com/office/drawing/2014/main" id="{D570196B-4CC7-BD43-9DAA-C398120640D6}"/>
              </a:ext>
            </a:extLst>
          </p:cNvPr>
          <p:cNvSpPr/>
          <p:nvPr/>
        </p:nvSpPr>
        <p:spPr>
          <a:xfrm>
            <a:off x="5089429" y="2094614"/>
            <a:ext cx="2119445" cy="1010133"/>
          </a:xfrm>
          <a:custGeom>
            <a:avLst/>
            <a:gdLst>
              <a:gd name="connsiteX0" fmla="*/ 1513390 w 2119445"/>
              <a:gd name="connsiteY0" fmla="*/ 0 h 1010133"/>
              <a:gd name="connsiteX1" fmla="*/ 1438962 w 2119445"/>
              <a:gd name="connsiteY1" fmla="*/ 10633 h 1010133"/>
              <a:gd name="connsiteX2" fmla="*/ 1407064 w 2119445"/>
              <a:gd name="connsiteY2" fmla="*/ 21265 h 1010133"/>
              <a:gd name="connsiteX3" fmla="*/ 1364534 w 2119445"/>
              <a:gd name="connsiteY3" fmla="*/ 31898 h 1010133"/>
              <a:gd name="connsiteX4" fmla="*/ 1290106 w 2119445"/>
              <a:gd name="connsiteY4" fmla="*/ 42530 h 1010133"/>
              <a:gd name="connsiteX5" fmla="*/ 1215678 w 2119445"/>
              <a:gd name="connsiteY5" fmla="*/ 63795 h 1010133"/>
              <a:gd name="connsiteX6" fmla="*/ 1098720 w 2119445"/>
              <a:gd name="connsiteY6" fmla="*/ 74428 h 1010133"/>
              <a:gd name="connsiteX7" fmla="*/ 1003027 w 2119445"/>
              <a:gd name="connsiteY7" fmla="*/ 106326 h 1010133"/>
              <a:gd name="connsiteX8" fmla="*/ 971129 w 2119445"/>
              <a:gd name="connsiteY8" fmla="*/ 116958 h 1010133"/>
              <a:gd name="connsiteX9" fmla="*/ 939231 w 2119445"/>
              <a:gd name="connsiteY9" fmla="*/ 127591 h 1010133"/>
              <a:gd name="connsiteX10" fmla="*/ 854171 w 2119445"/>
              <a:gd name="connsiteY10" fmla="*/ 148856 h 1010133"/>
              <a:gd name="connsiteX11" fmla="*/ 811641 w 2119445"/>
              <a:gd name="connsiteY11" fmla="*/ 159488 h 1010133"/>
              <a:gd name="connsiteX12" fmla="*/ 758478 w 2119445"/>
              <a:gd name="connsiteY12" fmla="*/ 170121 h 1010133"/>
              <a:gd name="connsiteX13" fmla="*/ 694683 w 2119445"/>
              <a:gd name="connsiteY13" fmla="*/ 191386 h 1010133"/>
              <a:gd name="connsiteX14" fmla="*/ 630887 w 2119445"/>
              <a:gd name="connsiteY14" fmla="*/ 223284 h 1010133"/>
              <a:gd name="connsiteX15" fmla="*/ 598990 w 2119445"/>
              <a:gd name="connsiteY15" fmla="*/ 244549 h 1010133"/>
              <a:gd name="connsiteX16" fmla="*/ 535194 w 2119445"/>
              <a:gd name="connsiteY16" fmla="*/ 265814 h 1010133"/>
              <a:gd name="connsiteX17" fmla="*/ 503297 w 2119445"/>
              <a:gd name="connsiteY17" fmla="*/ 287079 h 1010133"/>
              <a:gd name="connsiteX18" fmla="*/ 482031 w 2119445"/>
              <a:gd name="connsiteY18" fmla="*/ 308344 h 1010133"/>
              <a:gd name="connsiteX19" fmla="*/ 450134 w 2119445"/>
              <a:gd name="connsiteY19" fmla="*/ 318977 h 1010133"/>
              <a:gd name="connsiteX20" fmla="*/ 418236 w 2119445"/>
              <a:gd name="connsiteY20" fmla="*/ 340242 h 1010133"/>
              <a:gd name="connsiteX21" fmla="*/ 375706 w 2119445"/>
              <a:gd name="connsiteY21" fmla="*/ 393405 h 1010133"/>
              <a:gd name="connsiteX22" fmla="*/ 343808 w 2119445"/>
              <a:gd name="connsiteY22" fmla="*/ 414670 h 1010133"/>
              <a:gd name="connsiteX23" fmla="*/ 301278 w 2119445"/>
              <a:gd name="connsiteY23" fmla="*/ 467833 h 1010133"/>
              <a:gd name="connsiteX24" fmla="*/ 269380 w 2119445"/>
              <a:gd name="connsiteY24" fmla="*/ 489098 h 1010133"/>
              <a:gd name="connsiteX25" fmla="*/ 258748 w 2119445"/>
              <a:gd name="connsiteY25" fmla="*/ 520995 h 1010133"/>
              <a:gd name="connsiteX26" fmla="*/ 216218 w 2119445"/>
              <a:gd name="connsiteY26" fmla="*/ 584791 h 1010133"/>
              <a:gd name="connsiteX27" fmla="*/ 163055 w 2119445"/>
              <a:gd name="connsiteY27" fmla="*/ 680484 h 1010133"/>
              <a:gd name="connsiteX28" fmla="*/ 120524 w 2119445"/>
              <a:gd name="connsiteY28" fmla="*/ 733646 h 1010133"/>
              <a:gd name="connsiteX29" fmla="*/ 99259 w 2119445"/>
              <a:gd name="connsiteY29" fmla="*/ 797442 h 1010133"/>
              <a:gd name="connsiteX30" fmla="*/ 88627 w 2119445"/>
              <a:gd name="connsiteY30" fmla="*/ 829339 h 1010133"/>
              <a:gd name="connsiteX31" fmla="*/ 67362 w 2119445"/>
              <a:gd name="connsiteY31" fmla="*/ 850605 h 1010133"/>
              <a:gd name="connsiteX32" fmla="*/ 35464 w 2119445"/>
              <a:gd name="connsiteY32" fmla="*/ 914400 h 1010133"/>
              <a:gd name="connsiteX33" fmla="*/ 14199 w 2119445"/>
              <a:gd name="connsiteY33" fmla="*/ 978195 h 1010133"/>
              <a:gd name="connsiteX34" fmla="*/ 3566 w 2119445"/>
              <a:gd name="connsiteY34" fmla="*/ 1010093 h 1010133"/>
              <a:gd name="connsiteX35" fmla="*/ 109892 w 2119445"/>
              <a:gd name="connsiteY35" fmla="*/ 999460 h 1010133"/>
              <a:gd name="connsiteX36" fmla="*/ 152422 w 2119445"/>
              <a:gd name="connsiteY36" fmla="*/ 988828 h 1010133"/>
              <a:gd name="connsiteX37" fmla="*/ 290645 w 2119445"/>
              <a:gd name="connsiteY37" fmla="*/ 956930 h 1010133"/>
              <a:gd name="connsiteX38" fmla="*/ 354441 w 2119445"/>
              <a:gd name="connsiteY38" fmla="*/ 935665 h 1010133"/>
              <a:gd name="connsiteX39" fmla="*/ 386338 w 2119445"/>
              <a:gd name="connsiteY39" fmla="*/ 925033 h 1010133"/>
              <a:gd name="connsiteX40" fmla="*/ 407604 w 2119445"/>
              <a:gd name="connsiteY40" fmla="*/ 903767 h 1010133"/>
              <a:gd name="connsiteX41" fmla="*/ 439501 w 2119445"/>
              <a:gd name="connsiteY41" fmla="*/ 893135 h 1010133"/>
              <a:gd name="connsiteX42" fmla="*/ 460766 w 2119445"/>
              <a:gd name="connsiteY42" fmla="*/ 861237 h 1010133"/>
              <a:gd name="connsiteX43" fmla="*/ 524562 w 2119445"/>
              <a:gd name="connsiteY43" fmla="*/ 818707 h 1010133"/>
              <a:gd name="connsiteX44" fmla="*/ 567092 w 2119445"/>
              <a:gd name="connsiteY44" fmla="*/ 754912 h 1010133"/>
              <a:gd name="connsiteX45" fmla="*/ 630887 w 2119445"/>
              <a:gd name="connsiteY45" fmla="*/ 669851 h 1010133"/>
              <a:gd name="connsiteX46" fmla="*/ 684050 w 2119445"/>
              <a:gd name="connsiteY46" fmla="*/ 574158 h 1010133"/>
              <a:gd name="connsiteX47" fmla="*/ 715948 w 2119445"/>
              <a:gd name="connsiteY47" fmla="*/ 552893 h 1010133"/>
              <a:gd name="connsiteX48" fmla="*/ 737213 w 2119445"/>
              <a:gd name="connsiteY48" fmla="*/ 520995 h 1010133"/>
              <a:gd name="connsiteX49" fmla="*/ 832906 w 2119445"/>
              <a:gd name="connsiteY49" fmla="*/ 467833 h 1010133"/>
              <a:gd name="connsiteX50" fmla="*/ 886069 w 2119445"/>
              <a:gd name="connsiteY50" fmla="*/ 414670 h 1010133"/>
              <a:gd name="connsiteX51" fmla="*/ 917966 w 2119445"/>
              <a:gd name="connsiteY51" fmla="*/ 404037 h 1010133"/>
              <a:gd name="connsiteX52" fmla="*/ 981762 w 2119445"/>
              <a:gd name="connsiteY52" fmla="*/ 361507 h 1010133"/>
              <a:gd name="connsiteX53" fmla="*/ 1056190 w 2119445"/>
              <a:gd name="connsiteY53" fmla="*/ 340242 h 1010133"/>
              <a:gd name="connsiteX54" fmla="*/ 1088087 w 2119445"/>
              <a:gd name="connsiteY54" fmla="*/ 329609 h 1010133"/>
              <a:gd name="connsiteX55" fmla="*/ 1130618 w 2119445"/>
              <a:gd name="connsiteY55" fmla="*/ 318977 h 1010133"/>
              <a:gd name="connsiteX56" fmla="*/ 1162515 w 2119445"/>
              <a:gd name="connsiteY56" fmla="*/ 308344 h 1010133"/>
              <a:gd name="connsiteX57" fmla="*/ 1396431 w 2119445"/>
              <a:gd name="connsiteY57" fmla="*/ 287079 h 1010133"/>
              <a:gd name="connsiteX58" fmla="*/ 1460227 w 2119445"/>
              <a:gd name="connsiteY58" fmla="*/ 276446 h 1010133"/>
              <a:gd name="connsiteX59" fmla="*/ 1513390 w 2119445"/>
              <a:gd name="connsiteY59" fmla="*/ 265814 h 1010133"/>
              <a:gd name="connsiteX60" fmla="*/ 1757938 w 2119445"/>
              <a:gd name="connsiteY60" fmla="*/ 276446 h 1010133"/>
              <a:gd name="connsiteX61" fmla="*/ 1800469 w 2119445"/>
              <a:gd name="connsiteY61" fmla="*/ 287079 h 1010133"/>
              <a:gd name="connsiteX62" fmla="*/ 1853631 w 2119445"/>
              <a:gd name="connsiteY62" fmla="*/ 297712 h 1010133"/>
              <a:gd name="connsiteX63" fmla="*/ 1917427 w 2119445"/>
              <a:gd name="connsiteY63" fmla="*/ 318977 h 1010133"/>
              <a:gd name="connsiteX64" fmla="*/ 1981222 w 2119445"/>
              <a:gd name="connsiteY64" fmla="*/ 340242 h 1010133"/>
              <a:gd name="connsiteX65" fmla="*/ 2013120 w 2119445"/>
              <a:gd name="connsiteY65" fmla="*/ 350874 h 1010133"/>
              <a:gd name="connsiteX66" fmla="*/ 2045018 w 2119445"/>
              <a:gd name="connsiteY66" fmla="*/ 372139 h 1010133"/>
              <a:gd name="connsiteX67" fmla="*/ 2098180 w 2119445"/>
              <a:gd name="connsiteY67" fmla="*/ 425302 h 1010133"/>
              <a:gd name="connsiteX68" fmla="*/ 2119445 w 2119445"/>
              <a:gd name="connsiteY68" fmla="*/ 446567 h 101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19445" h="1010133">
                <a:moveTo>
                  <a:pt x="1513390" y="0"/>
                </a:moveTo>
                <a:cubicBezTo>
                  <a:pt x="1488581" y="3544"/>
                  <a:pt x="1463537" y="5718"/>
                  <a:pt x="1438962" y="10633"/>
                </a:cubicBezTo>
                <a:cubicBezTo>
                  <a:pt x="1427972" y="12831"/>
                  <a:pt x="1417841" y="18186"/>
                  <a:pt x="1407064" y="21265"/>
                </a:cubicBezTo>
                <a:cubicBezTo>
                  <a:pt x="1393013" y="25279"/>
                  <a:pt x="1378911" y="29284"/>
                  <a:pt x="1364534" y="31898"/>
                </a:cubicBezTo>
                <a:cubicBezTo>
                  <a:pt x="1339877" y="36381"/>
                  <a:pt x="1314915" y="38986"/>
                  <a:pt x="1290106" y="42530"/>
                </a:cubicBezTo>
                <a:cubicBezTo>
                  <a:pt x="1268234" y="49821"/>
                  <a:pt x="1237934" y="60828"/>
                  <a:pt x="1215678" y="63795"/>
                </a:cubicBezTo>
                <a:cubicBezTo>
                  <a:pt x="1176875" y="68969"/>
                  <a:pt x="1137706" y="70884"/>
                  <a:pt x="1098720" y="74428"/>
                </a:cubicBezTo>
                <a:lnTo>
                  <a:pt x="1003027" y="106326"/>
                </a:lnTo>
                <a:lnTo>
                  <a:pt x="971129" y="116958"/>
                </a:lnTo>
                <a:cubicBezTo>
                  <a:pt x="960496" y="120502"/>
                  <a:pt x="950104" y="124873"/>
                  <a:pt x="939231" y="127591"/>
                </a:cubicBezTo>
                <a:lnTo>
                  <a:pt x="854171" y="148856"/>
                </a:lnTo>
                <a:cubicBezTo>
                  <a:pt x="839994" y="152400"/>
                  <a:pt x="825970" y="156622"/>
                  <a:pt x="811641" y="159488"/>
                </a:cubicBezTo>
                <a:cubicBezTo>
                  <a:pt x="793920" y="163032"/>
                  <a:pt x="775913" y="165366"/>
                  <a:pt x="758478" y="170121"/>
                </a:cubicBezTo>
                <a:cubicBezTo>
                  <a:pt x="736853" y="176019"/>
                  <a:pt x="713334" y="178952"/>
                  <a:pt x="694683" y="191386"/>
                </a:cubicBezTo>
                <a:cubicBezTo>
                  <a:pt x="603263" y="252331"/>
                  <a:pt x="718933" y="179260"/>
                  <a:pt x="630887" y="223284"/>
                </a:cubicBezTo>
                <a:cubicBezTo>
                  <a:pt x="619458" y="228999"/>
                  <a:pt x="610667" y="239359"/>
                  <a:pt x="598990" y="244549"/>
                </a:cubicBezTo>
                <a:cubicBezTo>
                  <a:pt x="578506" y="253653"/>
                  <a:pt x="553845" y="253380"/>
                  <a:pt x="535194" y="265814"/>
                </a:cubicBezTo>
                <a:cubicBezTo>
                  <a:pt x="524562" y="272902"/>
                  <a:pt x="513275" y="279096"/>
                  <a:pt x="503297" y="287079"/>
                </a:cubicBezTo>
                <a:cubicBezTo>
                  <a:pt x="495469" y="293341"/>
                  <a:pt x="490627" y="303186"/>
                  <a:pt x="482031" y="308344"/>
                </a:cubicBezTo>
                <a:cubicBezTo>
                  <a:pt x="472421" y="314110"/>
                  <a:pt x="460158" y="313965"/>
                  <a:pt x="450134" y="318977"/>
                </a:cubicBezTo>
                <a:cubicBezTo>
                  <a:pt x="438704" y="324692"/>
                  <a:pt x="428869" y="333154"/>
                  <a:pt x="418236" y="340242"/>
                </a:cubicBezTo>
                <a:cubicBezTo>
                  <a:pt x="402448" y="363923"/>
                  <a:pt x="397347" y="376092"/>
                  <a:pt x="375706" y="393405"/>
                </a:cubicBezTo>
                <a:cubicBezTo>
                  <a:pt x="365727" y="401388"/>
                  <a:pt x="354441" y="407582"/>
                  <a:pt x="343808" y="414670"/>
                </a:cubicBezTo>
                <a:cubicBezTo>
                  <a:pt x="328020" y="438351"/>
                  <a:pt x="322919" y="450520"/>
                  <a:pt x="301278" y="467833"/>
                </a:cubicBezTo>
                <a:cubicBezTo>
                  <a:pt x="291299" y="475816"/>
                  <a:pt x="280013" y="482010"/>
                  <a:pt x="269380" y="489098"/>
                </a:cubicBezTo>
                <a:cubicBezTo>
                  <a:pt x="265836" y="499730"/>
                  <a:pt x="264191" y="511198"/>
                  <a:pt x="258748" y="520995"/>
                </a:cubicBezTo>
                <a:cubicBezTo>
                  <a:pt x="246336" y="543336"/>
                  <a:pt x="224300" y="560545"/>
                  <a:pt x="216218" y="584791"/>
                </a:cubicBezTo>
                <a:cubicBezTo>
                  <a:pt x="197503" y="640933"/>
                  <a:pt x="211801" y="607364"/>
                  <a:pt x="163055" y="680484"/>
                </a:cubicBezTo>
                <a:cubicBezTo>
                  <a:pt x="136231" y="720720"/>
                  <a:pt x="150825" y="703347"/>
                  <a:pt x="120524" y="733646"/>
                </a:cubicBezTo>
                <a:lnTo>
                  <a:pt x="99259" y="797442"/>
                </a:lnTo>
                <a:cubicBezTo>
                  <a:pt x="95715" y="808074"/>
                  <a:pt x="96552" y="821414"/>
                  <a:pt x="88627" y="829339"/>
                </a:cubicBezTo>
                <a:lnTo>
                  <a:pt x="67362" y="850605"/>
                </a:lnTo>
                <a:cubicBezTo>
                  <a:pt x="28579" y="966946"/>
                  <a:pt x="90434" y="790716"/>
                  <a:pt x="35464" y="914400"/>
                </a:cubicBezTo>
                <a:cubicBezTo>
                  <a:pt x="26360" y="934883"/>
                  <a:pt x="21287" y="956930"/>
                  <a:pt x="14199" y="978195"/>
                </a:cubicBezTo>
                <a:cubicBezTo>
                  <a:pt x="10655" y="988828"/>
                  <a:pt x="-7586" y="1011208"/>
                  <a:pt x="3566" y="1010093"/>
                </a:cubicBezTo>
                <a:lnTo>
                  <a:pt x="109892" y="999460"/>
                </a:lnTo>
                <a:cubicBezTo>
                  <a:pt x="124069" y="995916"/>
                  <a:pt x="138157" y="991998"/>
                  <a:pt x="152422" y="988828"/>
                </a:cubicBezTo>
                <a:cubicBezTo>
                  <a:pt x="203024" y="977583"/>
                  <a:pt x="238540" y="974298"/>
                  <a:pt x="290645" y="956930"/>
                </a:cubicBezTo>
                <a:lnTo>
                  <a:pt x="354441" y="935665"/>
                </a:lnTo>
                <a:lnTo>
                  <a:pt x="386338" y="925033"/>
                </a:lnTo>
                <a:cubicBezTo>
                  <a:pt x="393427" y="917944"/>
                  <a:pt x="399008" y="908925"/>
                  <a:pt x="407604" y="903767"/>
                </a:cubicBezTo>
                <a:cubicBezTo>
                  <a:pt x="417214" y="898001"/>
                  <a:pt x="430750" y="900136"/>
                  <a:pt x="439501" y="893135"/>
                </a:cubicBezTo>
                <a:cubicBezTo>
                  <a:pt x="449480" y="885152"/>
                  <a:pt x="451149" y="869652"/>
                  <a:pt x="460766" y="861237"/>
                </a:cubicBezTo>
                <a:cubicBezTo>
                  <a:pt x="480000" y="844407"/>
                  <a:pt x="524562" y="818707"/>
                  <a:pt x="524562" y="818707"/>
                </a:cubicBezTo>
                <a:cubicBezTo>
                  <a:pt x="538739" y="797442"/>
                  <a:pt x="549021" y="772984"/>
                  <a:pt x="567092" y="754912"/>
                </a:cubicBezTo>
                <a:cubicBezTo>
                  <a:pt x="592281" y="729722"/>
                  <a:pt x="618865" y="705917"/>
                  <a:pt x="630887" y="669851"/>
                </a:cubicBezTo>
                <a:cubicBezTo>
                  <a:pt x="641967" y="636612"/>
                  <a:pt x="652713" y="595049"/>
                  <a:pt x="684050" y="574158"/>
                </a:cubicBezTo>
                <a:lnTo>
                  <a:pt x="715948" y="552893"/>
                </a:lnTo>
                <a:cubicBezTo>
                  <a:pt x="723036" y="542260"/>
                  <a:pt x="727596" y="529410"/>
                  <a:pt x="737213" y="520995"/>
                </a:cubicBezTo>
                <a:cubicBezTo>
                  <a:pt x="782211" y="481622"/>
                  <a:pt x="789095" y="482436"/>
                  <a:pt x="832906" y="467833"/>
                </a:cubicBezTo>
                <a:cubicBezTo>
                  <a:pt x="850627" y="450112"/>
                  <a:pt x="862294" y="422596"/>
                  <a:pt x="886069" y="414670"/>
                </a:cubicBezTo>
                <a:cubicBezTo>
                  <a:pt x="896701" y="411126"/>
                  <a:pt x="908169" y="409480"/>
                  <a:pt x="917966" y="404037"/>
                </a:cubicBezTo>
                <a:cubicBezTo>
                  <a:pt x="940307" y="391625"/>
                  <a:pt x="957516" y="369589"/>
                  <a:pt x="981762" y="361507"/>
                </a:cubicBezTo>
                <a:cubicBezTo>
                  <a:pt x="1058239" y="336013"/>
                  <a:pt x="962735" y="366943"/>
                  <a:pt x="1056190" y="340242"/>
                </a:cubicBezTo>
                <a:cubicBezTo>
                  <a:pt x="1066966" y="337163"/>
                  <a:pt x="1077311" y="332688"/>
                  <a:pt x="1088087" y="329609"/>
                </a:cubicBezTo>
                <a:cubicBezTo>
                  <a:pt x="1102138" y="325594"/>
                  <a:pt x="1116567" y="322992"/>
                  <a:pt x="1130618" y="318977"/>
                </a:cubicBezTo>
                <a:cubicBezTo>
                  <a:pt x="1141394" y="315898"/>
                  <a:pt x="1151488" y="310349"/>
                  <a:pt x="1162515" y="308344"/>
                </a:cubicBezTo>
                <a:cubicBezTo>
                  <a:pt x="1227738" y="296485"/>
                  <a:pt x="1339541" y="291143"/>
                  <a:pt x="1396431" y="287079"/>
                </a:cubicBezTo>
                <a:lnTo>
                  <a:pt x="1460227" y="276446"/>
                </a:lnTo>
                <a:cubicBezTo>
                  <a:pt x="1478007" y="273213"/>
                  <a:pt x="1495318" y="265814"/>
                  <a:pt x="1513390" y="265814"/>
                </a:cubicBezTo>
                <a:cubicBezTo>
                  <a:pt x="1594983" y="265814"/>
                  <a:pt x="1676422" y="272902"/>
                  <a:pt x="1757938" y="276446"/>
                </a:cubicBezTo>
                <a:cubicBezTo>
                  <a:pt x="1772115" y="279990"/>
                  <a:pt x="1786204" y="283909"/>
                  <a:pt x="1800469" y="287079"/>
                </a:cubicBezTo>
                <a:cubicBezTo>
                  <a:pt x="1818110" y="290999"/>
                  <a:pt x="1836196" y="292957"/>
                  <a:pt x="1853631" y="297712"/>
                </a:cubicBezTo>
                <a:cubicBezTo>
                  <a:pt x="1875257" y="303610"/>
                  <a:pt x="1896162" y="311889"/>
                  <a:pt x="1917427" y="318977"/>
                </a:cubicBezTo>
                <a:lnTo>
                  <a:pt x="1981222" y="340242"/>
                </a:lnTo>
                <a:lnTo>
                  <a:pt x="2013120" y="350874"/>
                </a:lnTo>
                <a:cubicBezTo>
                  <a:pt x="2023753" y="357962"/>
                  <a:pt x="2035401" y="363724"/>
                  <a:pt x="2045018" y="372139"/>
                </a:cubicBezTo>
                <a:cubicBezTo>
                  <a:pt x="2063878" y="388642"/>
                  <a:pt x="2080459" y="407581"/>
                  <a:pt x="2098180" y="425302"/>
                </a:cubicBezTo>
                <a:lnTo>
                  <a:pt x="2119445" y="44656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39A2E4C-D0BE-BB47-B733-46CB5762F867}"/>
              </a:ext>
            </a:extLst>
          </p:cNvPr>
          <p:cNvSpPr txBox="1"/>
          <p:nvPr/>
        </p:nvSpPr>
        <p:spPr>
          <a:xfrm>
            <a:off x="1833557" y="2955851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8F893BE-9F61-BA4E-A35A-A061BE582133}"/>
              </a:ext>
            </a:extLst>
          </p:cNvPr>
          <p:cNvSpPr txBox="1"/>
          <p:nvPr/>
        </p:nvSpPr>
        <p:spPr>
          <a:xfrm>
            <a:off x="1950995" y="1718661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9CB490C-57C8-7240-82C1-B8F1C46B006B}"/>
              </a:ext>
            </a:extLst>
          </p:cNvPr>
          <p:cNvSpPr txBox="1"/>
          <p:nvPr/>
        </p:nvSpPr>
        <p:spPr>
          <a:xfrm>
            <a:off x="3487203" y="3067493"/>
            <a:ext cx="3946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7001774-4337-244B-85E9-74797FA88CB8}"/>
              </a:ext>
            </a:extLst>
          </p:cNvPr>
          <p:cNvSpPr txBox="1"/>
          <p:nvPr/>
        </p:nvSpPr>
        <p:spPr>
          <a:xfrm>
            <a:off x="3652882" y="2040849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err="1">
                <a:solidFill>
                  <a:schemeClr val="bg1"/>
                </a:solidFill>
              </a:rPr>
              <a:t>Ssp</a:t>
            </a: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CC1846D-774E-E840-84CC-4B7E38EDAE1C}"/>
              </a:ext>
            </a:extLst>
          </p:cNvPr>
          <p:cNvSpPr txBox="1"/>
          <p:nvPr/>
        </p:nvSpPr>
        <p:spPr>
          <a:xfrm>
            <a:off x="8043675" y="2353458"/>
            <a:ext cx="643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err="1">
                <a:solidFill>
                  <a:schemeClr val="bg1"/>
                </a:solidFill>
              </a:rPr>
              <a:t>Ssp</a:t>
            </a: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B724C00-2AB5-4F4C-95BF-073AC788E176}"/>
              </a:ext>
            </a:extLst>
          </p:cNvPr>
          <p:cNvSpPr txBox="1"/>
          <p:nvPr/>
        </p:nvSpPr>
        <p:spPr>
          <a:xfrm>
            <a:off x="6300192" y="2932913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548AA23-2309-9F46-A261-C0DEF93EE3F9}"/>
              </a:ext>
            </a:extLst>
          </p:cNvPr>
          <p:cNvSpPr txBox="1"/>
          <p:nvPr/>
        </p:nvSpPr>
        <p:spPr>
          <a:xfrm>
            <a:off x="7208874" y="1574143"/>
            <a:ext cx="377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C6A765D-C470-5A4F-BA8C-35ADD99695C4}"/>
              </a:ext>
            </a:extLst>
          </p:cNvPr>
          <p:cNvSpPr txBox="1"/>
          <p:nvPr/>
        </p:nvSpPr>
        <p:spPr>
          <a:xfrm>
            <a:off x="1313522" y="4797152"/>
            <a:ext cx="6565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A bal oldali képen teljes vastagságú </a:t>
            </a:r>
            <a:r>
              <a:rPr lang="hu-HU" dirty="0" err="1"/>
              <a:t>rotátorköpeny</a:t>
            </a:r>
            <a:r>
              <a:rPr lang="hu-HU" dirty="0"/>
              <a:t> szakadás látható. </a:t>
            </a:r>
          </a:p>
          <a:p>
            <a:pPr algn="ctr"/>
            <a:r>
              <a:rPr lang="hu-HU" dirty="0"/>
              <a:t>A jobb oldalon ép </a:t>
            </a:r>
            <a:r>
              <a:rPr lang="hu-HU" dirty="0" err="1"/>
              <a:t>rotátorköpeny</a:t>
            </a:r>
            <a:r>
              <a:rPr lang="hu-HU" dirty="0"/>
              <a:t> </a:t>
            </a:r>
            <a:r>
              <a:rPr lang="hu-HU" dirty="0" err="1"/>
              <a:t>ábrázolódik</a:t>
            </a:r>
            <a:r>
              <a:rPr lang="hu-HU" dirty="0"/>
              <a:t> az MR felvételen.</a:t>
            </a:r>
          </a:p>
          <a:p>
            <a:pPr algn="ctr"/>
            <a:r>
              <a:rPr lang="hu-HU" dirty="0"/>
              <a:t>(A: </a:t>
            </a:r>
            <a:r>
              <a:rPr lang="hu-HU" dirty="0" err="1"/>
              <a:t>acromion</a:t>
            </a:r>
            <a:r>
              <a:rPr lang="hu-HU" dirty="0"/>
              <a:t>, H: </a:t>
            </a:r>
            <a:r>
              <a:rPr lang="hu-HU" dirty="0" err="1"/>
              <a:t>humerus</a:t>
            </a:r>
            <a:r>
              <a:rPr lang="hu-HU" dirty="0"/>
              <a:t>, G: </a:t>
            </a:r>
            <a:r>
              <a:rPr lang="hu-HU" dirty="0" err="1"/>
              <a:t>glenoid</a:t>
            </a:r>
            <a:r>
              <a:rPr lang="hu-HU" dirty="0"/>
              <a:t>, </a:t>
            </a:r>
            <a:r>
              <a:rPr lang="hu-HU" dirty="0" err="1"/>
              <a:t>Ssp</a:t>
            </a:r>
            <a:r>
              <a:rPr lang="hu-HU" dirty="0"/>
              <a:t> : </a:t>
            </a:r>
            <a:r>
              <a:rPr lang="hu-HU" dirty="0" err="1"/>
              <a:t>supraspinatus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39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2EEBA-BF67-054E-B169-C7065DD2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Diagnózis</a:t>
            </a:r>
            <a:endParaRPr lang="hu-HU" dirty="0"/>
          </a:p>
        </p:txBody>
      </p:sp>
      <p:pic>
        <p:nvPicPr>
          <p:cNvPr id="4" name="Picture 2" descr="torn-rotator-cuff.jpg">
            <a:extLst>
              <a:ext uri="{FF2B5EF4-FFF2-40B4-BE49-F238E27FC236}">
                <a16:creationId xmlns:a16="http://schemas.microsoft.com/office/drawing/2014/main" id="{502320F5-9A77-9E4A-AB61-F525A0EE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7638"/>
            <a:ext cx="5472608" cy="410445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E5FA55-67C1-7A42-9091-234D599EAAF8}"/>
              </a:ext>
            </a:extLst>
          </p:cNvPr>
          <p:cNvSpPr txBox="1"/>
          <p:nvPr/>
        </p:nvSpPr>
        <p:spPr>
          <a:xfrm>
            <a:off x="2555776" y="5733256"/>
            <a:ext cx="41898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/>
              <a:t>Rotátorköpeny</a:t>
            </a:r>
            <a:r>
              <a:rPr lang="en-US" sz="3200" dirty="0"/>
              <a:t> </a:t>
            </a:r>
            <a:r>
              <a:rPr lang="en-US" sz="3200" dirty="0" err="1"/>
              <a:t>szakadás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462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E548E1-3EC8-AC43-AEAE-87E7C2BF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Kezelés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9030A5-99F4-8146-B3CF-0CDAF8D5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NSAID</a:t>
            </a:r>
          </a:p>
          <a:p>
            <a:r>
              <a:rPr lang="en-US" sz="2600" dirty="0" err="1"/>
              <a:t>Gyógytorna</a:t>
            </a:r>
            <a:r>
              <a:rPr lang="en-US" sz="2600" dirty="0"/>
              <a:t> (</a:t>
            </a:r>
            <a:r>
              <a:rPr lang="en-US" sz="2600" dirty="0" err="1"/>
              <a:t>humerus</a:t>
            </a:r>
            <a:r>
              <a:rPr lang="en-US" sz="2600" dirty="0"/>
              <a:t> </a:t>
            </a:r>
            <a:r>
              <a:rPr lang="en-US" sz="2600" dirty="0" err="1"/>
              <a:t>depresszor</a:t>
            </a:r>
            <a:r>
              <a:rPr lang="en-US" sz="2600" dirty="0"/>
              <a:t> </a:t>
            </a:r>
            <a:r>
              <a:rPr lang="en-US" sz="2600" dirty="0" err="1"/>
              <a:t>izomzat</a:t>
            </a:r>
            <a:r>
              <a:rPr lang="en-US" sz="2600" dirty="0"/>
              <a:t>, </a:t>
            </a:r>
            <a:r>
              <a:rPr lang="en-US" sz="2600" dirty="0" err="1"/>
              <a:t>rotátor</a:t>
            </a:r>
            <a:r>
              <a:rPr lang="en-US" sz="2600" dirty="0"/>
              <a:t> </a:t>
            </a:r>
            <a:r>
              <a:rPr lang="en-US" sz="2600" dirty="0" err="1"/>
              <a:t>izomzat</a:t>
            </a:r>
            <a:r>
              <a:rPr lang="en-US" sz="2600" dirty="0"/>
              <a:t> </a:t>
            </a:r>
            <a:r>
              <a:rPr lang="en-US" sz="2600" dirty="0" err="1"/>
              <a:t>erősítése</a:t>
            </a:r>
            <a:r>
              <a:rPr lang="en-US" sz="2600" dirty="0"/>
              <a:t>, </a:t>
            </a:r>
            <a:r>
              <a:rPr lang="en-US" sz="2600" dirty="0" err="1"/>
              <a:t>mozgástartomány</a:t>
            </a:r>
            <a:r>
              <a:rPr lang="en-US" sz="2600" dirty="0"/>
              <a:t> </a:t>
            </a:r>
            <a:r>
              <a:rPr lang="en-US" sz="2600" dirty="0" err="1"/>
              <a:t>helyreállítása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Szteroid</a:t>
            </a:r>
            <a:r>
              <a:rPr lang="en-US" sz="2600" dirty="0"/>
              <a:t> </a:t>
            </a:r>
            <a:r>
              <a:rPr lang="en-US" sz="2600" dirty="0" err="1"/>
              <a:t>injekció</a:t>
            </a:r>
            <a:r>
              <a:rPr lang="en-US" sz="2600" dirty="0"/>
              <a:t> a </a:t>
            </a:r>
            <a:r>
              <a:rPr lang="en-US" sz="2600" dirty="0" err="1"/>
              <a:t>subacromialis</a:t>
            </a:r>
            <a:r>
              <a:rPr lang="en-US" sz="2600" dirty="0"/>
              <a:t> </a:t>
            </a:r>
            <a:r>
              <a:rPr lang="en-US" sz="2600" dirty="0" err="1"/>
              <a:t>bursába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b="1" dirty="0"/>
              <a:t>3 </a:t>
            </a:r>
            <a:r>
              <a:rPr lang="en-US" b="1" dirty="0" err="1"/>
              <a:t>hónapos</a:t>
            </a:r>
            <a:r>
              <a:rPr lang="en-US" b="1" dirty="0"/>
              <a:t> </a:t>
            </a:r>
            <a:r>
              <a:rPr lang="en-US" b="1" dirty="0" err="1"/>
              <a:t>eredménytelen</a:t>
            </a:r>
            <a:r>
              <a:rPr lang="en-US" b="1" dirty="0"/>
              <a:t> </a:t>
            </a:r>
            <a:r>
              <a:rPr lang="en-US" b="1" dirty="0" err="1"/>
              <a:t>kezelés</a:t>
            </a:r>
            <a:r>
              <a:rPr lang="en-US" b="1" dirty="0"/>
              <a:t> </a:t>
            </a:r>
            <a:r>
              <a:rPr lang="en-US" b="1" dirty="0" err="1"/>
              <a:t>után</a:t>
            </a:r>
            <a:endParaRPr lang="en-US" b="1" dirty="0"/>
          </a:p>
          <a:p>
            <a:endParaRPr lang="en-US" sz="2600" dirty="0"/>
          </a:p>
          <a:p>
            <a:r>
              <a:rPr lang="en-US" sz="2600" dirty="0" err="1"/>
              <a:t>Műtét</a:t>
            </a:r>
            <a:r>
              <a:rPr lang="en-US" sz="2600" dirty="0"/>
              <a:t>: </a:t>
            </a:r>
            <a:r>
              <a:rPr lang="en-US" sz="2600" dirty="0" err="1"/>
              <a:t>rekonstrukció</a:t>
            </a:r>
            <a:endParaRPr lang="en-US" sz="2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949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beteg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42 </a:t>
            </a:r>
            <a:r>
              <a:rPr lang="en-US" dirty="0" err="1"/>
              <a:t>éves</a:t>
            </a:r>
            <a:r>
              <a:rPr lang="en-US" dirty="0"/>
              <a:t> </a:t>
            </a:r>
            <a:r>
              <a:rPr lang="en-US" dirty="0" err="1"/>
              <a:t>férfi</a:t>
            </a:r>
            <a:endParaRPr lang="en-US" dirty="0"/>
          </a:p>
          <a:p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/>
              <a:t>munkát</a:t>
            </a:r>
            <a:r>
              <a:rPr lang="en-US" dirty="0"/>
              <a:t> </a:t>
            </a:r>
            <a:r>
              <a:rPr lang="en-US" dirty="0" err="1"/>
              <a:t>végez</a:t>
            </a:r>
            <a:endParaRPr lang="en-US" dirty="0"/>
          </a:p>
          <a:p>
            <a:r>
              <a:rPr lang="en-US" dirty="0" err="1"/>
              <a:t>Sérülés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érte</a:t>
            </a:r>
            <a:endParaRPr lang="en-US" dirty="0"/>
          </a:p>
          <a:p>
            <a:r>
              <a:rPr lang="en-US" dirty="0" err="1"/>
              <a:t>Jobb</a:t>
            </a:r>
            <a:r>
              <a:rPr lang="en-US" dirty="0"/>
              <a:t> (</a:t>
            </a:r>
            <a:r>
              <a:rPr lang="en-US" dirty="0" err="1"/>
              <a:t>domináns</a:t>
            </a:r>
            <a:r>
              <a:rPr lang="en-US" dirty="0"/>
              <a:t>) </a:t>
            </a:r>
            <a:r>
              <a:rPr lang="en-US" dirty="0" err="1"/>
              <a:t>válla</a:t>
            </a:r>
            <a:r>
              <a:rPr lang="en-US" dirty="0"/>
              <a:t> </a:t>
            </a:r>
            <a:r>
              <a:rPr lang="en-US" dirty="0" err="1"/>
              <a:t>fél</a:t>
            </a:r>
            <a:r>
              <a:rPr lang="en-US" dirty="0"/>
              <a:t> </a:t>
            </a:r>
            <a:r>
              <a:rPr lang="en-US" dirty="0" err="1"/>
              <a:t>éve</a:t>
            </a:r>
            <a:r>
              <a:rPr lang="en-US" dirty="0"/>
              <a:t> </a:t>
            </a:r>
            <a:r>
              <a:rPr lang="en-US" dirty="0" err="1"/>
              <a:t>fáj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megterhelést</a:t>
            </a:r>
            <a:r>
              <a:rPr lang="en-US" dirty="0"/>
              <a:t> </a:t>
            </a:r>
            <a:r>
              <a:rPr lang="en-US" dirty="0" err="1"/>
              <a:t>kapott</a:t>
            </a:r>
            <a:endParaRPr lang="en-US" dirty="0"/>
          </a:p>
          <a:p>
            <a:r>
              <a:rPr lang="en-US" dirty="0" err="1"/>
              <a:t>Panaszai</a:t>
            </a:r>
            <a:r>
              <a:rPr lang="en-US" dirty="0"/>
              <a:t> </a:t>
            </a:r>
            <a:r>
              <a:rPr lang="en-US" dirty="0" err="1"/>
              <a:t>terhelésre</a:t>
            </a:r>
            <a:r>
              <a:rPr lang="en-US" dirty="0"/>
              <a:t> </a:t>
            </a:r>
            <a:r>
              <a:rPr lang="en-US" dirty="0" err="1"/>
              <a:t>romlanak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éjszaka</a:t>
            </a:r>
            <a:r>
              <a:rPr lang="en-US" dirty="0"/>
              <a:t> is </a:t>
            </a:r>
            <a:r>
              <a:rPr lang="en-US" dirty="0" err="1"/>
              <a:t>jelentkeznek</a:t>
            </a:r>
            <a:endParaRPr lang="en-US" dirty="0"/>
          </a:p>
          <a:p>
            <a:r>
              <a:rPr lang="en-US" dirty="0" err="1"/>
              <a:t>Elsősorban</a:t>
            </a:r>
            <a:r>
              <a:rPr lang="en-US" dirty="0"/>
              <a:t> </a:t>
            </a:r>
            <a:r>
              <a:rPr lang="en-US" dirty="0" err="1"/>
              <a:t>oldalra</a:t>
            </a:r>
            <a:r>
              <a:rPr lang="en-US" dirty="0"/>
              <a:t> </a:t>
            </a:r>
            <a:r>
              <a:rPr lang="en-US" dirty="0" err="1"/>
              <a:t>emelés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fej</a:t>
            </a:r>
            <a:r>
              <a:rPr lang="en-US" dirty="0"/>
              <a:t> </a:t>
            </a:r>
            <a:r>
              <a:rPr lang="en-US" dirty="0" err="1"/>
              <a:t>feletti</a:t>
            </a:r>
            <a:r>
              <a:rPr lang="en-US" dirty="0"/>
              <a:t> </a:t>
            </a:r>
            <a:r>
              <a:rPr lang="en-US" dirty="0" err="1"/>
              <a:t>mozdulatok</a:t>
            </a:r>
            <a:r>
              <a:rPr lang="en-US" dirty="0"/>
              <a:t> </a:t>
            </a:r>
            <a:r>
              <a:rPr lang="en-US" dirty="0" err="1"/>
              <a:t>panaszosak</a:t>
            </a:r>
            <a:endParaRPr lang="en-US" dirty="0"/>
          </a:p>
          <a:p>
            <a:r>
              <a:rPr lang="en-US" dirty="0" err="1"/>
              <a:t>Kezelésben</a:t>
            </a:r>
            <a:r>
              <a:rPr lang="en-US" dirty="0"/>
              <a:t> </a:t>
            </a:r>
            <a:r>
              <a:rPr lang="en-US" dirty="0" err="1"/>
              <a:t>eddig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részesült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5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5FAE0A-382E-0C43-991B-2EF4AF5C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Fizikális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pic>
        <p:nvPicPr>
          <p:cNvPr id="4" name="Content Placeholder 3" descr="DSC_4522.JPG">
            <a:extLst>
              <a:ext uri="{FF2B5EF4-FFF2-40B4-BE49-F238E27FC236}">
                <a16:creationId xmlns:a16="http://schemas.microsoft.com/office/drawing/2014/main" id="{6BDE0FEB-5063-804C-AA35-5B7B087E21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>
          <a:xfrm>
            <a:off x="425844" y="3933056"/>
            <a:ext cx="3354068" cy="1803262"/>
          </a:xfrm>
        </p:spPr>
      </p:pic>
      <p:pic>
        <p:nvPicPr>
          <p:cNvPr id="5" name="Picture 4" descr="DSC_4523.JPG">
            <a:extLst>
              <a:ext uri="{FF2B5EF4-FFF2-40B4-BE49-F238E27FC236}">
                <a16:creationId xmlns:a16="http://schemas.microsoft.com/office/drawing/2014/main" id="{34ED60FB-8D67-0E4C-B7C7-2ECD2931F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4" y="1330010"/>
            <a:ext cx="3216646" cy="2136429"/>
          </a:xfrm>
          <a:prstGeom prst="rect">
            <a:avLst/>
          </a:prstGeom>
        </p:spPr>
      </p:pic>
      <p:pic>
        <p:nvPicPr>
          <p:cNvPr id="6" name="Picture 5" descr="DSC_4524.JPG">
            <a:extLst>
              <a:ext uri="{FF2B5EF4-FFF2-40B4-BE49-F238E27FC236}">
                <a16:creationId xmlns:a16="http://schemas.microsoft.com/office/drawing/2014/main" id="{4136BC4B-80F3-A148-A1C3-FFF29E7C8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65" y="1330010"/>
            <a:ext cx="3293075" cy="2187191"/>
          </a:xfrm>
          <a:prstGeom prst="rect">
            <a:avLst/>
          </a:prstGeom>
        </p:spPr>
      </p:pic>
      <p:pic>
        <p:nvPicPr>
          <p:cNvPr id="7" name="Picture 6" descr="DSC_4528.JPG">
            <a:extLst>
              <a:ext uri="{FF2B5EF4-FFF2-40B4-BE49-F238E27FC236}">
                <a16:creationId xmlns:a16="http://schemas.microsoft.com/office/drawing/2014/main" id="{BFE01BAA-D58E-D64B-9BE4-7EF63D881B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b="10463"/>
          <a:stretch/>
        </p:blipFill>
        <p:spPr>
          <a:xfrm>
            <a:off x="5619190" y="3861048"/>
            <a:ext cx="2795278" cy="2390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BAA722-5E33-1B49-B671-2CC01D9D6C63}"/>
              </a:ext>
            </a:extLst>
          </p:cNvPr>
          <p:cNvSpPr txBox="1"/>
          <p:nvPr/>
        </p:nvSpPr>
        <p:spPr>
          <a:xfrm>
            <a:off x="1053218" y="3429000"/>
            <a:ext cx="19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Kirotáció</a:t>
            </a:r>
            <a:r>
              <a:rPr lang="en-US" dirty="0"/>
              <a:t>: 90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CF78B-C4A9-B440-BD14-46404802CAF0}"/>
              </a:ext>
            </a:extLst>
          </p:cNvPr>
          <p:cNvSpPr txBox="1"/>
          <p:nvPr/>
        </p:nvSpPr>
        <p:spPr>
          <a:xfrm>
            <a:off x="6095871" y="34917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Berotáció</a:t>
            </a:r>
            <a:r>
              <a:rPr lang="en-US" dirty="0"/>
              <a:t>: 80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4472B-681B-684F-BBB9-4117FCE8A599}"/>
              </a:ext>
            </a:extLst>
          </p:cNvPr>
          <p:cNvSpPr txBox="1"/>
          <p:nvPr/>
        </p:nvSpPr>
        <p:spPr>
          <a:xfrm>
            <a:off x="1097563" y="573325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Abductio</a:t>
            </a:r>
            <a:r>
              <a:rPr lang="en-US" dirty="0"/>
              <a:t>: 90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CE859-764F-774F-A06A-8D57D412748E}"/>
              </a:ext>
            </a:extLst>
          </p:cNvPr>
          <p:cNvSpPr txBox="1"/>
          <p:nvPr/>
        </p:nvSpPr>
        <p:spPr>
          <a:xfrm>
            <a:off x="6212115" y="6381328"/>
            <a:ext cx="16722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Flexio</a:t>
            </a:r>
            <a:r>
              <a:rPr lang="en-US" dirty="0"/>
              <a:t>: 165 </a:t>
            </a:r>
            <a:r>
              <a:rPr lang="en-US" dirty="0" err="1"/>
              <a:t>fok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DB3DB8-33CC-8542-BD74-BC08BD6EFDFC}"/>
              </a:ext>
            </a:extLst>
          </p:cNvPr>
          <p:cNvSpPr/>
          <p:nvPr/>
        </p:nvSpPr>
        <p:spPr>
          <a:xfrm>
            <a:off x="2381948" y="4205380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3556E-3DB8-E54B-8514-4A8CCB7F3F05}"/>
              </a:ext>
            </a:extLst>
          </p:cNvPr>
          <p:cNvSpPr/>
          <p:nvPr/>
        </p:nvSpPr>
        <p:spPr>
          <a:xfrm>
            <a:off x="2414638" y="2179608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13CDE3-2A19-AC40-A4D3-D70030DC0294}"/>
              </a:ext>
            </a:extLst>
          </p:cNvPr>
          <p:cNvSpPr/>
          <p:nvPr/>
        </p:nvSpPr>
        <p:spPr>
          <a:xfrm>
            <a:off x="7386073" y="1348013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29171B-D4B3-1B44-A76A-504C48EF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Fizikális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16A5A58-3BE4-8746-B638-53AF5FD615FD}"/>
              </a:ext>
            </a:extLst>
          </p:cNvPr>
          <p:cNvSpPr txBox="1"/>
          <p:nvPr/>
        </p:nvSpPr>
        <p:spPr>
          <a:xfrm>
            <a:off x="301752" y="3424846"/>
            <a:ext cx="36728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Jobe</a:t>
            </a:r>
            <a:r>
              <a:rPr lang="en-US" dirty="0"/>
              <a:t> </a:t>
            </a:r>
            <a:r>
              <a:rPr lang="en-US" dirty="0" err="1"/>
              <a:t>teszt</a:t>
            </a:r>
            <a:r>
              <a:rPr lang="en-US" dirty="0"/>
              <a:t> (supraspinatus) </a:t>
            </a:r>
            <a:r>
              <a:rPr lang="en-US" dirty="0" err="1"/>
              <a:t>negatív</a:t>
            </a:r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8DC1874-C747-5243-AFAC-AA76B6B8860C}"/>
              </a:ext>
            </a:extLst>
          </p:cNvPr>
          <p:cNvSpPr txBox="1"/>
          <p:nvPr/>
        </p:nvSpPr>
        <p:spPr>
          <a:xfrm>
            <a:off x="4815543" y="3424846"/>
            <a:ext cx="384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Gerber </a:t>
            </a:r>
            <a:r>
              <a:rPr lang="en-US" dirty="0" err="1"/>
              <a:t>teszt</a:t>
            </a:r>
            <a:r>
              <a:rPr lang="en-US" dirty="0"/>
              <a:t> (</a:t>
            </a:r>
            <a:r>
              <a:rPr lang="en-US" dirty="0" err="1"/>
              <a:t>subscapularis</a:t>
            </a:r>
            <a:r>
              <a:rPr lang="en-US" dirty="0"/>
              <a:t>) </a:t>
            </a:r>
            <a:r>
              <a:rPr lang="en-US" dirty="0" err="1"/>
              <a:t>negatív</a:t>
            </a:r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E3B9BD3-2D10-224C-9158-6146E96C63E1}"/>
              </a:ext>
            </a:extLst>
          </p:cNvPr>
          <p:cNvSpPr txBox="1"/>
          <p:nvPr/>
        </p:nvSpPr>
        <p:spPr>
          <a:xfrm>
            <a:off x="696265" y="6147402"/>
            <a:ext cx="2557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Kirotációs</a:t>
            </a:r>
            <a:r>
              <a:rPr lang="en-US" dirty="0"/>
              <a:t> </a:t>
            </a:r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dirty="0" err="1"/>
              <a:t>negatív</a:t>
            </a:r>
            <a:endParaRPr 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F1F32E2-B395-2140-A577-F4EB68A79E78}"/>
              </a:ext>
            </a:extLst>
          </p:cNvPr>
          <p:cNvSpPr txBox="1"/>
          <p:nvPr/>
        </p:nvSpPr>
        <p:spPr>
          <a:xfrm>
            <a:off x="5420344" y="6314941"/>
            <a:ext cx="31730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Impingement </a:t>
            </a:r>
            <a:r>
              <a:rPr lang="en-US" dirty="0" err="1"/>
              <a:t>teszt</a:t>
            </a:r>
            <a:r>
              <a:rPr lang="en-US" dirty="0"/>
              <a:t> </a:t>
            </a:r>
            <a:r>
              <a:rPr lang="en-US" sz="2800" b="1" i="1" u="sng" dirty="0">
                <a:solidFill>
                  <a:srgbClr val="FF0000"/>
                </a:solidFill>
              </a:rPr>
              <a:t>POZITÍV</a:t>
            </a:r>
          </a:p>
        </p:txBody>
      </p:sp>
      <p:pic>
        <p:nvPicPr>
          <p:cNvPr id="8" name="Picture 1" descr="DSC_4527.JPG">
            <a:extLst>
              <a:ext uri="{FF2B5EF4-FFF2-40B4-BE49-F238E27FC236}">
                <a16:creationId xmlns:a16="http://schemas.microsoft.com/office/drawing/2014/main" id="{B0407738-A40B-F047-8C40-401929CB4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/>
          <a:stretch/>
        </p:blipFill>
        <p:spPr>
          <a:xfrm>
            <a:off x="301752" y="1278636"/>
            <a:ext cx="3727037" cy="2049323"/>
          </a:xfrm>
          <a:prstGeom prst="rect">
            <a:avLst/>
          </a:prstGeom>
        </p:spPr>
      </p:pic>
      <p:pic>
        <p:nvPicPr>
          <p:cNvPr id="9" name="Content Placeholder 12" descr="DSC_4522.JPG">
            <a:extLst>
              <a:ext uri="{FF2B5EF4-FFF2-40B4-BE49-F238E27FC236}">
                <a16:creationId xmlns:a16="http://schemas.microsoft.com/office/drawing/2014/main" id="{C693D913-C769-C348-A756-5391F8E3E0A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9528"/>
          <a:stretch>
            <a:fillRect/>
          </a:stretch>
        </p:blipFill>
        <p:spPr>
          <a:xfrm>
            <a:off x="4930874" y="4138361"/>
            <a:ext cx="3727037" cy="2003783"/>
          </a:xfrm>
        </p:spPr>
      </p:pic>
      <p:pic>
        <p:nvPicPr>
          <p:cNvPr id="10" name="Picture 13" descr="DSC_4541.JPG">
            <a:extLst>
              <a:ext uri="{FF2B5EF4-FFF2-40B4-BE49-F238E27FC236}">
                <a16:creationId xmlns:a16="http://schemas.microsoft.com/office/drawing/2014/main" id="{9AAFA85A-CE4D-EA47-BD70-18194A1073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/>
          <a:stretch/>
        </p:blipFill>
        <p:spPr>
          <a:xfrm>
            <a:off x="5812039" y="1393066"/>
            <a:ext cx="1981549" cy="1934893"/>
          </a:xfrm>
          <a:prstGeom prst="rect">
            <a:avLst/>
          </a:prstGeom>
        </p:spPr>
      </p:pic>
      <p:pic>
        <p:nvPicPr>
          <p:cNvPr id="11" name="Picture 14" descr="DSC_4537.JPG">
            <a:extLst>
              <a:ext uri="{FF2B5EF4-FFF2-40B4-BE49-F238E27FC236}">
                <a16:creationId xmlns:a16="http://schemas.microsoft.com/office/drawing/2014/main" id="{778D4FAE-2C78-444A-8763-BFF53A2266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8"/>
          <a:stretch/>
        </p:blipFill>
        <p:spPr>
          <a:xfrm>
            <a:off x="921786" y="4032218"/>
            <a:ext cx="2239048" cy="2109926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53E9A58-59F8-FD44-891E-D126B2BA1457}"/>
              </a:ext>
            </a:extLst>
          </p:cNvPr>
          <p:cNvSpPr/>
          <p:nvPr/>
        </p:nvSpPr>
        <p:spPr>
          <a:xfrm>
            <a:off x="1925507" y="1648043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D831EF5-F4EC-4A48-AC5E-716E093C9453}"/>
              </a:ext>
            </a:extLst>
          </p:cNvPr>
          <p:cNvSpPr/>
          <p:nvPr/>
        </p:nvSpPr>
        <p:spPr>
          <a:xfrm>
            <a:off x="1797583" y="4257571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29EEAC9C-E18D-C149-AF07-CB6A0D1ECB55}"/>
              </a:ext>
            </a:extLst>
          </p:cNvPr>
          <p:cNvSpPr/>
          <p:nvPr/>
        </p:nvSpPr>
        <p:spPr>
          <a:xfrm>
            <a:off x="6875844" y="1493730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14F2F61-9F73-6A4F-9C69-870F1D24E4B5}"/>
              </a:ext>
            </a:extLst>
          </p:cNvPr>
          <p:cNvSpPr/>
          <p:nvPr/>
        </p:nvSpPr>
        <p:spPr>
          <a:xfrm>
            <a:off x="7120557" y="4459364"/>
            <a:ext cx="560647" cy="154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774EE7-6C94-2D43-8C8B-E3B550E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vizsgálatok</a:t>
            </a:r>
            <a:endParaRPr lang="hu-HU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B594557-7989-2043-B863-791767AF335C}"/>
              </a:ext>
            </a:extLst>
          </p:cNvPr>
          <p:cNvSpPr txBox="1"/>
          <p:nvPr/>
        </p:nvSpPr>
        <p:spPr>
          <a:xfrm>
            <a:off x="146031" y="5093868"/>
            <a:ext cx="41800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 </a:t>
            </a:r>
            <a:r>
              <a:rPr lang="en-US" dirty="0" err="1"/>
              <a:t>felvétel</a:t>
            </a:r>
            <a:r>
              <a:rPr lang="en-US" dirty="0"/>
              <a:t>, </a:t>
            </a:r>
            <a:r>
              <a:rPr lang="en-US" dirty="0" err="1"/>
              <a:t>scleroticus</a:t>
            </a:r>
            <a:r>
              <a:rPr lang="en-US" dirty="0"/>
              <a:t> acromion (A),</a:t>
            </a:r>
          </a:p>
          <a:p>
            <a:r>
              <a:rPr lang="en-US" dirty="0" err="1"/>
              <a:t>Rajta</a:t>
            </a:r>
            <a:r>
              <a:rPr lang="en-US" dirty="0"/>
              <a:t> </a:t>
            </a:r>
            <a:r>
              <a:rPr lang="en-US" dirty="0" err="1"/>
              <a:t>csontos</a:t>
            </a:r>
            <a:r>
              <a:rPr lang="en-US" dirty="0"/>
              <a:t> </a:t>
            </a:r>
            <a:r>
              <a:rPr lang="en-US" dirty="0" err="1"/>
              <a:t>felrakódás</a:t>
            </a:r>
            <a:r>
              <a:rPr lang="en-US" dirty="0"/>
              <a:t> (</a:t>
            </a:r>
            <a:r>
              <a:rPr lang="en-US" dirty="0" err="1"/>
              <a:t>nyíl</a:t>
            </a:r>
            <a:r>
              <a:rPr lang="en-US" dirty="0"/>
              <a:t>). H-</a:t>
            </a:r>
            <a:r>
              <a:rPr lang="en-US" dirty="0" err="1"/>
              <a:t>humerus</a:t>
            </a:r>
            <a:r>
              <a:rPr lang="en-US" dirty="0"/>
              <a:t>,</a:t>
            </a:r>
          </a:p>
          <a:p>
            <a:r>
              <a:rPr lang="en-US" dirty="0"/>
              <a:t>C-</a:t>
            </a:r>
            <a:r>
              <a:rPr lang="en-US" dirty="0" err="1"/>
              <a:t>clavicula</a:t>
            </a:r>
            <a:endParaRPr lang="en-US" dirty="0"/>
          </a:p>
        </p:txBody>
      </p:sp>
      <p:pic>
        <p:nvPicPr>
          <p:cNvPr id="5" name="Content Placeholder 11" descr="01.jpg">
            <a:extLst>
              <a:ext uri="{FF2B5EF4-FFF2-40B4-BE49-F238E27FC236}">
                <a16:creationId xmlns:a16="http://schemas.microsoft.com/office/drawing/2014/main" id="{99047E3D-D73E-2E41-9912-74CFA77F37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2957"/>
          <a:stretch>
            <a:fillRect/>
          </a:stretch>
        </p:blipFill>
        <p:spPr>
          <a:xfrm>
            <a:off x="4664182" y="987552"/>
            <a:ext cx="3781371" cy="2032995"/>
          </a:xfrm>
        </p:spPr>
      </p:pic>
      <p:pic>
        <p:nvPicPr>
          <p:cNvPr id="6" name="Picture 12" descr="02.jpg">
            <a:extLst>
              <a:ext uri="{FF2B5EF4-FFF2-40B4-BE49-F238E27FC236}">
                <a16:creationId xmlns:a16="http://schemas.microsoft.com/office/drawing/2014/main" id="{F89C2DAF-DCE4-1844-9650-03BD82378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302922"/>
            <a:ext cx="2833552" cy="3581829"/>
          </a:xfrm>
          <a:prstGeom prst="rect">
            <a:avLst/>
          </a:prstGeom>
        </p:spPr>
      </p:pic>
      <p:pic>
        <p:nvPicPr>
          <p:cNvPr id="7" name="Picture 13" descr="DSC_3337.JPG">
            <a:extLst>
              <a:ext uri="{FF2B5EF4-FFF2-40B4-BE49-F238E27FC236}">
                <a16:creationId xmlns:a16="http://schemas.microsoft.com/office/drawing/2014/main" id="{53DC5F76-6291-E946-B630-903F8A1C2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7"/>
          <a:stretch/>
        </p:blipFill>
        <p:spPr>
          <a:xfrm>
            <a:off x="5065803" y="3689545"/>
            <a:ext cx="2895232" cy="2795217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47024844-5540-7740-A177-C0362E645EFE}"/>
              </a:ext>
            </a:extLst>
          </p:cNvPr>
          <p:cNvSpPr txBox="1"/>
          <p:nvPr/>
        </p:nvSpPr>
        <p:spPr>
          <a:xfrm>
            <a:off x="1821967" y="2129554"/>
            <a:ext cx="3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90310AC-BB0B-DE45-8BF2-FF7C8BCAF3A8}"/>
              </a:ext>
            </a:extLst>
          </p:cNvPr>
          <p:cNvSpPr txBox="1"/>
          <p:nvPr/>
        </p:nvSpPr>
        <p:spPr>
          <a:xfrm>
            <a:off x="1821967" y="3146051"/>
            <a:ext cx="3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56B5E4D3-5577-B448-B767-084373EF0113}"/>
              </a:ext>
            </a:extLst>
          </p:cNvPr>
          <p:cNvSpPr txBox="1"/>
          <p:nvPr/>
        </p:nvSpPr>
        <p:spPr>
          <a:xfrm>
            <a:off x="919219" y="1944888"/>
            <a:ext cx="3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29B3A999-BA1E-1248-A8BE-4F6D740014C7}"/>
              </a:ext>
            </a:extLst>
          </p:cNvPr>
          <p:cNvSpPr txBox="1"/>
          <p:nvPr/>
        </p:nvSpPr>
        <p:spPr>
          <a:xfrm>
            <a:off x="7144138" y="1302922"/>
            <a:ext cx="3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2" name="Straight Arrow Connector 20">
            <a:extLst>
              <a:ext uri="{FF2B5EF4-FFF2-40B4-BE49-F238E27FC236}">
                <a16:creationId xmlns:a16="http://schemas.microsoft.com/office/drawing/2014/main" id="{86B2C3D3-7321-874B-A33D-5A985FF042F9}"/>
              </a:ext>
            </a:extLst>
          </p:cNvPr>
          <p:cNvCxnSpPr/>
          <p:nvPr/>
        </p:nvCxnSpPr>
        <p:spPr>
          <a:xfrm flipV="1">
            <a:off x="5365034" y="1697437"/>
            <a:ext cx="1127607" cy="949614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18028F7E-B3B5-014F-B3A4-8B21965DCD0E}"/>
              </a:ext>
            </a:extLst>
          </p:cNvPr>
          <p:cNvCxnSpPr/>
          <p:nvPr/>
        </p:nvCxnSpPr>
        <p:spPr>
          <a:xfrm flipH="1" flipV="1">
            <a:off x="7014901" y="5093868"/>
            <a:ext cx="1578650" cy="829355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7">
            <a:extLst>
              <a:ext uri="{FF2B5EF4-FFF2-40B4-BE49-F238E27FC236}">
                <a16:creationId xmlns:a16="http://schemas.microsoft.com/office/drawing/2014/main" id="{83ED6A78-819F-C44B-A18F-7C001AA14EAE}"/>
              </a:ext>
            </a:extLst>
          </p:cNvPr>
          <p:cNvSpPr txBox="1"/>
          <p:nvPr/>
        </p:nvSpPr>
        <p:spPr>
          <a:xfrm>
            <a:off x="6792074" y="2498886"/>
            <a:ext cx="3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79946B9-0B57-B04E-85CB-71EFC48CA4A4}"/>
              </a:ext>
            </a:extLst>
          </p:cNvPr>
          <p:cNvSpPr txBox="1"/>
          <p:nvPr/>
        </p:nvSpPr>
        <p:spPr>
          <a:xfrm>
            <a:off x="6707660" y="3909526"/>
            <a:ext cx="3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C59D0247-3A99-7946-942A-8E1EC01B479C}"/>
              </a:ext>
            </a:extLst>
          </p:cNvPr>
          <p:cNvSpPr txBox="1"/>
          <p:nvPr/>
        </p:nvSpPr>
        <p:spPr>
          <a:xfrm>
            <a:off x="6295052" y="1007557"/>
            <a:ext cx="3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02F4E1A0-416F-1840-8B00-77A4CBEF7076}"/>
              </a:ext>
            </a:extLst>
          </p:cNvPr>
          <p:cNvSpPr txBox="1"/>
          <p:nvPr/>
        </p:nvSpPr>
        <p:spPr>
          <a:xfrm>
            <a:off x="6374779" y="4909202"/>
            <a:ext cx="3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23C2EF4D-0137-F748-891E-688FDA8CB225}"/>
              </a:ext>
            </a:extLst>
          </p:cNvPr>
          <p:cNvSpPr txBox="1"/>
          <p:nvPr/>
        </p:nvSpPr>
        <p:spPr>
          <a:xfrm>
            <a:off x="7144138" y="4688459"/>
            <a:ext cx="3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4109E68-FED9-2C46-8060-303C135152CA}"/>
              </a:ext>
            </a:extLst>
          </p:cNvPr>
          <p:cNvSpPr txBox="1"/>
          <p:nvPr/>
        </p:nvSpPr>
        <p:spPr>
          <a:xfrm>
            <a:off x="4396959" y="6512146"/>
            <a:ext cx="4747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Axiális</a:t>
            </a:r>
            <a:r>
              <a:rPr lang="en-US" dirty="0"/>
              <a:t> </a:t>
            </a:r>
            <a:r>
              <a:rPr lang="en-US" dirty="0" err="1"/>
              <a:t>felvétel</a:t>
            </a:r>
            <a:r>
              <a:rPr lang="en-US" dirty="0"/>
              <a:t>: </a:t>
            </a:r>
            <a:r>
              <a:rPr lang="en-US" dirty="0" err="1"/>
              <a:t>acromioclavicualris</a:t>
            </a:r>
            <a:r>
              <a:rPr lang="en-US" dirty="0"/>
              <a:t> </a:t>
            </a:r>
            <a:r>
              <a:rPr lang="en-US" dirty="0" err="1"/>
              <a:t>artrózis</a:t>
            </a:r>
            <a:r>
              <a:rPr lang="en-US" dirty="0"/>
              <a:t> (</a:t>
            </a:r>
            <a:r>
              <a:rPr lang="en-US" dirty="0" err="1"/>
              <a:t>nyíl</a:t>
            </a:r>
            <a:r>
              <a:rPr lang="en-US" dirty="0"/>
              <a:t>)</a:t>
            </a:r>
          </a:p>
        </p:txBody>
      </p:sp>
      <p:cxnSp>
        <p:nvCxnSpPr>
          <p:cNvPr id="20" name="Straight Arrow Connector 20">
            <a:extLst>
              <a:ext uri="{FF2B5EF4-FFF2-40B4-BE49-F238E27FC236}">
                <a16:creationId xmlns:a16="http://schemas.microsoft.com/office/drawing/2014/main" id="{5B184B5F-8D59-7142-919C-EBAF089F6EE6}"/>
              </a:ext>
            </a:extLst>
          </p:cNvPr>
          <p:cNvCxnSpPr>
            <a:cxnSpLocks/>
          </p:cNvCxnSpPr>
          <p:nvPr/>
        </p:nvCxnSpPr>
        <p:spPr>
          <a:xfrm flipH="1">
            <a:off x="2161499" y="2323518"/>
            <a:ext cx="1383526" cy="323534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4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5DC852-E65B-0147-84AC-E4362A67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pic>
        <p:nvPicPr>
          <p:cNvPr id="4" name="Picture 3" descr="15.3.1-4.jpg">
            <a:extLst>
              <a:ext uri="{FF2B5EF4-FFF2-40B4-BE49-F238E27FC236}">
                <a16:creationId xmlns:a16="http://schemas.microsoft.com/office/drawing/2014/main" id="{8AB42AF9-8048-0040-89AA-42184F7A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29" y="2133712"/>
            <a:ext cx="6870700" cy="245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746DE-DFF4-2E46-BF18-1602028FB5F0}"/>
              </a:ext>
            </a:extLst>
          </p:cNvPr>
          <p:cNvSpPr txBox="1"/>
          <p:nvPr/>
        </p:nvSpPr>
        <p:spPr>
          <a:xfrm>
            <a:off x="1302048" y="5175401"/>
            <a:ext cx="672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Ultrahang</a:t>
            </a:r>
            <a:r>
              <a:rPr lang="en-US" dirty="0"/>
              <a:t>: Supraspinatus (SSP) </a:t>
            </a:r>
            <a:r>
              <a:rPr lang="en-US" dirty="0" err="1"/>
              <a:t>ín</a:t>
            </a:r>
            <a:r>
              <a:rPr lang="en-US" dirty="0"/>
              <a:t> </a:t>
            </a:r>
            <a:r>
              <a:rPr lang="en-US" dirty="0" err="1"/>
              <a:t>megtartott</a:t>
            </a:r>
            <a:r>
              <a:rPr lang="en-US" dirty="0"/>
              <a:t>, a </a:t>
            </a:r>
          </a:p>
          <a:p>
            <a:pPr algn="ctr"/>
            <a:r>
              <a:rPr lang="en-US" dirty="0" err="1"/>
              <a:t>subacromialis</a:t>
            </a:r>
            <a:r>
              <a:rPr lang="en-US" dirty="0"/>
              <a:t> bursa (B) </a:t>
            </a:r>
            <a:r>
              <a:rPr lang="en-US" dirty="0" err="1"/>
              <a:t>megvastagodott</a:t>
            </a:r>
            <a:r>
              <a:rPr lang="en-US" dirty="0"/>
              <a:t> a </a:t>
            </a:r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vállban</a:t>
            </a:r>
            <a:r>
              <a:rPr lang="en-US" dirty="0"/>
              <a:t> (</a:t>
            </a:r>
            <a:r>
              <a:rPr lang="en-US" dirty="0" err="1"/>
              <a:t>bal</a:t>
            </a:r>
            <a:r>
              <a:rPr lang="en-US" dirty="0"/>
              <a:t> </a:t>
            </a:r>
            <a:r>
              <a:rPr lang="en-US" dirty="0" err="1"/>
              <a:t>oldali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47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EEBCB-E7F3-C14A-BE00-358AE078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Képalkotó</a:t>
            </a:r>
            <a:r>
              <a:rPr lang="en-US" dirty="0"/>
              <a:t> </a:t>
            </a:r>
            <a:r>
              <a:rPr lang="en-US" dirty="0" err="1"/>
              <a:t>vizsgálat</a:t>
            </a:r>
            <a:endParaRPr lang="hu-HU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45335E-D59B-7E46-909E-C0FE0655D68C}"/>
              </a:ext>
            </a:extLst>
          </p:cNvPr>
          <p:cNvSpPr txBox="1"/>
          <p:nvPr/>
        </p:nvSpPr>
        <p:spPr>
          <a:xfrm>
            <a:off x="703506" y="5943995"/>
            <a:ext cx="7728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MR: Supraspinatus (SSP) </a:t>
            </a:r>
            <a:r>
              <a:rPr lang="en-US" dirty="0" err="1"/>
              <a:t>ín</a:t>
            </a:r>
            <a:r>
              <a:rPr lang="en-US" dirty="0"/>
              <a:t> </a:t>
            </a:r>
            <a:r>
              <a:rPr lang="en-US" dirty="0" err="1"/>
              <a:t>ép</a:t>
            </a:r>
            <a:r>
              <a:rPr lang="en-US" dirty="0"/>
              <a:t>, </a:t>
            </a:r>
            <a:r>
              <a:rPr lang="en-US" dirty="0" err="1"/>
              <a:t>megtartott</a:t>
            </a:r>
            <a:r>
              <a:rPr lang="en-US" dirty="0"/>
              <a:t>, </a:t>
            </a:r>
            <a:r>
              <a:rPr lang="en-US" dirty="0" err="1"/>
              <a:t>jelentős</a:t>
            </a:r>
            <a:r>
              <a:rPr lang="en-US" dirty="0"/>
              <a:t> </a:t>
            </a:r>
            <a:r>
              <a:rPr lang="en-US" dirty="0" err="1"/>
              <a:t>folyadékgyülem</a:t>
            </a:r>
            <a:r>
              <a:rPr lang="en-US" dirty="0"/>
              <a:t> </a:t>
            </a:r>
            <a:r>
              <a:rPr lang="en-US" dirty="0" err="1"/>
              <a:t>nincs</a:t>
            </a:r>
            <a:endParaRPr lang="en-US" dirty="0"/>
          </a:p>
        </p:txBody>
      </p:sp>
      <p:pic>
        <p:nvPicPr>
          <p:cNvPr id="5" name="Picture 2" descr="negativ mr coronalis.jpg">
            <a:extLst>
              <a:ext uri="{FF2B5EF4-FFF2-40B4-BE49-F238E27FC236}">
                <a16:creationId xmlns:a16="http://schemas.microsoft.com/office/drawing/2014/main" id="{20EE9CE6-0918-614E-9FE9-F3DC34FF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30" y="1630898"/>
            <a:ext cx="4277487" cy="4277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96F74-0039-3B42-964F-5755BDC0E42B}"/>
              </a:ext>
            </a:extLst>
          </p:cNvPr>
          <p:cNvSpPr txBox="1"/>
          <p:nvPr/>
        </p:nvSpPr>
        <p:spPr>
          <a:xfrm>
            <a:off x="3719679" y="2550734"/>
            <a:ext cx="58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SSP</a:t>
            </a:r>
          </a:p>
        </p:txBody>
      </p:sp>
    </p:spTree>
    <p:extLst>
      <p:ext uri="{BB962C8B-B14F-4D97-AF65-F5344CB8AC3E}">
        <p14:creationId xmlns:p14="http://schemas.microsoft.com/office/powerpoint/2010/main" val="365435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80B529-E46C-3B4F-B06A-37B275E7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Diagnózis</a:t>
            </a:r>
            <a:endParaRPr lang="hu-HU" dirty="0"/>
          </a:p>
        </p:txBody>
      </p:sp>
      <p:pic>
        <p:nvPicPr>
          <p:cNvPr id="4" name="Picture 4" descr="impingement.jpg">
            <a:extLst>
              <a:ext uri="{FF2B5EF4-FFF2-40B4-BE49-F238E27FC236}">
                <a16:creationId xmlns:a16="http://schemas.microsoft.com/office/drawing/2014/main" id="{4944C1C5-FEE6-EB44-8CA7-4E3284294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1837613" y="1563259"/>
            <a:ext cx="5511800" cy="409882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30305C3-8EF9-D14C-8399-132DB6E79781}"/>
              </a:ext>
            </a:extLst>
          </p:cNvPr>
          <p:cNvSpPr txBox="1"/>
          <p:nvPr/>
        </p:nvSpPr>
        <p:spPr>
          <a:xfrm>
            <a:off x="2585292" y="5911353"/>
            <a:ext cx="39214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Impingement (</a:t>
            </a:r>
            <a:r>
              <a:rPr lang="en-US" dirty="0" err="1"/>
              <a:t>ütközéses</a:t>
            </a:r>
            <a:r>
              <a:rPr lang="en-US" dirty="0"/>
              <a:t>) </a:t>
            </a:r>
            <a:r>
              <a:rPr lang="en-US" dirty="0" err="1"/>
              <a:t>szindróma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6CE50E-823F-D046-90F3-57B7AECE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Kezelés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4E602A-C46A-7044-BCCF-2393519F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NSAID</a:t>
            </a:r>
          </a:p>
          <a:p>
            <a:r>
              <a:rPr lang="en-US" sz="2600" dirty="0" err="1"/>
              <a:t>Gyógytorna</a:t>
            </a:r>
            <a:r>
              <a:rPr lang="en-US" sz="2600" dirty="0"/>
              <a:t> (</a:t>
            </a:r>
            <a:r>
              <a:rPr lang="en-US" sz="2600" dirty="0" err="1"/>
              <a:t>humerus</a:t>
            </a:r>
            <a:r>
              <a:rPr lang="en-US" sz="2600" dirty="0"/>
              <a:t> </a:t>
            </a:r>
            <a:r>
              <a:rPr lang="en-US" sz="2600" dirty="0" err="1"/>
              <a:t>depresszor</a:t>
            </a:r>
            <a:r>
              <a:rPr lang="en-US" sz="2600" dirty="0"/>
              <a:t> </a:t>
            </a:r>
            <a:r>
              <a:rPr lang="en-US" sz="2600" dirty="0" err="1"/>
              <a:t>izomzat</a:t>
            </a:r>
            <a:r>
              <a:rPr lang="en-US" sz="2600" dirty="0"/>
              <a:t>, </a:t>
            </a:r>
            <a:r>
              <a:rPr lang="en-US" sz="2600" dirty="0" err="1"/>
              <a:t>rotátor</a:t>
            </a:r>
            <a:r>
              <a:rPr lang="en-US" sz="2600" dirty="0"/>
              <a:t> </a:t>
            </a:r>
            <a:r>
              <a:rPr lang="en-US" sz="2600" dirty="0" err="1"/>
              <a:t>izomzat</a:t>
            </a:r>
            <a:r>
              <a:rPr lang="en-US" sz="2600" dirty="0"/>
              <a:t> </a:t>
            </a:r>
            <a:r>
              <a:rPr lang="en-US" sz="2600" dirty="0" err="1"/>
              <a:t>erősítése</a:t>
            </a:r>
            <a:r>
              <a:rPr lang="en-US" sz="2600" dirty="0"/>
              <a:t>, </a:t>
            </a:r>
            <a:r>
              <a:rPr lang="en-US" sz="2600" dirty="0" err="1"/>
              <a:t>mozgástartomány</a:t>
            </a:r>
            <a:r>
              <a:rPr lang="en-US" sz="2600" dirty="0"/>
              <a:t> </a:t>
            </a:r>
            <a:r>
              <a:rPr lang="en-US" sz="2600" dirty="0" err="1"/>
              <a:t>helyreállítása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Szteroid</a:t>
            </a:r>
            <a:r>
              <a:rPr lang="en-US" sz="2600" dirty="0"/>
              <a:t> </a:t>
            </a:r>
            <a:r>
              <a:rPr lang="en-US" sz="2600" dirty="0" err="1"/>
              <a:t>injekció</a:t>
            </a:r>
            <a:r>
              <a:rPr lang="en-US" sz="2600" dirty="0"/>
              <a:t> a </a:t>
            </a:r>
            <a:r>
              <a:rPr lang="en-US" sz="2600" dirty="0" err="1"/>
              <a:t>subacromialis</a:t>
            </a:r>
            <a:r>
              <a:rPr lang="en-US" sz="2600" dirty="0"/>
              <a:t> </a:t>
            </a:r>
            <a:r>
              <a:rPr lang="en-US" sz="2600" dirty="0" err="1"/>
              <a:t>bursába</a:t>
            </a:r>
            <a:endParaRPr lang="en-US" sz="2600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3 </a:t>
            </a:r>
            <a:r>
              <a:rPr lang="en-US" b="1" dirty="0" err="1"/>
              <a:t>hónapos</a:t>
            </a:r>
            <a:r>
              <a:rPr lang="en-US" b="1" dirty="0"/>
              <a:t> </a:t>
            </a:r>
            <a:r>
              <a:rPr lang="en-US" b="1" dirty="0" err="1"/>
              <a:t>eredménytelen</a:t>
            </a:r>
            <a:r>
              <a:rPr lang="en-US" b="1" dirty="0"/>
              <a:t> </a:t>
            </a:r>
            <a:r>
              <a:rPr lang="en-US" b="1" dirty="0" err="1"/>
              <a:t>kezelés</a:t>
            </a:r>
            <a:r>
              <a:rPr lang="en-US" b="1" dirty="0"/>
              <a:t> </a:t>
            </a:r>
            <a:r>
              <a:rPr lang="en-US" b="1" dirty="0" err="1"/>
              <a:t>után</a:t>
            </a:r>
            <a:endParaRPr lang="en-US" b="1" dirty="0"/>
          </a:p>
          <a:p>
            <a:endParaRPr lang="en-US" dirty="0"/>
          </a:p>
          <a:p>
            <a:r>
              <a:rPr lang="en-US" sz="2600" dirty="0" err="1"/>
              <a:t>Műtét</a:t>
            </a:r>
            <a:r>
              <a:rPr lang="en-US" sz="2600" dirty="0"/>
              <a:t>: </a:t>
            </a:r>
            <a:r>
              <a:rPr lang="en-US" sz="2600" dirty="0" err="1"/>
              <a:t>subacromialis</a:t>
            </a:r>
            <a:r>
              <a:rPr lang="en-US" sz="2600" dirty="0"/>
              <a:t> </a:t>
            </a:r>
            <a:r>
              <a:rPr lang="en-US" sz="2600" dirty="0" err="1"/>
              <a:t>decompressio</a:t>
            </a:r>
            <a:endParaRPr lang="en-US" sz="2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62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445</Words>
  <Application>Microsoft Macintosh PowerPoint</Application>
  <PresentationFormat>Diavetítés a képernyőre (4:3 oldalarány)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Wingdings</vt:lpstr>
      <vt:lpstr>Wingdings 3</vt:lpstr>
      <vt:lpstr>Office-téma</vt:lpstr>
      <vt:lpstr>Beloldal új</vt:lpstr>
      <vt:lpstr>PowerPoint-bemutató</vt:lpstr>
      <vt:lpstr>1. beteg</vt:lpstr>
      <vt:lpstr>Fizikális vizsgálat</vt:lpstr>
      <vt:lpstr>Fizikális vizsgálat</vt:lpstr>
      <vt:lpstr>Képalkotó vizsgálatok</vt:lpstr>
      <vt:lpstr>Képalkotó vizsgálat</vt:lpstr>
      <vt:lpstr>Képalkotó vizsgálat</vt:lpstr>
      <vt:lpstr>Diagnózis</vt:lpstr>
      <vt:lpstr>Kezelés</vt:lpstr>
      <vt:lpstr>2. beteg</vt:lpstr>
      <vt:lpstr>Fizikális vizsgálat</vt:lpstr>
      <vt:lpstr>Fizikális vizsgálat</vt:lpstr>
      <vt:lpstr>Képalkotó vizsgálatok</vt:lpstr>
      <vt:lpstr>Képalkotó vizsgálatok</vt:lpstr>
      <vt:lpstr>Képalkotó vizsgálatok</vt:lpstr>
      <vt:lpstr>Képalkotó vizsgálatok</vt:lpstr>
      <vt:lpstr>Diagnózis</vt:lpstr>
      <vt:lpstr>Kezelés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skaliczki@gmail.com</cp:lastModifiedBy>
  <cp:revision>91</cp:revision>
  <dcterms:created xsi:type="dcterms:W3CDTF">2015-02-04T08:09:30Z</dcterms:created>
  <dcterms:modified xsi:type="dcterms:W3CDTF">2020-03-19T20:55:10Z</dcterms:modified>
</cp:coreProperties>
</file>