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7" r:id="rId2"/>
    <p:sldId id="288" r:id="rId3"/>
    <p:sldId id="276" r:id="rId4"/>
    <p:sldId id="290" r:id="rId5"/>
    <p:sldId id="275" r:id="rId6"/>
    <p:sldId id="302" r:id="rId7"/>
    <p:sldId id="286" r:id="rId8"/>
    <p:sldId id="277" r:id="rId9"/>
    <p:sldId id="278" r:id="rId10"/>
    <p:sldId id="279" r:id="rId11"/>
    <p:sldId id="280" r:id="rId12"/>
    <p:sldId id="281" r:id="rId13"/>
    <p:sldId id="282" r:id="rId14"/>
    <p:sldId id="297" r:id="rId15"/>
    <p:sldId id="298" r:id="rId16"/>
    <p:sldId id="303" r:id="rId17"/>
    <p:sldId id="304" r:id="rId18"/>
    <p:sldId id="306" r:id="rId19"/>
    <p:sldId id="307" r:id="rId20"/>
    <p:sldId id="309" r:id="rId21"/>
    <p:sldId id="305" r:id="rId22"/>
    <p:sldId id="271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9"/>
    <p:restoredTop sz="94477" autoAdjust="0"/>
  </p:normalViewPr>
  <p:slideViewPr>
    <p:cSldViewPr>
      <p:cViewPr>
        <p:scale>
          <a:sx n="70" d="100"/>
          <a:sy n="70" d="100"/>
        </p:scale>
        <p:origin x="78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575BE-B914-4727-BF31-830781EE2B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A6EDF4-8783-45F0-A68D-569F4B4DE00C}">
      <dgm:prSet phldrT="[Szöveg]" custT="1"/>
      <dgm:spPr>
        <a:solidFill>
          <a:srgbClr val="7030A0">
            <a:alpha val="39000"/>
          </a:srgbClr>
        </a:solidFill>
      </dgm:spPr>
      <dgm:t>
        <a:bodyPr/>
        <a:lstStyle/>
        <a:p>
          <a:r>
            <a:rPr lang="hu-HU" sz="1600" b="1" dirty="0">
              <a:solidFill>
                <a:srgbClr val="7030A0"/>
              </a:solidFill>
            </a:rPr>
            <a:t>Fájdalom-csökkentés</a:t>
          </a:r>
        </a:p>
      </dgm:t>
    </dgm:pt>
    <dgm:pt modelId="{5F1A5848-5CCF-4252-A649-2A97DA77148C}" type="parTrans" cxnId="{305A415E-9A33-45E3-BD0B-6E621D2FFF6E}">
      <dgm:prSet/>
      <dgm:spPr/>
      <dgm:t>
        <a:bodyPr/>
        <a:lstStyle/>
        <a:p>
          <a:endParaRPr lang="hu-HU"/>
        </a:p>
      </dgm:t>
    </dgm:pt>
    <dgm:pt modelId="{75614C67-7B0E-47A5-BEA8-743299C1B6DF}" type="sibTrans" cxnId="{305A415E-9A33-45E3-BD0B-6E621D2FFF6E}">
      <dgm:prSet/>
      <dgm:spPr/>
      <dgm:t>
        <a:bodyPr/>
        <a:lstStyle/>
        <a:p>
          <a:endParaRPr lang="hu-HU"/>
        </a:p>
      </dgm:t>
    </dgm:pt>
    <dgm:pt modelId="{5B1F6448-998F-4787-B541-52C654E5340C}">
      <dgm:prSet phldrT="[Szöveg]" custT="1"/>
      <dgm:spPr>
        <a:solidFill>
          <a:srgbClr val="7030A0">
            <a:alpha val="39000"/>
          </a:srgbClr>
        </a:solidFill>
      </dgm:spPr>
      <dgm:t>
        <a:bodyPr/>
        <a:lstStyle/>
        <a:p>
          <a:r>
            <a:rPr lang="hu-HU" sz="1600" b="1" dirty="0">
              <a:solidFill>
                <a:srgbClr val="7030A0"/>
              </a:solidFill>
            </a:rPr>
            <a:t>Mobilizálás</a:t>
          </a:r>
        </a:p>
      </dgm:t>
    </dgm:pt>
    <dgm:pt modelId="{330B70F5-C052-45FA-909A-A2FF90FBA869}" type="parTrans" cxnId="{221FB86C-F9AB-4B14-8348-6E84617B53A4}">
      <dgm:prSet/>
      <dgm:spPr/>
      <dgm:t>
        <a:bodyPr/>
        <a:lstStyle/>
        <a:p>
          <a:endParaRPr lang="hu-HU"/>
        </a:p>
      </dgm:t>
    </dgm:pt>
    <dgm:pt modelId="{58001B03-C9C1-4A50-81EE-B9C49AAD2648}" type="sibTrans" cxnId="{221FB86C-F9AB-4B14-8348-6E84617B53A4}">
      <dgm:prSet/>
      <dgm:spPr/>
      <dgm:t>
        <a:bodyPr/>
        <a:lstStyle/>
        <a:p>
          <a:endParaRPr lang="hu-HU"/>
        </a:p>
      </dgm:t>
    </dgm:pt>
    <dgm:pt modelId="{B852A9A2-ED1A-4A53-9702-17A34AE522B3}">
      <dgm:prSet phldrT="[Szöveg]" custT="1"/>
      <dgm:spPr>
        <a:solidFill>
          <a:srgbClr val="7030A0">
            <a:alpha val="39000"/>
          </a:srgbClr>
        </a:solidFill>
      </dgm:spPr>
      <dgm:t>
        <a:bodyPr/>
        <a:lstStyle/>
        <a:p>
          <a:r>
            <a:rPr lang="hu-HU" sz="1600" b="1" dirty="0">
              <a:solidFill>
                <a:srgbClr val="7030A0"/>
              </a:solidFill>
            </a:rPr>
            <a:t>Funkció </a:t>
          </a:r>
          <a:r>
            <a:rPr lang="hu-HU" sz="1600" b="1" dirty="0" err="1">
              <a:solidFill>
                <a:srgbClr val="7030A0"/>
              </a:solidFill>
            </a:rPr>
            <a:t>helyreállí-tása</a:t>
          </a:r>
          <a:endParaRPr lang="hu-HU" sz="1600" b="1" dirty="0">
            <a:solidFill>
              <a:srgbClr val="7030A0"/>
            </a:solidFill>
          </a:endParaRPr>
        </a:p>
      </dgm:t>
    </dgm:pt>
    <dgm:pt modelId="{350E9EFA-17B0-4FB8-ADD3-18F5F1789525}" type="parTrans" cxnId="{1DD13AE3-BEBD-46A2-8982-A63A7AD0B1B1}">
      <dgm:prSet/>
      <dgm:spPr/>
      <dgm:t>
        <a:bodyPr/>
        <a:lstStyle/>
        <a:p>
          <a:endParaRPr lang="hu-HU"/>
        </a:p>
      </dgm:t>
    </dgm:pt>
    <dgm:pt modelId="{A5FF7A73-EC86-4DDF-8738-4319C6DDF7E9}" type="sibTrans" cxnId="{1DD13AE3-BEBD-46A2-8982-A63A7AD0B1B1}">
      <dgm:prSet/>
      <dgm:spPr/>
      <dgm:t>
        <a:bodyPr/>
        <a:lstStyle/>
        <a:p>
          <a:endParaRPr lang="hu-HU"/>
        </a:p>
      </dgm:t>
    </dgm:pt>
    <dgm:pt modelId="{CB2894C8-DDB6-4B81-8891-1F60B0B910FE}">
      <dgm:prSet phldrT="[Szöveg]" custT="1"/>
      <dgm:spPr>
        <a:solidFill>
          <a:srgbClr val="7030A0">
            <a:alpha val="39000"/>
          </a:srgbClr>
        </a:solidFill>
      </dgm:spPr>
      <dgm:t>
        <a:bodyPr/>
        <a:lstStyle/>
        <a:p>
          <a:r>
            <a:rPr lang="hu-HU" sz="1600" b="1" dirty="0">
              <a:solidFill>
                <a:srgbClr val="7030A0"/>
              </a:solidFill>
            </a:rPr>
            <a:t>Optimális </a:t>
          </a:r>
        </a:p>
        <a:p>
          <a:r>
            <a:rPr lang="hu-HU" sz="1600" b="1" dirty="0">
              <a:solidFill>
                <a:srgbClr val="7030A0"/>
              </a:solidFill>
            </a:rPr>
            <a:t>életminőség</a:t>
          </a:r>
        </a:p>
      </dgm:t>
    </dgm:pt>
    <dgm:pt modelId="{38E06C12-E1BF-42B1-8B76-DFA88D143F60}" type="parTrans" cxnId="{3C6EFC55-F0B6-46C2-90FB-3D575D7C58C2}">
      <dgm:prSet/>
      <dgm:spPr/>
      <dgm:t>
        <a:bodyPr/>
        <a:lstStyle/>
        <a:p>
          <a:endParaRPr lang="hu-HU"/>
        </a:p>
      </dgm:t>
    </dgm:pt>
    <dgm:pt modelId="{D6706362-996F-461B-9FD2-34BB0F50AB77}" type="sibTrans" cxnId="{3C6EFC55-F0B6-46C2-90FB-3D575D7C58C2}">
      <dgm:prSet/>
      <dgm:spPr/>
      <dgm:t>
        <a:bodyPr/>
        <a:lstStyle/>
        <a:p>
          <a:endParaRPr lang="hu-HU"/>
        </a:p>
      </dgm:t>
    </dgm:pt>
    <dgm:pt modelId="{501E2C8F-2E05-423A-BF50-0602846E9077}" type="pres">
      <dgm:prSet presAssocID="{1D5575BE-B914-4727-BF31-830781EE2BF0}" presName="cycle" presStyleCnt="0">
        <dgm:presLayoutVars>
          <dgm:dir/>
          <dgm:resizeHandles val="exact"/>
        </dgm:presLayoutVars>
      </dgm:prSet>
      <dgm:spPr/>
    </dgm:pt>
    <dgm:pt modelId="{A4C19286-F80C-4632-A7C3-01ED0D631749}" type="pres">
      <dgm:prSet presAssocID="{C9A6EDF4-8783-45F0-A68D-569F4B4DE00C}" presName="node" presStyleLbl="node1" presStyleIdx="0" presStyleCnt="4" custScaleX="101136">
        <dgm:presLayoutVars>
          <dgm:bulletEnabled val="1"/>
        </dgm:presLayoutVars>
      </dgm:prSet>
      <dgm:spPr/>
    </dgm:pt>
    <dgm:pt modelId="{2373490F-247C-4365-A607-56BF0DB05881}" type="pres">
      <dgm:prSet presAssocID="{75614C67-7B0E-47A5-BEA8-743299C1B6DF}" presName="sibTrans" presStyleLbl="sibTrans2D1" presStyleIdx="0" presStyleCnt="4"/>
      <dgm:spPr/>
    </dgm:pt>
    <dgm:pt modelId="{629EE206-B570-48C8-A2BF-9BE670932851}" type="pres">
      <dgm:prSet presAssocID="{75614C67-7B0E-47A5-BEA8-743299C1B6DF}" presName="connectorText" presStyleLbl="sibTrans2D1" presStyleIdx="0" presStyleCnt="4"/>
      <dgm:spPr/>
    </dgm:pt>
    <dgm:pt modelId="{30389648-4F1E-43C0-8759-0EA9F6A35B89}" type="pres">
      <dgm:prSet presAssocID="{5B1F6448-998F-4787-B541-52C654E5340C}" presName="node" presStyleLbl="node1" presStyleIdx="1" presStyleCnt="4" custRadScaleRad="94326" custRadScaleInc="-6565">
        <dgm:presLayoutVars>
          <dgm:bulletEnabled val="1"/>
        </dgm:presLayoutVars>
      </dgm:prSet>
      <dgm:spPr/>
    </dgm:pt>
    <dgm:pt modelId="{F76B10C7-1438-4177-8994-9C0A38CD4CAA}" type="pres">
      <dgm:prSet presAssocID="{58001B03-C9C1-4A50-81EE-B9C49AAD2648}" presName="sibTrans" presStyleLbl="sibTrans2D1" presStyleIdx="1" presStyleCnt="4"/>
      <dgm:spPr/>
    </dgm:pt>
    <dgm:pt modelId="{AD4B5C09-63F6-42B1-91E6-DA7A26148811}" type="pres">
      <dgm:prSet presAssocID="{58001B03-C9C1-4A50-81EE-B9C49AAD2648}" presName="connectorText" presStyleLbl="sibTrans2D1" presStyleIdx="1" presStyleCnt="4"/>
      <dgm:spPr/>
    </dgm:pt>
    <dgm:pt modelId="{3ABD50FC-3E7F-4465-B5CB-38AAF5F24F48}" type="pres">
      <dgm:prSet presAssocID="{B852A9A2-ED1A-4A53-9702-17A34AE522B3}" presName="node" presStyleLbl="node1" presStyleIdx="2" presStyleCnt="4">
        <dgm:presLayoutVars>
          <dgm:bulletEnabled val="1"/>
        </dgm:presLayoutVars>
      </dgm:prSet>
      <dgm:spPr/>
    </dgm:pt>
    <dgm:pt modelId="{6FA10A91-9829-4E53-AC00-BD074D47435C}" type="pres">
      <dgm:prSet presAssocID="{A5FF7A73-EC86-4DDF-8738-4319C6DDF7E9}" presName="sibTrans" presStyleLbl="sibTrans2D1" presStyleIdx="2" presStyleCnt="4"/>
      <dgm:spPr/>
    </dgm:pt>
    <dgm:pt modelId="{0FB5B942-ED8C-443D-AD4E-E388EAA17FC6}" type="pres">
      <dgm:prSet presAssocID="{A5FF7A73-EC86-4DDF-8738-4319C6DDF7E9}" presName="connectorText" presStyleLbl="sibTrans2D1" presStyleIdx="2" presStyleCnt="4"/>
      <dgm:spPr/>
    </dgm:pt>
    <dgm:pt modelId="{847F9278-4F84-430F-9CBC-7F943E7808F1}" type="pres">
      <dgm:prSet presAssocID="{CB2894C8-DDB6-4B81-8891-1F60B0B910FE}" presName="node" presStyleLbl="node1" presStyleIdx="3" presStyleCnt="4">
        <dgm:presLayoutVars>
          <dgm:bulletEnabled val="1"/>
        </dgm:presLayoutVars>
      </dgm:prSet>
      <dgm:spPr/>
    </dgm:pt>
    <dgm:pt modelId="{9A3F688F-FBB4-42AD-982D-4CFB53A2809F}" type="pres">
      <dgm:prSet presAssocID="{D6706362-996F-461B-9FD2-34BB0F50AB77}" presName="sibTrans" presStyleLbl="sibTrans2D1" presStyleIdx="3" presStyleCnt="4"/>
      <dgm:spPr/>
    </dgm:pt>
    <dgm:pt modelId="{3A1C6B15-EB3D-4328-9714-346ECC46ED05}" type="pres">
      <dgm:prSet presAssocID="{D6706362-996F-461B-9FD2-34BB0F50AB77}" presName="connectorText" presStyleLbl="sibTrans2D1" presStyleIdx="3" presStyleCnt="4"/>
      <dgm:spPr/>
    </dgm:pt>
  </dgm:ptLst>
  <dgm:cxnLst>
    <dgm:cxn modelId="{305A415E-9A33-45E3-BD0B-6E621D2FFF6E}" srcId="{1D5575BE-B914-4727-BF31-830781EE2BF0}" destId="{C9A6EDF4-8783-45F0-A68D-569F4B4DE00C}" srcOrd="0" destOrd="0" parTransId="{5F1A5848-5CCF-4252-A649-2A97DA77148C}" sibTransId="{75614C67-7B0E-47A5-BEA8-743299C1B6DF}"/>
    <dgm:cxn modelId="{AB559B4C-4E4C-4FD0-AF8F-EC6B1A7DA95C}" type="presOf" srcId="{A5FF7A73-EC86-4DDF-8738-4319C6DDF7E9}" destId="{0FB5B942-ED8C-443D-AD4E-E388EAA17FC6}" srcOrd="1" destOrd="0" presId="urn:microsoft.com/office/officeart/2005/8/layout/cycle2"/>
    <dgm:cxn modelId="{221FB86C-F9AB-4B14-8348-6E84617B53A4}" srcId="{1D5575BE-B914-4727-BF31-830781EE2BF0}" destId="{5B1F6448-998F-4787-B541-52C654E5340C}" srcOrd="1" destOrd="0" parTransId="{330B70F5-C052-45FA-909A-A2FF90FBA869}" sibTransId="{58001B03-C9C1-4A50-81EE-B9C49AAD2648}"/>
    <dgm:cxn modelId="{2AEE9A74-86D6-4E7F-AF5B-4EDEB9DD10A9}" type="presOf" srcId="{CB2894C8-DDB6-4B81-8891-1F60B0B910FE}" destId="{847F9278-4F84-430F-9CBC-7F943E7808F1}" srcOrd="0" destOrd="0" presId="urn:microsoft.com/office/officeart/2005/8/layout/cycle2"/>
    <dgm:cxn modelId="{96E0BC55-7466-4EAA-B32C-2F1E429FC3E1}" type="presOf" srcId="{D6706362-996F-461B-9FD2-34BB0F50AB77}" destId="{3A1C6B15-EB3D-4328-9714-346ECC46ED05}" srcOrd="1" destOrd="0" presId="urn:microsoft.com/office/officeart/2005/8/layout/cycle2"/>
    <dgm:cxn modelId="{3C6EFC55-F0B6-46C2-90FB-3D575D7C58C2}" srcId="{1D5575BE-B914-4727-BF31-830781EE2BF0}" destId="{CB2894C8-DDB6-4B81-8891-1F60B0B910FE}" srcOrd="3" destOrd="0" parTransId="{38E06C12-E1BF-42B1-8B76-DFA88D143F60}" sibTransId="{D6706362-996F-461B-9FD2-34BB0F50AB77}"/>
    <dgm:cxn modelId="{F0BB6859-1BAC-40F6-BF4A-4F6B7E9D7DE8}" type="presOf" srcId="{C9A6EDF4-8783-45F0-A68D-569F4B4DE00C}" destId="{A4C19286-F80C-4632-A7C3-01ED0D631749}" srcOrd="0" destOrd="0" presId="urn:microsoft.com/office/officeart/2005/8/layout/cycle2"/>
    <dgm:cxn modelId="{1DF3B479-4BEC-401B-ABCD-B72908A802D3}" type="presOf" srcId="{D6706362-996F-461B-9FD2-34BB0F50AB77}" destId="{9A3F688F-FBB4-42AD-982D-4CFB53A2809F}" srcOrd="0" destOrd="0" presId="urn:microsoft.com/office/officeart/2005/8/layout/cycle2"/>
    <dgm:cxn modelId="{722BF28A-F86E-42FF-8300-B2262E228761}" type="presOf" srcId="{75614C67-7B0E-47A5-BEA8-743299C1B6DF}" destId="{629EE206-B570-48C8-A2BF-9BE670932851}" srcOrd="1" destOrd="0" presId="urn:microsoft.com/office/officeart/2005/8/layout/cycle2"/>
    <dgm:cxn modelId="{20E25B96-872F-44BA-BE8D-D4C0988D5F60}" type="presOf" srcId="{1D5575BE-B914-4727-BF31-830781EE2BF0}" destId="{501E2C8F-2E05-423A-BF50-0602846E9077}" srcOrd="0" destOrd="0" presId="urn:microsoft.com/office/officeart/2005/8/layout/cycle2"/>
    <dgm:cxn modelId="{8BB5109A-5C04-464C-B31C-14393CB974C2}" type="presOf" srcId="{75614C67-7B0E-47A5-BEA8-743299C1B6DF}" destId="{2373490F-247C-4365-A607-56BF0DB05881}" srcOrd="0" destOrd="0" presId="urn:microsoft.com/office/officeart/2005/8/layout/cycle2"/>
    <dgm:cxn modelId="{617A4DDF-4FE6-40EA-8D56-B2D20B3ACAA3}" type="presOf" srcId="{A5FF7A73-EC86-4DDF-8738-4319C6DDF7E9}" destId="{6FA10A91-9829-4E53-AC00-BD074D47435C}" srcOrd="0" destOrd="0" presId="urn:microsoft.com/office/officeart/2005/8/layout/cycle2"/>
    <dgm:cxn modelId="{1DD13AE3-BEBD-46A2-8982-A63A7AD0B1B1}" srcId="{1D5575BE-B914-4727-BF31-830781EE2BF0}" destId="{B852A9A2-ED1A-4A53-9702-17A34AE522B3}" srcOrd="2" destOrd="0" parTransId="{350E9EFA-17B0-4FB8-ADD3-18F5F1789525}" sibTransId="{A5FF7A73-EC86-4DDF-8738-4319C6DDF7E9}"/>
    <dgm:cxn modelId="{0689ACEB-B116-4504-A113-0321F65CA939}" type="presOf" srcId="{B852A9A2-ED1A-4A53-9702-17A34AE522B3}" destId="{3ABD50FC-3E7F-4465-B5CB-38AAF5F24F48}" srcOrd="0" destOrd="0" presId="urn:microsoft.com/office/officeart/2005/8/layout/cycle2"/>
    <dgm:cxn modelId="{EF6A6DED-2AF2-43F7-85BB-575E2476436A}" type="presOf" srcId="{5B1F6448-998F-4787-B541-52C654E5340C}" destId="{30389648-4F1E-43C0-8759-0EA9F6A35B89}" srcOrd="0" destOrd="0" presId="urn:microsoft.com/office/officeart/2005/8/layout/cycle2"/>
    <dgm:cxn modelId="{4A8C33F2-9833-4C31-ADA6-219A73357BEC}" type="presOf" srcId="{58001B03-C9C1-4A50-81EE-B9C49AAD2648}" destId="{AD4B5C09-63F6-42B1-91E6-DA7A26148811}" srcOrd="1" destOrd="0" presId="urn:microsoft.com/office/officeart/2005/8/layout/cycle2"/>
    <dgm:cxn modelId="{5DC4A6F2-CACC-4D50-8774-844645191FD9}" type="presOf" srcId="{58001B03-C9C1-4A50-81EE-B9C49AAD2648}" destId="{F76B10C7-1438-4177-8994-9C0A38CD4CAA}" srcOrd="0" destOrd="0" presId="urn:microsoft.com/office/officeart/2005/8/layout/cycle2"/>
    <dgm:cxn modelId="{3E2AF025-AB07-44CA-94A5-060384B801DC}" type="presParOf" srcId="{501E2C8F-2E05-423A-BF50-0602846E9077}" destId="{A4C19286-F80C-4632-A7C3-01ED0D631749}" srcOrd="0" destOrd="0" presId="urn:microsoft.com/office/officeart/2005/8/layout/cycle2"/>
    <dgm:cxn modelId="{15CB7F92-A2BB-407E-ABBB-C918EA918543}" type="presParOf" srcId="{501E2C8F-2E05-423A-BF50-0602846E9077}" destId="{2373490F-247C-4365-A607-56BF0DB05881}" srcOrd="1" destOrd="0" presId="urn:microsoft.com/office/officeart/2005/8/layout/cycle2"/>
    <dgm:cxn modelId="{AB2788B4-95EC-42BA-928B-A094FBFF1062}" type="presParOf" srcId="{2373490F-247C-4365-A607-56BF0DB05881}" destId="{629EE206-B570-48C8-A2BF-9BE670932851}" srcOrd="0" destOrd="0" presId="urn:microsoft.com/office/officeart/2005/8/layout/cycle2"/>
    <dgm:cxn modelId="{49E0C291-67AB-4C13-82DE-C58B28259DCE}" type="presParOf" srcId="{501E2C8F-2E05-423A-BF50-0602846E9077}" destId="{30389648-4F1E-43C0-8759-0EA9F6A35B89}" srcOrd="2" destOrd="0" presId="urn:microsoft.com/office/officeart/2005/8/layout/cycle2"/>
    <dgm:cxn modelId="{48E63C0B-3DE1-4627-81A4-9077AF0BB98D}" type="presParOf" srcId="{501E2C8F-2E05-423A-BF50-0602846E9077}" destId="{F76B10C7-1438-4177-8994-9C0A38CD4CAA}" srcOrd="3" destOrd="0" presId="urn:microsoft.com/office/officeart/2005/8/layout/cycle2"/>
    <dgm:cxn modelId="{C76BC9E5-00B6-4615-8F7A-F68E975168D8}" type="presParOf" srcId="{F76B10C7-1438-4177-8994-9C0A38CD4CAA}" destId="{AD4B5C09-63F6-42B1-91E6-DA7A26148811}" srcOrd="0" destOrd="0" presId="urn:microsoft.com/office/officeart/2005/8/layout/cycle2"/>
    <dgm:cxn modelId="{BD794B2B-FB48-46A4-AE8D-18902F6A2AC0}" type="presParOf" srcId="{501E2C8F-2E05-423A-BF50-0602846E9077}" destId="{3ABD50FC-3E7F-4465-B5CB-38AAF5F24F48}" srcOrd="4" destOrd="0" presId="urn:microsoft.com/office/officeart/2005/8/layout/cycle2"/>
    <dgm:cxn modelId="{8E123217-71F2-46B7-B840-EF48D708C99A}" type="presParOf" srcId="{501E2C8F-2E05-423A-BF50-0602846E9077}" destId="{6FA10A91-9829-4E53-AC00-BD074D47435C}" srcOrd="5" destOrd="0" presId="urn:microsoft.com/office/officeart/2005/8/layout/cycle2"/>
    <dgm:cxn modelId="{8A31A4B1-0496-416D-86D4-011B8039F648}" type="presParOf" srcId="{6FA10A91-9829-4E53-AC00-BD074D47435C}" destId="{0FB5B942-ED8C-443D-AD4E-E388EAA17FC6}" srcOrd="0" destOrd="0" presId="urn:microsoft.com/office/officeart/2005/8/layout/cycle2"/>
    <dgm:cxn modelId="{3A163489-0064-47B7-9430-62248516C378}" type="presParOf" srcId="{501E2C8F-2E05-423A-BF50-0602846E9077}" destId="{847F9278-4F84-430F-9CBC-7F943E7808F1}" srcOrd="6" destOrd="0" presId="urn:microsoft.com/office/officeart/2005/8/layout/cycle2"/>
    <dgm:cxn modelId="{21528E36-D50B-4E51-934C-5284487438BF}" type="presParOf" srcId="{501E2C8F-2E05-423A-BF50-0602846E9077}" destId="{9A3F688F-FBB4-42AD-982D-4CFB53A2809F}" srcOrd="7" destOrd="0" presId="urn:microsoft.com/office/officeart/2005/8/layout/cycle2"/>
    <dgm:cxn modelId="{E63EB4E6-5EA2-41B1-93FB-BF2123E97665}" type="presParOf" srcId="{9A3F688F-FBB4-42AD-982D-4CFB53A2809F}" destId="{3A1C6B15-EB3D-4328-9714-346ECC46ED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19286-F80C-4632-A7C3-01ED0D631749}">
      <dsp:nvSpPr>
        <dsp:cNvPr id="0" name=""/>
        <dsp:cNvSpPr/>
      </dsp:nvSpPr>
      <dsp:spPr>
        <a:xfrm>
          <a:off x="3679302" y="765"/>
          <a:ext cx="1677890" cy="1659044"/>
        </a:xfrm>
        <a:prstGeom prst="ellipse">
          <a:avLst/>
        </a:prstGeom>
        <a:solidFill>
          <a:srgbClr val="7030A0">
            <a:alpha val="39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7030A0"/>
              </a:solidFill>
            </a:rPr>
            <a:t>Fájdalom-csökkentés</a:t>
          </a:r>
        </a:p>
      </dsp:txBody>
      <dsp:txXfrm>
        <a:off x="3925023" y="243726"/>
        <a:ext cx="1186448" cy="1173122"/>
      </dsp:txXfrm>
    </dsp:sp>
    <dsp:sp modelId="{2373490F-247C-4365-A607-56BF0DB05881}">
      <dsp:nvSpPr>
        <dsp:cNvPr id="0" name=""/>
        <dsp:cNvSpPr/>
      </dsp:nvSpPr>
      <dsp:spPr>
        <a:xfrm rot="2717030">
          <a:off x="5158179" y="1382777"/>
          <a:ext cx="368630" cy="55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400" kern="1200"/>
        </a:p>
      </dsp:txBody>
      <dsp:txXfrm>
        <a:off x="5174569" y="1455470"/>
        <a:ext cx="258041" cy="335957"/>
      </dsp:txXfrm>
    </dsp:sp>
    <dsp:sp modelId="{30389648-4F1E-43C0-8759-0EA9F6A35B89}">
      <dsp:nvSpPr>
        <dsp:cNvPr id="0" name=""/>
        <dsp:cNvSpPr/>
      </dsp:nvSpPr>
      <dsp:spPr>
        <a:xfrm>
          <a:off x="5348646" y="1677213"/>
          <a:ext cx="1659044" cy="1659044"/>
        </a:xfrm>
        <a:prstGeom prst="ellipse">
          <a:avLst/>
        </a:prstGeom>
        <a:solidFill>
          <a:srgbClr val="7030A0">
            <a:alpha val="39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7030A0"/>
              </a:solidFill>
            </a:rPr>
            <a:t>Mobilizálás</a:t>
          </a:r>
        </a:p>
      </dsp:txBody>
      <dsp:txXfrm>
        <a:off x="5591607" y="1920174"/>
        <a:ext cx="1173122" cy="1173122"/>
      </dsp:txXfrm>
    </dsp:sp>
    <dsp:sp modelId="{F76B10C7-1438-4177-8994-9C0A38CD4CAA}">
      <dsp:nvSpPr>
        <dsp:cNvPr id="0" name=""/>
        <dsp:cNvSpPr/>
      </dsp:nvSpPr>
      <dsp:spPr>
        <a:xfrm rot="7916067">
          <a:off x="5137897" y="3141456"/>
          <a:ext cx="437158" cy="55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400" kern="1200"/>
        </a:p>
      </dsp:txBody>
      <dsp:txXfrm rot="10800000">
        <a:off x="5247292" y="3204660"/>
        <a:ext cx="306011" cy="335957"/>
      </dsp:txXfrm>
    </dsp:sp>
    <dsp:sp modelId="{3ABD50FC-3E7F-4465-B5CB-38AAF5F24F48}">
      <dsp:nvSpPr>
        <dsp:cNvPr id="0" name=""/>
        <dsp:cNvSpPr/>
      </dsp:nvSpPr>
      <dsp:spPr>
        <a:xfrm>
          <a:off x="3688725" y="3524989"/>
          <a:ext cx="1659044" cy="1659044"/>
        </a:xfrm>
        <a:prstGeom prst="ellipse">
          <a:avLst/>
        </a:prstGeom>
        <a:solidFill>
          <a:srgbClr val="7030A0">
            <a:alpha val="39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7030A0"/>
              </a:solidFill>
            </a:rPr>
            <a:t>Funkció </a:t>
          </a:r>
          <a:r>
            <a:rPr lang="hu-HU" sz="1600" b="1" kern="1200" dirty="0" err="1">
              <a:solidFill>
                <a:srgbClr val="7030A0"/>
              </a:solidFill>
            </a:rPr>
            <a:t>helyreállí-tása</a:t>
          </a:r>
          <a:endParaRPr lang="hu-HU" sz="1600" b="1" kern="1200" dirty="0">
            <a:solidFill>
              <a:srgbClr val="7030A0"/>
            </a:solidFill>
          </a:endParaRPr>
        </a:p>
      </dsp:txBody>
      <dsp:txXfrm>
        <a:off x="3931686" y="3767950"/>
        <a:ext cx="1173122" cy="1173122"/>
      </dsp:txXfrm>
    </dsp:sp>
    <dsp:sp modelId="{6FA10A91-9829-4E53-AC00-BD074D47435C}">
      <dsp:nvSpPr>
        <dsp:cNvPr id="0" name=""/>
        <dsp:cNvSpPr/>
      </dsp:nvSpPr>
      <dsp:spPr>
        <a:xfrm rot="13500000">
          <a:off x="3425291" y="3202326"/>
          <a:ext cx="441468" cy="55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400" kern="1200"/>
        </a:p>
      </dsp:txBody>
      <dsp:txXfrm rot="10800000">
        <a:off x="3538336" y="3361136"/>
        <a:ext cx="309028" cy="335957"/>
      </dsp:txXfrm>
    </dsp:sp>
    <dsp:sp modelId="{847F9278-4F84-430F-9CBC-7F943E7808F1}">
      <dsp:nvSpPr>
        <dsp:cNvPr id="0" name=""/>
        <dsp:cNvSpPr/>
      </dsp:nvSpPr>
      <dsp:spPr>
        <a:xfrm>
          <a:off x="1926613" y="1762877"/>
          <a:ext cx="1659044" cy="1659044"/>
        </a:xfrm>
        <a:prstGeom prst="ellipse">
          <a:avLst/>
        </a:prstGeom>
        <a:solidFill>
          <a:srgbClr val="7030A0">
            <a:alpha val="39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7030A0"/>
              </a:solidFill>
            </a:rPr>
            <a:t>Optimális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7030A0"/>
              </a:solidFill>
            </a:rPr>
            <a:t>életminőség</a:t>
          </a:r>
        </a:p>
      </dsp:txBody>
      <dsp:txXfrm>
        <a:off x="2169574" y="2005838"/>
        <a:ext cx="1173122" cy="1173122"/>
      </dsp:txXfrm>
    </dsp:sp>
    <dsp:sp modelId="{9A3F688F-FBB4-42AD-982D-4CFB53A2809F}">
      <dsp:nvSpPr>
        <dsp:cNvPr id="0" name=""/>
        <dsp:cNvSpPr/>
      </dsp:nvSpPr>
      <dsp:spPr>
        <a:xfrm rot="18900000">
          <a:off x="3407258" y="1441816"/>
          <a:ext cx="438992" cy="55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400" kern="1200"/>
        </a:p>
      </dsp:txBody>
      <dsp:txXfrm>
        <a:off x="3426545" y="1600363"/>
        <a:ext cx="307294" cy="335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1BDB-3A3B-6D4C-AA63-956612119EE1}" type="datetimeFigureOut">
              <a:rPr lang="hu-HU" smtClean="0"/>
              <a:t>2020.12.22.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56ADF-DE6A-AE4D-86AA-298B9451CF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57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56ADF-DE6A-AE4D-86AA-298B9451CF1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45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0B2F-2C21-4797-9B3A-571511CED78B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2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918648" cy="1470025"/>
          </a:xfrm>
          <a:ln>
            <a:noFill/>
          </a:ln>
        </p:spPr>
        <p:txBody>
          <a:bodyPr/>
          <a:lstStyle>
            <a:lvl1pPr algn="l">
              <a:defRPr sz="5400" b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hu-HU" dirty="0"/>
              <a:t>TITLE OF THE PRESENTATION</a:t>
            </a:r>
          </a:p>
        </p:txBody>
      </p:sp>
      <p:sp>
        <p:nvSpPr>
          <p:cNvPr id="7" name="Szövegdoboz 12"/>
          <p:cNvSpPr txBox="1">
            <a:spLocks noChangeArrowheads="1"/>
          </p:cNvSpPr>
          <p:nvPr/>
        </p:nvSpPr>
        <p:spPr bwMode="auto">
          <a:xfrm>
            <a:off x="251520" y="6237312"/>
            <a:ext cx="889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1600" b="1" i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Országos Gerincgyógyászati Központ</a:t>
            </a:r>
          </a:p>
          <a:p>
            <a:pPr algn="ctr"/>
            <a:r>
              <a:rPr lang="hu-HU" sz="1600" b="1" i="0" baseline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Budapest</a:t>
            </a:r>
            <a:endParaRPr lang="hu-HU" sz="1600" b="1" i="0">
              <a:solidFill>
                <a:schemeClr val="accent6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3431431"/>
            <a:ext cx="7920880" cy="43204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400" b="1" dirty="0"/>
              <a:t>Author</a:t>
            </a:r>
            <a:r>
              <a:rPr lang="hu-HU" sz="2400" b="1" baseline="30000" dirty="0"/>
              <a:t>1</a:t>
            </a:r>
            <a:r>
              <a:rPr lang="hu-HU" sz="2400" b="1" dirty="0"/>
              <a:t>, </a:t>
            </a:r>
            <a:r>
              <a:rPr lang="hu-HU" sz="2400" b="1" dirty="0" err="1"/>
              <a:t>Author</a:t>
            </a:r>
            <a:r>
              <a:rPr lang="hu-HU" sz="2400" b="1" baseline="30000" dirty="0" err="1"/>
              <a:t>1</a:t>
            </a:r>
            <a:r>
              <a:rPr lang="hu-HU" sz="2400" b="1" dirty="0"/>
              <a:t>, </a:t>
            </a:r>
            <a:r>
              <a:rPr lang="hu-HU" sz="2400" b="1" dirty="0" err="1"/>
              <a:t>Author</a:t>
            </a:r>
            <a:r>
              <a:rPr lang="hu-HU" sz="2400" b="1" baseline="30000" dirty="0" err="1"/>
              <a:t>1</a:t>
            </a:r>
            <a:endParaRPr lang="hu-HU" sz="2400" b="1" baseline="300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60648"/>
            <a:ext cx="7992887" cy="360040"/>
          </a:xfrm>
        </p:spPr>
        <p:txBody>
          <a:bodyPr/>
          <a:lstStyle>
            <a:lvl1pPr marL="0" indent="0" algn="ctr">
              <a:buNone/>
              <a:defRPr sz="18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dirty="0"/>
              <a:t>- Conference, Date, Place -</a:t>
            </a:r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25152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82" y="5163822"/>
            <a:ext cx="918356" cy="10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615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solt\Desktop\Print_Budapest-Panora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5178"/>
          <a:stretch/>
        </p:blipFill>
        <p:spPr bwMode="auto">
          <a:xfrm>
            <a:off x="238227" y="260648"/>
            <a:ext cx="8654253" cy="6020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692696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hu-HU" sz="3600" b="1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Köszönöm</a:t>
            </a:r>
            <a:r>
              <a:rPr lang="hu-HU" sz="3600" b="1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figyelmet!</a:t>
            </a:r>
            <a:endParaRPr lang="hu-HU" sz="3600" b="1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262"/>
          </a:xfrm>
          <a:ln>
            <a:noFill/>
          </a:ln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08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6239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0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2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Ü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32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244280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52736"/>
            <a:ext cx="4240619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262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2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52736"/>
            <a:ext cx="4240619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262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36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244280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262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0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4436406" y="2145153"/>
            <a:ext cx="288994" cy="9161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251520" y="260648"/>
            <a:ext cx="856895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251520" y="1052736"/>
            <a:ext cx="8568952" cy="501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042" y="6577607"/>
            <a:ext cx="69482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hu-HU" sz="1400" b="1" i="0">
                <a:solidFill>
                  <a:schemeClr val="bg1"/>
                </a:solidFill>
                <a:cs typeface="Tahoma" pitchFamily="34" charset="0"/>
              </a:rPr>
              <a:t>Országos Gerincgyógyászati Központ,</a:t>
            </a:r>
            <a:r>
              <a:rPr lang="hu-HU" sz="1400" b="1" i="0" baseline="0">
                <a:solidFill>
                  <a:schemeClr val="bg1"/>
                </a:solidFill>
                <a:cs typeface="Tahoma" pitchFamily="34" charset="0"/>
              </a:rPr>
              <a:t> Budapest</a:t>
            </a:r>
            <a:endParaRPr lang="hu-HU" sz="1400" b="1" i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30" name="Szövegdoboz 13"/>
          <p:cNvSpPr txBox="1">
            <a:spLocks noChangeArrowheads="1"/>
          </p:cNvSpPr>
          <p:nvPr/>
        </p:nvSpPr>
        <p:spPr bwMode="auto">
          <a:xfrm flipH="1">
            <a:off x="6732239" y="6577607"/>
            <a:ext cx="24295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hu-HU" sz="1400" b="1" i="0" spc="0">
                <a:solidFill>
                  <a:schemeClr val="bg1"/>
                </a:solidFill>
                <a:cs typeface="Tahoma" pitchFamily="34" charset="0"/>
              </a:rPr>
              <a:t>www.ogk.hu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580112" y="6585026"/>
            <a:ext cx="792088" cy="292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0">
                <a:solidFill>
                  <a:schemeClr val="bg1"/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9" name="Kép 10" descr="ogk logo copy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0" y="6618284"/>
            <a:ext cx="209789" cy="227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0F6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0F6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0F6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0F6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0F6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0F6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0F6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0F6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ospt.org/doi/pdf/10.2519/jospt.2017.0302" TargetMode="External"/><Relationship Id="rId3" Type="http://schemas.openxmlformats.org/officeDocument/2006/relationships/hyperlink" Target="https://www.ncbi.nlm.nih.gov/pmc/articles/PMC3454542/" TargetMode="External"/><Relationship Id="rId7" Type="http://schemas.openxmlformats.org/officeDocument/2006/relationships/hyperlink" Target="https://www.nice.org.uk/guidance/conditions-and-diseases/musculoskeletal-conditions/low-back-pain" TargetMode="External"/><Relationship Id="rId2" Type="http://schemas.openxmlformats.org/officeDocument/2006/relationships/hyperlink" Target="https://www.youtube.com/user/eurospine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jospt.org/doi/pdf/10.2519/jospt.2012.42.4.A1" TargetMode="External"/><Relationship Id="rId5" Type="http://schemas.openxmlformats.org/officeDocument/2006/relationships/hyperlink" Target="https://www.researchgate.net/publication/238608739_European_Guidelines_for_Prevention_in_Low_Back_Pain" TargetMode="External"/><Relationship Id="rId4" Type="http://schemas.openxmlformats.org/officeDocument/2006/relationships/hyperlink" Target="https://www.ncbi.nlm.nih.gov/pmc/articles/PMC3454540/pdf/586_2006_Article_1071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a.szita@bhc.hu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249905"/>
            <a:ext cx="8013032" cy="1064944"/>
          </a:xfrm>
        </p:spPr>
        <p:txBody>
          <a:bodyPr/>
          <a:lstStyle/>
          <a:p>
            <a:r>
              <a:rPr lang="hu-HU" sz="3600" dirty="0"/>
              <a:t>Konzervatív kezelés és betegvizsgálat</a:t>
            </a:r>
            <a:endParaRPr lang="en-US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683568" y="4005064"/>
            <a:ext cx="7920880" cy="432048"/>
          </a:xfrm>
        </p:spPr>
        <p:txBody>
          <a:bodyPr/>
          <a:lstStyle/>
          <a:p>
            <a:r>
              <a:rPr lang="hu-HU" dirty="0"/>
              <a:t>Szita Júlia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Audio Recording 2020. dec. 7. 10:22:00" descr="Audio Recording 2020. dec. 7. 10:22:00">
            <a:hlinkClick r:id="" action="ppaction://media"/>
            <a:extLst>
              <a:ext uri="{FF2B5EF4-FFF2-40B4-BE49-F238E27FC236}">
                <a16:creationId xmlns:a16="http://schemas.microsoft.com/office/drawing/2014/main" id="{F4F5C364-40CE-954B-BD8F-6117FB6E9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DD43AE-607B-AD45-BFA0-B8FD787C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</a:t>
            </a:r>
            <a:r>
              <a:rPr lang="en-US" dirty="0" err="1"/>
              <a:t>vizsgálat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B9A54-1892-464A-8AB8-6D91F9E0D617}"/>
              </a:ext>
            </a:extLst>
          </p:cNvPr>
          <p:cNvSpPr txBox="1">
            <a:spLocks noChangeArrowheads="1"/>
          </p:cNvSpPr>
          <p:nvPr/>
        </p:nvSpPr>
        <p:spPr>
          <a:xfrm>
            <a:off x="179065" y="1101436"/>
            <a:ext cx="3907743" cy="465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Mély reflexek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584A685-362D-4142-BD2E-45573A421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4"/>
          <a:stretch/>
        </p:blipFill>
        <p:spPr>
          <a:xfrm>
            <a:off x="833322" y="1834157"/>
            <a:ext cx="2189795" cy="280357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E6FED05-0565-104A-8F5E-381B9694C37D}"/>
              </a:ext>
            </a:extLst>
          </p:cNvPr>
          <p:cNvSpPr txBox="1"/>
          <p:nvPr/>
        </p:nvSpPr>
        <p:spPr>
          <a:xfrm>
            <a:off x="905069" y="4858068"/>
            <a:ext cx="23799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Teljes hiány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Csökkent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Normál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Fokozott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Fokozott és </a:t>
            </a:r>
            <a:r>
              <a:rPr lang="hu-HU" sz="2000" dirty="0" err="1"/>
              <a:t>clonus</a:t>
            </a:r>
            <a:endParaRPr lang="hu-HU" sz="2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AEC074E-BEA1-254B-8A97-7AE48B26B0B6}"/>
              </a:ext>
            </a:extLst>
          </p:cNvPr>
          <p:cNvSpPr txBox="1">
            <a:spLocks noChangeArrowheads="1"/>
          </p:cNvSpPr>
          <p:nvPr/>
        </p:nvSpPr>
        <p:spPr>
          <a:xfrm>
            <a:off x="4741065" y="1101436"/>
            <a:ext cx="4272302" cy="465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Babinski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jel (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plantar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reflex)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62CF8B0-42BC-D54F-A20D-02CCA3956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64" y="1834157"/>
            <a:ext cx="2292566" cy="366810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A8506831-E620-B74F-B8CE-11DFCDCF0952}"/>
              </a:ext>
            </a:extLst>
          </p:cNvPr>
          <p:cNvSpPr txBox="1"/>
          <p:nvPr/>
        </p:nvSpPr>
        <p:spPr>
          <a:xfrm>
            <a:off x="6772241" y="5632359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KIR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370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F9DA47-6617-FB45-B1FC-75740F94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Myelon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Cauda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Equina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Syndroma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DD114-5FFA-514C-999F-8131EDF7721F}"/>
              </a:ext>
            </a:extLst>
          </p:cNvPr>
          <p:cNvSpPr txBox="1">
            <a:spLocks noChangeArrowheads="1"/>
          </p:cNvSpPr>
          <p:nvPr/>
        </p:nvSpPr>
        <p:spPr>
          <a:xfrm>
            <a:off x="5026283" y="1549400"/>
            <a:ext cx="4065602" cy="375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Lovaglónadrág típusú érzéscsökkenés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Széklet/vizelet indítási és visszatartási nehézség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Progresszív alsó végtagi gyengeség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Komplett / </a:t>
            </a:r>
            <a:r>
              <a:rPr lang="hu-H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inkomplett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D45EBE3-5EA1-0F43-BC58-B635BD12FAD8}"/>
              </a:ext>
            </a:extLst>
          </p:cNvPr>
          <p:cNvSpPr txBox="1"/>
          <p:nvPr/>
        </p:nvSpPr>
        <p:spPr>
          <a:xfrm>
            <a:off x="5026283" y="904347"/>
            <a:ext cx="3189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CAUDA kompresszió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AA91CBF-9A44-F945-94A0-CF6CD5A6C578}"/>
              </a:ext>
            </a:extLst>
          </p:cNvPr>
          <p:cNvSpPr txBox="1"/>
          <p:nvPr/>
        </p:nvSpPr>
        <p:spPr>
          <a:xfrm>
            <a:off x="77628" y="904347"/>
            <a:ext cx="3715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Gerincvelő kompresszió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BC41DD8-5658-A947-ADFF-679C092C4DC6}"/>
              </a:ext>
            </a:extLst>
          </p:cNvPr>
          <p:cNvSpPr txBox="1">
            <a:spLocks noChangeArrowheads="1"/>
          </p:cNvSpPr>
          <p:nvPr/>
        </p:nvSpPr>
        <p:spPr>
          <a:xfrm>
            <a:off x="77628" y="1549400"/>
            <a:ext cx="4609920" cy="375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Ataxiás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járás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Végtag/törzs zsibbadás/gyengeség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SCC jelek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Babinski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Hoffman-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Trömer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Szexualis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dysfunctio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Széklet/vizelet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Finom mozgás, koordináció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Babinski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Chaddock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Oppenheim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klónus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4515AB-0AB6-1F48-B89D-B86F0874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Motoros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vizsgálata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228EB7-96A2-A145-99A9-E4E79C5A65B5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" y="1101436"/>
            <a:ext cx="7642829" cy="465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(gyors teszt):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Lábujjhegyen állás (S1)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Sarkon állás (L4,L5)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Guggolás (L3,L4)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Trendelenburg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(L5)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836E106-02B3-5D43-AFE3-6C23BBA2C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r="18164"/>
          <a:stretch/>
        </p:blipFill>
        <p:spPr>
          <a:xfrm>
            <a:off x="4938168" y="1856792"/>
            <a:ext cx="3417003" cy="39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780347-512A-9E44-9DC8-42FB5776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Motoros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vizsgálata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84E30E-9D2C-BB4B-8D97-F0F6750205CB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" y="1101436"/>
            <a:ext cx="7642829" cy="465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Izomerő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Szubjektív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Összehasonlító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Torzító tényezők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(ízület, izom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kontraktúra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Skálán értékelt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91944B8-117E-BF4C-B1F6-24530A65ACD2}"/>
              </a:ext>
            </a:extLst>
          </p:cNvPr>
          <p:cNvSpPr txBox="1"/>
          <p:nvPr/>
        </p:nvSpPr>
        <p:spPr>
          <a:xfrm>
            <a:off x="822884" y="3068960"/>
            <a:ext cx="679715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0 – nincs aktív kontrakció</a:t>
            </a:r>
          </a:p>
          <a:p>
            <a:pPr>
              <a:lnSpc>
                <a:spcPct val="150000"/>
              </a:lnSpc>
            </a:pPr>
            <a:r>
              <a:rPr lang="hu-HU" dirty="0"/>
              <a:t>1 – izomfeszülés </a:t>
            </a:r>
            <a:r>
              <a:rPr lang="hu-HU" dirty="0" err="1"/>
              <a:t>palpálható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2 – gravitáció kikapcsolásával teljes mozgáspálya</a:t>
            </a:r>
          </a:p>
          <a:p>
            <a:pPr>
              <a:lnSpc>
                <a:spcPct val="150000"/>
              </a:lnSpc>
            </a:pPr>
            <a:r>
              <a:rPr lang="hu-HU" dirty="0"/>
              <a:t>3 – gravitációval szemben teljes mozgás pálya</a:t>
            </a:r>
          </a:p>
          <a:p>
            <a:pPr>
              <a:lnSpc>
                <a:spcPct val="150000"/>
              </a:lnSpc>
            </a:pPr>
            <a:r>
              <a:rPr lang="hu-HU" dirty="0"/>
              <a:t>4 – ellenállással szemben nem teljes mozgáspálya </a:t>
            </a:r>
          </a:p>
          <a:p>
            <a:pPr>
              <a:lnSpc>
                <a:spcPct val="150000"/>
              </a:lnSpc>
            </a:pPr>
            <a:r>
              <a:rPr lang="hu-HU" dirty="0"/>
              <a:t>5 – normális izomerő</a:t>
            </a:r>
          </a:p>
        </p:txBody>
      </p:sp>
    </p:spTree>
    <p:extLst>
      <p:ext uri="{BB962C8B-B14F-4D97-AF65-F5344CB8AC3E}">
        <p14:creationId xmlns:p14="http://schemas.microsoft.com/office/powerpoint/2010/main" val="9440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1BCF1F-6E86-DC43-80B3-15FDA62C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Szenzoros</a:t>
            </a:r>
            <a:r>
              <a:rPr lang="en-US" dirty="0"/>
              <a:t> </a:t>
            </a:r>
            <a:r>
              <a:rPr lang="en-US" dirty="0" err="1"/>
              <a:t>funckió</a:t>
            </a:r>
            <a:r>
              <a:rPr lang="en-US" dirty="0"/>
              <a:t> </a:t>
            </a:r>
            <a:r>
              <a:rPr lang="en-US" dirty="0" err="1"/>
              <a:t>vizsgálata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5F6D4A-F7E9-124D-AFC0-CBBC59D335D0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" y="1052552"/>
            <a:ext cx="8743950" cy="465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Finom érintés (pin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prick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Összehasonlító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Hyposzenzitivitás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, zsibbadás,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paresthesia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pins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needles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DAA0E38-D690-1041-B1EF-F7BC7CBECF60}"/>
              </a:ext>
            </a:extLst>
          </p:cNvPr>
          <p:cNvSpPr txBox="1"/>
          <p:nvPr/>
        </p:nvSpPr>
        <p:spPr>
          <a:xfrm>
            <a:off x="400051" y="2904113"/>
            <a:ext cx="3091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L1 – lágyék hajlat</a:t>
            </a:r>
          </a:p>
          <a:p>
            <a:r>
              <a:rPr lang="hu-HU" sz="2000" dirty="0"/>
              <a:t>L2 – comb</a:t>
            </a:r>
          </a:p>
          <a:p>
            <a:r>
              <a:rPr lang="hu-HU" sz="2000" dirty="0"/>
              <a:t>L3 – térd</a:t>
            </a:r>
          </a:p>
          <a:p>
            <a:r>
              <a:rPr lang="hu-HU" sz="2000" dirty="0"/>
              <a:t>L4 – </a:t>
            </a:r>
            <a:r>
              <a:rPr lang="hu-HU" sz="2000" dirty="0" err="1"/>
              <a:t>medialis</a:t>
            </a:r>
            <a:r>
              <a:rPr lang="hu-HU" sz="2000" dirty="0"/>
              <a:t> lábszár</a:t>
            </a:r>
          </a:p>
          <a:p>
            <a:r>
              <a:rPr lang="hu-HU" sz="2000" dirty="0"/>
              <a:t>L5 – lábhát</a:t>
            </a:r>
          </a:p>
          <a:p>
            <a:r>
              <a:rPr lang="hu-HU" sz="2000" dirty="0"/>
              <a:t>S1 – </a:t>
            </a:r>
            <a:r>
              <a:rPr lang="hu-HU" sz="2000" dirty="0" err="1"/>
              <a:t>lateralis</a:t>
            </a:r>
            <a:r>
              <a:rPr lang="hu-HU" sz="2000" dirty="0"/>
              <a:t> lábszár, lábfej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AFC0AE2-164B-4345-9D11-32A4253EE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9" t="44921" r="36461"/>
          <a:stretch/>
        </p:blipFill>
        <p:spPr>
          <a:xfrm>
            <a:off x="3287179" y="2492896"/>
            <a:ext cx="1265999" cy="382474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F650881-0A04-4349-8C0C-EBFF0EBD2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2" t="35300" r="5276"/>
          <a:stretch/>
        </p:blipFill>
        <p:spPr>
          <a:xfrm>
            <a:off x="5109670" y="2433230"/>
            <a:ext cx="3845342" cy="38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2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E1A8B0-B6E9-A246-A50D-6BA167E6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Szenzoros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vizsgálat</a:t>
            </a:r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B785A34-879C-5D4E-BAF7-149D7CF6E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63" t="8700" r="11412" b="12741"/>
          <a:stretch/>
        </p:blipFill>
        <p:spPr>
          <a:xfrm>
            <a:off x="899592" y="1340768"/>
            <a:ext cx="2635696" cy="194421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9BFAC01-0E88-9141-86C0-8A3517959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39" b="36704"/>
          <a:stretch/>
        </p:blipFill>
        <p:spPr>
          <a:xfrm>
            <a:off x="4004914" y="1196752"/>
            <a:ext cx="4248472" cy="273630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80375A1-9DB5-CD49-900E-875DDEDC12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0" b="42650"/>
          <a:stretch/>
        </p:blipFill>
        <p:spPr>
          <a:xfrm>
            <a:off x="251520" y="3429000"/>
            <a:ext cx="4320480" cy="28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21BB98-A8AC-4055-865C-B9A471E8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Felső végtag neurológiai vizsgálat</a:t>
            </a:r>
          </a:p>
        </p:txBody>
      </p:sp>
      <p:graphicFrame>
        <p:nvGraphicFramePr>
          <p:cNvPr id="5" name="Táblázat 5">
            <a:extLst>
              <a:ext uri="{FF2B5EF4-FFF2-40B4-BE49-F238E27FC236}">
                <a16:creationId xmlns:a16="http://schemas.microsoft.com/office/drawing/2014/main" id="{A4BF64B4-7C56-427A-9960-DC7B76613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45011"/>
              </p:ext>
            </p:extLst>
          </p:nvPr>
        </p:nvGraphicFramePr>
        <p:xfrm>
          <a:off x="431540" y="1196752"/>
          <a:ext cx="8208912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171">
                  <a:extLst>
                    <a:ext uri="{9D8B030D-6E8A-4147-A177-3AD203B41FA5}">
                      <a16:colId xmlns:a16="http://schemas.microsoft.com/office/drawing/2014/main" val="94099088"/>
                    </a:ext>
                  </a:extLst>
                </a:gridCol>
                <a:gridCol w="2037197">
                  <a:extLst>
                    <a:ext uri="{9D8B030D-6E8A-4147-A177-3AD203B41FA5}">
                      <a16:colId xmlns:a16="http://schemas.microsoft.com/office/drawing/2014/main" val="778176062"/>
                    </a:ext>
                  </a:extLst>
                </a:gridCol>
                <a:gridCol w="2218686">
                  <a:extLst>
                    <a:ext uri="{9D8B030D-6E8A-4147-A177-3AD203B41FA5}">
                      <a16:colId xmlns:a16="http://schemas.microsoft.com/office/drawing/2014/main" val="3058701427"/>
                    </a:ext>
                  </a:extLst>
                </a:gridCol>
                <a:gridCol w="2677858">
                  <a:extLst>
                    <a:ext uri="{9D8B030D-6E8A-4147-A177-3AD203B41FA5}">
                      <a16:colId xmlns:a16="http://schemas.microsoft.com/office/drawing/2014/main" val="860237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Ideggyök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Izom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Szenzitivitás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3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Trapezius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levator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scapulae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scaleneus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ant</a:t>
                      </a:r>
                      <a:r>
                        <a:rPr lang="hu-HU" dirty="0"/>
                        <a:t>. és </a:t>
                      </a:r>
                      <a:r>
                        <a:rPr lang="hu-HU" dirty="0" err="1"/>
                        <a:t>med</a:t>
                      </a:r>
                      <a:r>
                        <a:rPr lang="hu-H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Váll- vállövi régió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891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Biceps</a:t>
                      </a:r>
                      <a:r>
                        <a:rPr lang="hu-HU" dirty="0"/>
                        <a:t>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Deltoideus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Biceps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Lateralis</a:t>
                      </a:r>
                      <a:r>
                        <a:rPr lang="hu-HU" dirty="0"/>
                        <a:t> felkar, </a:t>
                      </a:r>
                      <a:r>
                        <a:rPr lang="hu-HU" dirty="0" err="1"/>
                        <a:t>n.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axillaris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55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Brachioradialis</a:t>
                      </a:r>
                      <a:r>
                        <a:rPr lang="hu-HU" dirty="0"/>
                        <a:t>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Csukló </a:t>
                      </a:r>
                      <a:r>
                        <a:rPr lang="hu-HU" dirty="0" err="1"/>
                        <a:t>extensio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biceps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Lateralis</a:t>
                      </a:r>
                      <a:r>
                        <a:rPr lang="hu-HU" dirty="0"/>
                        <a:t> alkar, </a:t>
                      </a:r>
                      <a:r>
                        <a:rPr lang="hu-HU" dirty="0" err="1"/>
                        <a:t>n.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musculocutaneus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20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Triceps</a:t>
                      </a:r>
                      <a:r>
                        <a:rPr lang="hu-HU" dirty="0"/>
                        <a:t>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Csukló </a:t>
                      </a:r>
                      <a:r>
                        <a:rPr lang="hu-HU" dirty="0" err="1"/>
                        <a:t>flexio</a:t>
                      </a:r>
                      <a:r>
                        <a:rPr lang="hu-HU" dirty="0"/>
                        <a:t>, ujj </a:t>
                      </a:r>
                      <a:r>
                        <a:rPr lang="hu-HU" dirty="0" err="1"/>
                        <a:t>extensio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triceps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Középső ujj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56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Ujj </a:t>
                      </a:r>
                      <a:r>
                        <a:rPr lang="hu-HU" dirty="0" err="1"/>
                        <a:t>flexio</a:t>
                      </a:r>
                      <a:r>
                        <a:rPr lang="hu-HU" dirty="0"/>
                        <a:t>, kéz </a:t>
                      </a:r>
                      <a:r>
                        <a:rPr lang="hu-HU" dirty="0" err="1"/>
                        <a:t>intrinsic</a:t>
                      </a:r>
                      <a:r>
                        <a:rPr lang="hu-HU" dirty="0"/>
                        <a:t> izmok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Medialis</a:t>
                      </a:r>
                      <a:r>
                        <a:rPr lang="hu-HU" dirty="0"/>
                        <a:t> alkar, </a:t>
                      </a:r>
                      <a:r>
                        <a:rPr lang="hu-HU" dirty="0" err="1"/>
                        <a:t>n.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cutaneus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antebrachii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medialis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83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Kéz </a:t>
                      </a:r>
                      <a:r>
                        <a:rPr lang="hu-HU" dirty="0" err="1"/>
                        <a:t>intrinsic</a:t>
                      </a:r>
                      <a:r>
                        <a:rPr lang="hu-HU" dirty="0"/>
                        <a:t> izmok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Medialis</a:t>
                      </a:r>
                      <a:r>
                        <a:rPr lang="hu-HU" dirty="0"/>
                        <a:t> felkar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56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3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9205EF-1662-4B2F-910A-10D353CE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Alsó végtag neurológiai vizsgálata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66A9178D-ACBA-472F-9208-4C99D6F65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336636"/>
              </p:ext>
            </p:extLst>
          </p:nvPr>
        </p:nvGraphicFramePr>
        <p:xfrm>
          <a:off x="827584" y="1778000"/>
          <a:ext cx="7488832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20102179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52514755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1929482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90260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Ideggyök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Izom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Szenzitivitás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L1-2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Psoas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Lágyékhajlat, comb elülső rész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99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Quadriceps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femoris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Anterior</a:t>
                      </a:r>
                      <a:r>
                        <a:rPr lang="hu-HU" dirty="0"/>
                        <a:t> comb, térd </a:t>
                      </a:r>
                      <a:r>
                        <a:rPr lang="hu-HU" dirty="0" err="1"/>
                        <a:t>medialis</a:t>
                      </a:r>
                      <a:r>
                        <a:rPr lang="hu-HU" dirty="0"/>
                        <a:t> része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4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Patella</a:t>
                      </a:r>
                      <a:r>
                        <a:rPr lang="hu-HU" dirty="0"/>
                        <a:t>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Tibialis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anterior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Medialis</a:t>
                      </a:r>
                      <a:r>
                        <a:rPr lang="hu-HU" dirty="0"/>
                        <a:t> lábszár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69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Extensor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hallucis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longus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gluteus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medius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Lateralis</a:t>
                      </a:r>
                      <a:r>
                        <a:rPr lang="hu-HU" dirty="0"/>
                        <a:t> lábszár, lábhát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30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Achilles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Triceps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surae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Peroneus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longus</a:t>
                      </a:r>
                      <a:r>
                        <a:rPr lang="hu-HU" dirty="0"/>
                        <a:t> és </a:t>
                      </a:r>
                      <a:r>
                        <a:rPr lang="hu-HU" dirty="0" err="1"/>
                        <a:t>brevis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Lateralis</a:t>
                      </a:r>
                      <a:r>
                        <a:rPr lang="hu-HU" dirty="0"/>
                        <a:t> lábszár, </a:t>
                      </a:r>
                      <a:r>
                        <a:rPr lang="hu-HU" dirty="0" err="1"/>
                        <a:t>lateralis</a:t>
                      </a:r>
                      <a:r>
                        <a:rPr lang="hu-HU" dirty="0"/>
                        <a:t> lábfej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2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személy látható&#10;&#10;Automatikusan generált leírás">
            <a:extLst>
              <a:ext uri="{FF2B5EF4-FFF2-40B4-BE49-F238E27FC236}">
                <a16:creationId xmlns:a16="http://schemas.microsoft.com/office/drawing/2014/main" id="{E25A3D06-0A32-45CE-A2F4-2EF7DB46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23824"/>
            <a:ext cx="4244280" cy="3586416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E3725B-8B6B-4A93-9875-77E85F476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052736"/>
            <a:ext cx="4240619" cy="5328592"/>
          </a:xfrm>
        </p:spPr>
        <p:txBody>
          <a:bodyPr/>
          <a:lstStyle/>
          <a:p>
            <a:r>
              <a:rPr lang="hu-HU" dirty="0" err="1"/>
              <a:t>Lasegue</a:t>
            </a:r>
            <a:r>
              <a:rPr lang="hu-HU" dirty="0"/>
              <a:t> teszt</a:t>
            </a:r>
          </a:p>
          <a:p>
            <a:r>
              <a:rPr lang="hu-HU" dirty="0" err="1"/>
              <a:t>Neurodinamikai</a:t>
            </a:r>
            <a:r>
              <a:rPr lang="hu-HU" dirty="0"/>
              <a:t> teszt- L4-S1 ideggyök mechanikai stresszre vagy kompressziójára adott válaszát vizsgálja</a:t>
            </a:r>
          </a:p>
          <a:p>
            <a:r>
              <a:rPr lang="hu-HU" dirty="0"/>
              <a:t>Pozitív: 30-70 fok közötti csípő flexió estén provokált fájdalom (alsóvégtag vagy </a:t>
            </a:r>
            <a:r>
              <a:rPr lang="hu-HU" dirty="0" err="1"/>
              <a:t>lumbális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4E89669-8769-4008-88C0-462EA764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26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Straight leg raise teszt</a:t>
            </a:r>
          </a:p>
        </p:txBody>
      </p:sp>
    </p:spTree>
    <p:extLst>
      <p:ext uri="{BB962C8B-B14F-4D97-AF65-F5344CB8AC3E}">
        <p14:creationId xmlns:p14="http://schemas.microsoft.com/office/powerpoint/2010/main" val="34921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04CA534-ADA4-45E1-8D59-E20201A1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1" r="27597" b="2"/>
          <a:stretch/>
        </p:blipFill>
        <p:spPr>
          <a:xfrm>
            <a:off x="251520" y="1052736"/>
            <a:ext cx="4244280" cy="5328592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DADEF7-C464-41AA-B819-0219FEF1E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052736"/>
            <a:ext cx="4240619" cy="5328592"/>
          </a:xfrm>
        </p:spPr>
        <p:txBody>
          <a:bodyPr/>
          <a:lstStyle/>
          <a:p>
            <a:r>
              <a:rPr lang="hu-HU" dirty="0" err="1"/>
              <a:t>Prone</a:t>
            </a:r>
            <a:r>
              <a:rPr lang="hu-HU" dirty="0"/>
              <a:t> </a:t>
            </a:r>
            <a:r>
              <a:rPr lang="hu-HU" dirty="0" err="1"/>
              <a:t>knee</a:t>
            </a:r>
            <a:r>
              <a:rPr lang="hu-HU" dirty="0"/>
              <a:t> </a:t>
            </a:r>
            <a:r>
              <a:rPr lang="hu-HU" dirty="0" err="1"/>
              <a:t>bend</a:t>
            </a:r>
            <a:r>
              <a:rPr lang="hu-HU" dirty="0"/>
              <a:t> (egyéb szakirodalmi megfogalmazása)</a:t>
            </a:r>
          </a:p>
          <a:p>
            <a:r>
              <a:rPr lang="hu-HU" dirty="0" err="1"/>
              <a:t>Neurodinamikai</a:t>
            </a:r>
            <a:r>
              <a:rPr lang="hu-HU" dirty="0"/>
              <a:t> teszt- L2-4 ideggyök mechanikai stresszre vagy kompressziójára adott válaszát vizsgálja</a:t>
            </a:r>
          </a:p>
          <a:p>
            <a:r>
              <a:rPr lang="hu-HU" dirty="0"/>
              <a:t>Pozitív: fájdalom provokálható 80-100 fok térd flexiós terjedelemben</a:t>
            </a:r>
          </a:p>
          <a:p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41FD58E-5545-4E94-9353-DDC8E02F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26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err="1"/>
              <a:t>Femoralis</a:t>
            </a:r>
            <a:r>
              <a:rPr lang="en-US"/>
              <a:t> </a:t>
            </a:r>
            <a:r>
              <a:rPr lang="en-US" err="1"/>
              <a:t>nyújtási</a:t>
            </a:r>
            <a:r>
              <a:rPr lang="en-US"/>
              <a:t> </a:t>
            </a:r>
            <a:r>
              <a:rPr lang="en-US" err="1"/>
              <a:t>teszt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2ECE8-1B39-A94D-B8CB-F52427FD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Konzervatív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dirty="0" err="1"/>
              <a:t>célja</a:t>
            </a:r>
            <a:endParaRPr lang="en-US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596DA9EB-7237-504B-974B-5195A74F1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999428"/>
              </p:ext>
            </p:extLst>
          </p:nvPr>
        </p:nvGraphicFramePr>
        <p:xfrm>
          <a:off x="107504" y="1052513"/>
          <a:ext cx="9036495" cy="51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Recording 2020. dec. 7. 10:24:24" descr="Audio Recording 2020. dec. 7. 10:24:24">
            <a:hlinkClick r:id="" action="ppaction://media"/>
            <a:extLst>
              <a:ext uri="{FF2B5EF4-FFF2-40B4-BE49-F238E27FC236}">
                <a16:creationId xmlns:a16="http://schemas.microsoft.com/office/drawing/2014/main" id="{8C9FA443-6BA8-6D47-845F-A8D72F8A8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BE8B8D-1C2E-4736-8FFE-A735AE83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Ajánlott irodalom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36DFEF-3BA0-4408-98E8-C87EA0898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https://www.youtube.com/user/eurospineorg</a:t>
            </a:r>
            <a:endParaRPr lang="hu-HU" dirty="0"/>
          </a:p>
          <a:p>
            <a:r>
              <a:rPr lang="hu-HU" dirty="0">
                <a:hlinkClick r:id="rId3"/>
              </a:rPr>
              <a:t>https://www.ncbi.nlm.nih.gov/pmc/articles/PMC3454542/</a:t>
            </a:r>
            <a:endParaRPr lang="hu-HU" dirty="0"/>
          </a:p>
          <a:p>
            <a:r>
              <a:rPr lang="hu-HU" dirty="0">
                <a:hlinkClick r:id="rId4"/>
              </a:rPr>
              <a:t>https://www.ncbi.nlm.nih.gov/pmc/articles/PMC3454540/pdf/586_2006_Article_1071.pdf</a:t>
            </a:r>
            <a:endParaRPr lang="hu-HU" dirty="0"/>
          </a:p>
          <a:p>
            <a:r>
              <a:rPr lang="hu-HU" dirty="0">
                <a:hlinkClick r:id="rId5"/>
              </a:rPr>
              <a:t>https://www.researchgate.net/publication/238608739_European_Guidelines_for_Prevention_in_Low_Back_Pain</a:t>
            </a:r>
            <a:endParaRPr lang="hu-HU" dirty="0"/>
          </a:p>
          <a:p>
            <a:r>
              <a:rPr lang="hu-HU" dirty="0">
                <a:hlinkClick r:id="rId6"/>
              </a:rPr>
              <a:t>https://www.jospt.org/doi/pdf/10.2519/jospt.2012.42.4.A1</a:t>
            </a:r>
            <a:endParaRPr lang="hu-HU" dirty="0"/>
          </a:p>
          <a:p>
            <a:r>
              <a:rPr lang="hu-HU" dirty="0">
                <a:hlinkClick r:id="rId7"/>
              </a:rPr>
              <a:t>https://www.nice.org.uk/guidance/conditions-and-diseases/musculoskeletal-conditions/low-back-pain</a:t>
            </a:r>
            <a:endParaRPr lang="hu-HU" dirty="0">
              <a:hlinkClick r:id="rId8"/>
            </a:endParaRPr>
          </a:p>
          <a:p>
            <a:r>
              <a:rPr lang="hu-HU" dirty="0">
                <a:hlinkClick r:id="rId8"/>
              </a:rPr>
              <a:t>https://www.jospt.org/doi/pdf/10.2519/jospt.2017.0302</a:t>
            </a:r>
            <a:endParaRPr lang="hu-HU" dirty="0"/>
          </a:p>
          <a:p>
            <a:r>
              <a:rPr lang="hu-HU" dirty="0" err="1"/>
              <a:t>Cochrane</a:t>
            </a:r>
            <a:r>
              <a:rPr lang="hu-HU" dirty="0"/>
              <a:t> </a:t>
            </a:r>
            <a:r>
              <a:rPr lang="hu-HU" dirty="0" err="1"/>
              <a:t>Library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52DC3D-5748-430A-A6DF-B3A652F8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 Kedves Hallgatók!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Felmerülő kérdésükkel kérem bátran keressenek! A vizsgára sikeres felkészülést kívánok Önöknek.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				Szita Júlia</a:t>
            </a:r>
          </a:p>
          <a:p>
            <a:pPr marL="0" indent="0">
              <a:buNone/>
            </a:pPr>
            <a:r>
              <a:rPr lang="hu-HU" dirty="0"/>
              <a:t>						</a:t>
            </a:r>
            <a:r>
              <a:rPr lang="hu-HU" sz="2000" dirty="0">
                <a:hlinkClick r:id="rId2"/>
              </a:rPr>
              <a:t>julia.szita@bhc.hu</a:t>
            </a:r>
            <a:endParaRPr lang="hu-HU" sz="20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9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47" y="16041"/>
            <a:ext cx="8163109" cy="654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50589" y="5805264"/>
            <a:ext cx="4059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0000"/>
              </a:buClr>
              <a:buSzPct val="50000"/>
              <a:buFont typeface="Wingdings" pitchFamily="2" charset="2"/>
              <a:buNone/>
            </a:pPr>
            <a:r>
              <a:rPr lang="hu-HU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5260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BE1-B768-7B45-8910-B7D0CA90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Konzervatív</a:t>
            </a:r>
            <a:r>
              <a:rPr lang="en-US" dirty="0"/>
              <a:t> </a:t>
            </a:r>
            <a:r>
              <a:rPr lang="en-US" dirty="0" err="1"/>
              <a:t>terápia</a:t>
            </a:r>
            <a:endParaRPr lang="en-US" dirty="0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C9E1F87-0988-9047-AFF8-31C8228FB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46494"/>
              </p:ext>
            </p:extLst>
          </p:nvPr>
        </p:nvGraphicFramePr>
        <p:xfrm>
          <a:off x="395536" y="925512"/>
          <a:ext cx="8399277" cy="53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044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Szisztémás</a:t>
                      </a:r>
                      <a:r>
                        <a:rPr lang="hu-HU" sz="1400" baseline="0" dirty="0"/>
                        <a:t> gyógyszeres </a:t>
                      </a:r>
                    </a:p>
                    <a:p>
                      <a:pPr algn="ctr"/>
                      <a:endParaRPr lang="hu-HU" sz="1400" dirty="0"/>
                    </a:p>
                  </a:txBody>
                  <a:tcPr marT="45979" marB="45979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Lokális Injekciós </a:t>
                      </a:r>
                    </a:p>
                  </a:txBody>
                  <a:tcPr marT="45979" marB="45979" anchor="ctr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Fizioterápia és Komplementer gyógymódok </a:t>
                      </a:r>
                    </a:p>
                  </a:txBody>
                  <a:tcPr marT="45979" marB="45979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Betegfelvilágosí</a:t>
                      </a:r>
                      <a:r>
                        <a:rPr lang="hu-HU" sz="1400" dirty="0"/>
                        <a:t>-tás </a:t>
                      </a:r>
                    </a:p>
                  </a:txBody>
                  <a:tcPr marT="45979" marB="45979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Pszichoterápia</a:t>
                      </a:r>
                    </a:p>
                  </a:txBody>
                  <a:tcPr marT="45979" marB="45979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29"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marT="45979" marB="45979"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marT="45979" marB="45979"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bg1"/>
                          </a:solidFill>
                        </a:rPr>
                        <a:t>Aktív</a:t>
                      </a:r>
                    </a:p>
                  </a:txBody>
                  <a:tcPr marT="45979" marB="45979"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bg1"/>
                          </a:solidFill>
                        </a:rPr>
                        <a:t>Passzív</a:t>
                      </a:r>
                    </a:p>
                  </a:txBody>
                  <a:tcPr marT="45979" marB="45979"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marT="45979" marB="45979"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marT="45979" marB="45979">
                    <a:solidFill>
                      <a:srgbClr val="7030A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Infúzió (szteroid v.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  NSAID</a:t>
                      </a: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 , </a:t>
                      </a:r>
                      <a:r>
                        <a:rPr lang="hu-HU" sz="1200" b="1" baseline="0" dirty="0" err="1">
                          <a:solidFill>
                            <a:srgbClr val="7030A0"/>
                          </a:solidFill>
                        </a:rPr>
                        <a:t>Perfalgan</a:t>
                      </a: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,</a:t>
                      </a:r>
                      <a:endParaRPr lang="hu-HU" sz="1200" b="1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hu-HU" sz="1200" b="1" dirty="0" err="1">
                          <a:solidFill>
                            <a:srgbClr val="7030A0"/>
                          </a:solidFill>
                        </a:rPr>
                        <a:t>Contramal</a:t>
                      </a: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.NSAID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Izomlazítók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Antidepresszánsok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Minor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hu-HU" sz="1200" b="1" baseline="0" dirty="0" err="1">
                          <a:solidFill>
                            <a:srgbClr val="7030A0"/>
                          </a:solidFill>
                        </a:rPr>
                        <a:t>analgetikumok</a:t>
                      </a:r>
                      <a:endParaRPr lang="hu-HU" sz="1200" b="1" baseline="0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hu-HU" sz="1200" b="1" baseline="0" dirty="0" err="1">
                          <a:solidFill>
                            <a:srgbClr val="7030A0"/>
                          </a:solidFill>
                        </a:rPr>
                        <a:t>Opiát</a:t>
                      </a: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 származékok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hu-HU" sz="1200" b="1" baseline="0" dirty="0" err="1">
                          <a:solidFill>
                            <a:srgbClr val="7030A0"/>
                          </a:solidFill>
                        </a:rPr>
                        <a:t>Lyrica</a:t>
                      </a:r>
                      <a:endParaRPr lang="hu-HU" sz="1200" b="1" baseline="0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hu-HU" sz="1200" b="1" baseline="0" dirty="0" err="1">
                          <a:solidFill>
                            <a:srgbClr val="7030A0"/>
                          </a:solidFill>
                        </a:rPr>
                        <a:t>Miacalcic</a:t>
                      </a:r>
                      <a:endParaRPr lang="hu-HU" sz="1200" b="1" baseline="0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hu-HU" sz="1200" dirty="0">
                        <a:solidFill>
                          <a:srgbClr val="7030A0"/>
                        </a:solidFill>
                      </a:endParaRPr>
                    </a:p>
                  </a:txBody>
                  <a:tcPr marT="45979" marB="45979">
                    <a:solidFill>
                      <a:srgbClr val="7030A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hu-HU" sz="1200" b="1" dirty="0" err="1">
                          <a:solidFill>
                            <a:srgbClr val="7030A0"/>
                          </a:solidFill>
                        </a:rPr>
                        <a:t>Szeroidos</a:t>
                      </a: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 gyöki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 vagy kisízületi </a:t>
                      </a:r>
                      <a:r>
                        <a:rPr lang="hu-HU" sz="1200" b="1" dirty="0" err="1">
                          <a:solidFill>
                            <a:srgbClr val="7030A0"/>
                          </a:solidFill>
                        </a:rPr>
                        <a:t>bl</a:t>
                      </a: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SEA</a:t>
                      </a:r>
                    </a:p>
                  </a:txBody>
                  <a:tcPr marT="45979" marB="45979">
                    <a:solidFill>
                      <a:srgbClr val="7030A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lnSpc>
                          <a:spcPct val="150000"/>
                        </a:lnSpc>
                        <a:buClr>
                          <a:srgbClr val="7030A0"/>
                        </a:buClr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Speciális gyógytorna technikák (PNF,</a:t>
                      </a: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hu-HU" sz="1200" b="1" baseline="0" dirty="0" err="1">
                          <a:solidFill>
                            <a:srgbClr val="7030A0"/>
                          </a:solidFill>
                        </a:rPr>
                        <a:t>McKenzie</a:t>
                      </a: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stabilizációs tréning, aktív </a:t>
                      </a:r>
                      <a:r>
                        <a:rPr lang="hu-HU" sz="1200" b="1" dirty="0" err="1">
                          <a:solidFill>
                            <a:srgbClr val="7030A0"/>
                          </a:solidFill>
                        </a:rPr>
                        <a:t>stretching</a:t>
                      </a: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stb.)</a:t>
                      </a:r>
                    </a:p>
                    <a:p>
                      <a:pPr marL="95250" indent="-95250">
                        <a:lnSpc>
                          <a:spcPct val="150000"/>
                        </a:lnSpc>
                        <a:buClr>
                          <a:srgbClr val="7030A0"/>
                        </a:buClr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Kondicionáló gyakorlatok</a:t>
                      </a:r>
                    </a:p>
                    <a:p>
                      <a:pPr marL="95250" indent="-95250">
                        <a:lnSpc>
                          <a:spcPct val="150000"/>
                        </a:lnSpc>
                        <a:buClr>
                          <a:srgbClr val="7030A0"/>
                        </a:buClr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Hidroterápia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hu-HU" sz="1200" dirty="0"/>
                    </a:p>
                  </a:txBody>
                  <a:tcPr marT="45979" marB="45979">
                    <a:solidFill>
                      <a:srgbClr val="7030A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Ágynyugalom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Elektroterápia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 err="1">
                          <a:solidFill>
                            <a:srgbClr val="7030A0"/>
                          </a:solidFill>
                        </a:rPr>
                        <a:t>Mágnesterápia</a:t>
                      </a:r>
                      <a:endParaRPr lang="hu-HU" sz="1200" b="1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Fototerápia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Akupunktúra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 err="1">
                          <a:solidFill>
                            <a:srgbClr val="7030A0"/>
                          </a:solidFill>
                        </a:rPr>
                        <a:t>Manuál</a:t>
                      </a:r>
                      <a:r>
                        <a:rPr lang="hu-HU" sz="1200" b="1" baseline="0" dirty="0" err="1">
                          <a:solidFill>
                            <a:srgbClr val="7030A0"/>
                          </a:solidFill>
                        </a:rPr>
                        <a:t>terápia</a:t>
                      </a:r>
                      <a:endParaRPr lang="hu-HU" sz="1200" b="1" baseline="0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baseline="0" dirty="0" err="1">
                          <a:solidFill>
                            <a:srgbClr val="7030A0"/>
                          </a:solidFill>
                        </a:rPr>
                        <a:t>Trakció</a:t>
                      </a:r>
                      <a:endParaRPr lang="hu-HU" sz="1200" b="1" baseline="0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Diéta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Masszázs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Passzív</a:t>
                      </a:r>
                      <a:br>
                        <a:rPr lang="hu-HU" sz="1200" b="1" baseline="0" dirty="0">
                          <a:solidFill>
                            <a:srgbClr val="7030A0"/>
                          </a:solidFill>
                        </a:rPr>
                      </a:br>
                      <a:r>
                        <a:rPr lang="hu-HU" sz="1200" b="1" baseline="0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hu-HU" sz="1200" b="1" dirty="0" err="1">
                          <a:solidFill>
                            <a:srgbClr val="7030A0"/>
                          </a:solidFill>
                        </a:rPr>
                        <a:t>stretching</a:t>
                      </a:r>
                      <a:endParaRPr lang="hu-HU" sz="1200" b="1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 err="1">
                          <a:solidFill>
                            <a:srgbClr val="7030A0"/>
                          </a:solidFill>
                        </a:rPr>
                        <a:t>Kineziotape</a:t>
                      </a: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  </a:t>
                      </a:r>
                    </a:p>
                  </a:txBody>
                  <a:tcPr marT="45979" marB="45979">
                    <a:solidFill>
                      <a:srgbClr val="7030A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Gerinciskola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Ergonómia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Betegoktatás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Életmód</a:t>
                      </a:r>
                    </a:p>
                  </a:txBody>
                  <a:tcPr marT="45979" marB="45979">
                    <a:solidFill>
                      <a:srgbClr val="7030A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Hipnózis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 Relaxáció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7030A0"/>
                          </a:solidFill>
                        </a:rPr>
                        <a:t>Viselkedésterápia</a:t>
                      </a:r>
                    </a:p>
                  </a:txBody>
                  <a:tcPr marT="45979" marB="45979">
                    <a:solidFill>
                      <a:srgbClr val="7030A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1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795ED-04EB-314D-B36F-2268A585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Fizioterápia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408D4C-5834-B449-8ECF-79A9F0FD7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Leggyakrabban</a:t>
            </a:r>
            <a:r>
              <a:rPr lang="en-US" dirty="0"/>
              <a:t> </a:t>
            </a:r>
            <a:r>
              <a:rPr lang="en-US" dirty="0" err="1"/>
              <a:t>alkalmazott</a:t>
            </a:r>
            <a:r>
              <a:rPr lang="en-US" dirty="0"/>
              <a:t> </a:t>
            </a:r>
            <a:r>
              <a:rPr lang="en-US" dirty="0" err="1"/>
              <a:t>módszerek</a:t>
            </a:r>
            <a:r>
              <a:rPr lang="en-US" dirty="0"/>
              <a:t> </a:t>
            </a:r>
            <a:r>
              <a:rPr lang="en-US" dirty="0" err="1"/>
              <a:t>gerincbetegségek</a:t>
            </a:r>
            <a:r>
              <a:rPr lang="en-US" dirty="0"/>
              <a:t> </a:t>
            </a:r>
            <a:r>
              <a:rPr lang="en-US" dirty="0" err="1"/>
              <a:t>kezelésében</a:t>
            </a:r>
            <a:endParaRPr lang="en-US" dirty="0"/>
          </a:p>
          <a:p>
            <a:pPr lvl="1"/>
            <a:r>
              <a:rPr lang="hu-HU" sz="2400" dirty="0"/>
              <a:t>Szegmentális s</a:t>
            </a:r>
            <a:r>
              <a:rPr lang="en-US" sz="2400" dirty="0" err="1"/>
              <a:t>tabilizá</a:t>
            </a:r>
            <a:r>
              <a:rPr lang="hu-HU" sz="2400" dirty="0" err="1"/>
              <a:t>ciós</a:t>
            </a:r>
            <a:r>
              <a:rPr lang="en-US" sz="2400" dirty="0"/>
              <a:t> </a:t>
            </a:r>
            <a:r>
              <a:rPr lang="hu-HU" sz="2400" dirty="0"/>
              <a:t>tréning</a:t>
            </a:r>
            <a:endParaRPr lang="en-US" sz="2400" dirty="0"/>
          </a:p>
          <a:p>
            <a:pPr lvl="1"/>
            <a:r>
              <a:rPr lang="en-US" sz="2400" dirty="0" err="1"/>
              <a:t>Ortopéd</a:t>
            </a:r>
            <a:r>
              <a:rPr lang="en-US" sz="2400" dirty="0"/>
              <a:t> </a:t>
            </a:r>
            <a:r>
              <a:rPr lang="en-US" sz="2400" dirty="0" err="1"/>
              <a:t>manuálterápia</a:t>
            </a:r>
            <a:endParaRPr lang="en-US" sz="2400" dirty="0"/>
          </a:p>
          <a:p>
            <a:pPr lvl="2"/>
            <a:r>
              <a:rPr lang="en-US" sz="2200" dirty="0"/>
              <a:t>Maitland </a:t>
            </a:r>
            <a:r>
              <a:rPr lang="en-US" sz="2200" dirty="0" err="1"/>
              <a:t>féle</a:t>
            </a:r>
            <a:r>
              <a:rPr lang="en-US" sz="2200" dirty="0"/>
              <a:t> </a:t>
            </a:r>
            <a:r>
              <a:rPr lang="en-US" sz="2200" dirty="0" err="1"/>
              <a:t>manuálterápia</a:t>
            </a:r>
            <a:endParaRPr lang="en-US" sz="2200" dirty="0"/>
          </a:p>
          <a:p>
            <a:pPr lvl="2"/>
            <a:r>
              <a:rPr lang="en-US" sz="2200" dirty="0"/>
              <a:t>Mulligan </a:t>
            </a:r>
            <a:r>
              <a:rPr lang="en-US" sz="2200" dirty="0" err="1"/>
              <a:t>féle</a:t>
            </a:r>
            <a:r>
              <a:rPr lang="en-US" sz="2200" dirty="0"/>
              <a:t> </a:t>
            </a:r>
            <a:r>
              <a:rPr lang="en-US" sz="2200" dirty="0" err="1"/>
              <a:t>mobilizáció</a:t>
            </a:r>
            <a:endParaRPr lang="en-US" sz="2200" dirty="0"/>
          </a:p>
          <a:p>
            <a:pPr lvl="1"/>
            <a:r>
              <a:rPr lang="en-US" sz="2400" dirty="0" err="1"/>
              <a:t>Perifériás</a:t>
            </a:r>
            <a:r>
              <a:rPr lang="en-US" sz="2400" dirty="0"/>
              <a:t> </a:t>
            </a:r>
            <a:r>
              <a:rPr lang="en-US" sz="2400" dirty="0" err="1"/>
              <a:t>idegmobilizáció</a:t>
            </a:r>
            <a:endParaRPr lang="en-US" sz="2400" dirty="0"/>
          </a:p>
          <a:p>
            <a:pPr lvl="1"/>
            <a:r>
              <a:rPr lang="en-US" sz="2400" dirty="0"/>
              <a:t>McKenzie </a:t>
            </a:r>
            <a:r>
              <a:rPr lang="en-US" sz="2400" dirty="0" err="1"/>
              <a:t>torna</a:t>
            </a:r>
            <a:endParaRPr lang="hu-HU" sz="2400" dirty="0"/>
          </a:p>
          <a:p>
            <a:pPr lvl="1"/>
            <a:r>
              <a:rPr lang="hu-HU" sz="2400" dirty="0" err="1"/>
              <a:t>Feldenkrais</a:t>
            </a:r>
            <a:r>
              <a:rPr lang="hu-HU" sz="2400" dirty="0"/>
              <a:t> módszer</a:t>
            </a:r>
          </a:p>
          <a:p>
            <a:pPr lvl="1"/>
            <a:r>
              <a:rPr lang="hu-HU" sz="2400" dirty="0" err="1"/>
              <a:t>Schroth</a:t>
            </a:r>
            <a:r>
              <a:rPr lang="hu-HU" sz="2400" dirty="0"/>
              <a:t> módszer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Audio Recording 2020. dec. 7. 10:53:34" descr="Audio Recording 2020. dec. 7. 10:53:34">
            <a:hlinkClick r:id="" action="ppaction://media"/>
            <a:extLst>
              <a:ext uri="{FF2B5EF4-FFF2-40B4-BE49-F238E27FC236}">
                <a16:creationId xmlns:a16="http://schemas.microsoft.com/office/drawing/2014/main" id="{9CF0D7F2-E668-8448-9E69-72EF0ECE9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D0690E0-B9E5-3D4E-9AE6-CA159E6CD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424936" cy="5328592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hu-HU" dirty="0"/>
              <a:t>Mechanikai vagy nem mechanikai eredet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hu-HU" dirty="0"/>
              <a:t>Súlyos patológia felismerése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hu-HU" dirty="0" err="1"/>
              <a:t>Extraspinális</a:t>
            </a:r>
            <a:r>
              <a:rPr lang="hu-HU" dirty="0"/>
              <a:t> patológiák kizárása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hu-HU" dirty="0"/>
              <a:t>Fájdalom forrás azonosítása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endParaRPr lang="en-US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6FEE8436-FA8A-894D-AD5E-45921EBA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Betegvizsgálat</a:t>
            </a:r>
            <a:r>
              <a:rPr lang="en-US" dirty="0"/>
              <a:t> </a:t>
            </a:r>
            <a:r>
              <a:rPr lang="en-US" dirty="0" err="1"/>
              <a:t>célja</a:t>
            </a:r>
            <a:endParaRPr lang="en-US" dirty="0"/>
          </a:p>
        </p:txBody>
      </p:sp>
      <p:pic>
        <p:nvPicPr>
          <p:cNvPr id="3" name="Audio Recording 2020. dec. 7. 10:56:12" descr="Audio Recording 2020. dec. 7. 10:56:12">
            <a:hlinkClick r:id="" action="ppaction://media"/>
            <a:extLst>
              <a:ext uri="{FF2B5EF4-FFF2-40B4-BE49-F238E27FC236}">
                <a16:creationId xmlns:a16="http://schemas.microsoft.com/office/drawing/2014/main" id="{2D0B6513-D2F0-5E46-847E-DC2159A36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F258DE2-BDD7-4E49-9AE1-0B5133E90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795" y="860946"/>
            <a:ext cx="5976664" cy="5328592"/>
          </a:xfrm>
        </p:spPr>
        <p:txBody>
          <a:bodyPr/>
          <a:lstStyle/>
          <a:p>
            <a:r>
              <a:rPr lang="hu-HU" dirty="0"/>
              <a:t>Anamnézis</a:t>
            </a:r>
          </a:p>
          <a:p>
            <a:r>
              <a:rPr lang="hu-HU" dirty="0" err="1"/>
              <a:t>Inspectio</a:t>
            </a:r>
            <a:r>
              <a:rPr lang="hu-HU" dirty="0"/>
              <a:t>/ Tartásvizsgálat</a:t>
            </a:r>
          </a:p>
          <a:p>
            <a:r>
              <a:rPr lang="hu-HU" dirty="0"/>
              <a:t>Aktív mozgás vizsgálat</a:t>
            </a:r>
          </a:p>
          <a:p>
            <a:r>
              <a:rPr lang="hu-HU" dirty="0"/>
              <a:t>Passzív mozgás vizsgálat</a:t>
            </a:r>
          </a:p>
          <a:p>
            <a:r>
              <a:rPr lang="hu-HU" dirty="0"/>
              <a:t>Neurológiai vizsgálat</a:t>
            </a:r>
          </a:p>
          <a:p>
            <a:pPr lvl="1"/>
            <a:r>
              <a:rPr lang="hu-HU" dirty="0"/>
              <a:t>Izomerő</a:t>
            </a:r>
          </a:p>
          <a:p>
            <a:pPr lvl="1"/>
            <a:r>
              <a:rPr lang="hu-HU" dirty="0"/>
              <a:t>Reflex</a:t>
            </a:r>
          </a:p>
          <a:p>
            <a:pPr lvl="1"/>
            <a:r>
              <a:rPr lang="hu-HU" dirty="0"/>
              <a:t>Szenzitivitás</a:t>
            </a:r>
          </a:p>
          <a:p>
            <a:r>
              <a:rPr lang="hu-HU" dirty="0" err="1"/>
              <a:t>Neurodinamikai</a:t>
            </a:r>
            <a:r>
              <a:rPr lang="hu-HU" dirty="0"/>
              <a:t> vizsgálat</a:t>
            </a:r>
          </a:p>
          <a:p>
            <a:r>
              <a:rPr lang="hu-HU" dirty="0" err="1"/>
              <a:t>Palpáció</a:t>
            </a:r>
            <a:endParaRPr lang="hu-HU" dirty="0"/>
          </a:p>
          <a:p>
            <a:r>
              <a:rPr lang="hu-HU" dirty="0"/>
              <a:t>Szomszédos ízületek vizsgálata</a:t>
            </a:r>
          </a:p>
          <a:p>
            <a:r>
              <a:rPr lang="hu-HU" dirty="0"/>
              <a:t>Speciális tesztek </a:t>
            </a:r>
          </a:p>
          <a:p>
            <a:r>
              <a:rPr lang="hu-HU" dirty="0"/>
              <a:t>Képalkotó vizsgálat</a:t>
            </a:r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E1C5E3D2-4542-4071-AB80-C75084AA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Vizsgálat lépései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85EAAF1-C39F-46DC-B1D0-365B5FE544CA}"/>
              </a:ext>
            </a:extLst>
          </p:cNvPr>
          <p:cNvSpPr txBox="1"/>
          <p:nvPr/>
        </p:nvSpPr>
        <p:spPr>
          <a:xfrm>
            <a:off x="4648202" y="2636912"/>
            <a:ext cx="3868175" cy="46166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Hipotézis a tünetek forrásáról</a:t>
            </a:r>
          </a:p>
        </p:txBody>
      </p:sp>
      <p:pic>
        <p:nvPicPr>
          <p:cNvPr id="3" name="Audio Recording 2020. dec. 7. 10:58:38" descr="Audio Recording 2020. dec. 7. 10:58:38">
            <a:hlinkClick r:id="" action="ppaction://media"/>
            <a:extLst>
              <a:ext uri="{FF2B5EF4-FFF2-40B4-BE49-F238E27FC236}">
                <a16:creationId xmlns:a16="http://schemas.microsoft.com/office/drawing/2014/main" id="{61F47DB4-DA91-0547-BAD0-F850B844E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08AB57A-1F1F-F747-9932-22B268FF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Anamnézis</a:t>
            </a:r>
            <a:endParaRPr lang="en-US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9A984B86-A688-5348-A0E8-20768F6D89D7}"/>
              </a:ext>
            </a:extLst>
          </p:cNvPr>
          <p:cNvSpPr txBox="1">
            <a:spLocks/>
          </p:cNvSpPr>
          <p:nvPr/>
        </p:nvSpPr>
        <p:spPr>
          <a:xfrm>
            <a:off x="344859" y="2937669"/>
            <a:ext cx="2971800" cy="33528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u-HU" sz="3200" dirty="0">
                <a:latin typeface="+mn-lt"/>
                <a:cs typeface="+mn-cs"/>
              </a:rPr>
              <a:t>Anamnézis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8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3200" dirty="0">
              <a:latin typeface="+mn-lt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81B04DB-9906-254F-8B93-B2E4400BCF6B}"/>
              </a:ext>
            </a:extLst>
          </p:cNvPr>
          <p:cNvSpPr txBox="1"/>
          <p:nvPr/>
        </p:nvSpPr>
        <p:spPr>
          <a:xfrm>
            <a:off x="2819772" y="2648744"/>
            <a:ext cx="31242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Red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flags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Yellow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flags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511041D-687D-D940-901D-52541E38F210}"/>
              </a:ext>
            </a:extLst>
          </p:cNvPr>
          <p:cNvSpPr txBox="1"/>
          <p:nvPr/>
        </p:nvSpPr>
        <p:spPr>
          <a:xfrm>
            <a:off x="5791572" y="1124744"/>
            <a:ext cx="31019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Tumor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Cauda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equina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Infekció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Spinalis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kompr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Hasi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aneurysma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</a:rPr>
              <a:t> Törés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A4E61E7-06B9-7648-BEB2-AA94E9482FA7}"/>
              </a:ext>
            </a:extLst>
          </p:cNvPr>
          <p:cNvSpPr txBox="1"/>
          <p:nvPr/>
        </p:nvSpPr>
        <p:spPr>
          <a:xfrm>
            <a:off x="5654352" y="3802906"/>
            <a:ext cx="32381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szichoszociális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  állapotfelmérés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Depresszió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Szorongás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dirty="0" err="1">
                <a:solidFill>
                  <a:schemeClr val="tx1">
                    <a:lumMod val="50000"/>
                  </a:schemeClr>
                </a:solidFill>
              </a:rPr>
              <a:t>Fájdalomkatasztrofizáció</a:t>
            </a:r>
            <a:endParaRPr lang="hu-HU" sz="20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DBBA67F5-7EDB-8742-B0EE-C7A46DF6B96E}"/>
              </a:ext>
            </a:extLst>
          </p:cNvPr>
          <p:cNvCxnSpPr/>
          <p:nvPr/>
        </p:nvCxnSpPr>
        <p:spPr>
          <a:xfrm>
            <a:off x="2324472" y="3248819"/>
            <a:ext cx="419100" cy="39052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59BF53B9-D6E8-8640-BBD0-5489EFE03367}"/>
              </a:ext>
            </a:extLst>
          </p:cNvPr>
          <p:cNvCxnSpPr/>
          <p:nvPr/>
        </p:nvCxnSpPr>
        <p:spPr>
          <a:xfrm flipV="1">
            <a:off x="2324472" y="2877344"/>
            <a:ext cx="419100" cy="381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1F7A7B8A-0794-9B48-ABFE-6868A40D292F}"/>
              </a:ext>
            </a:extLst>
          </p:cNvPr>
          <p:cNvCxnSpPr/>
          <p:nvPr/>
        </p:nvCxnSpPr>
        <p:spPr>
          <a:xfrm flipV="1">
            <a:off x="4572372" y="2115344"/>
            <a:ext cx="1066800" cy="762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4AB43A5F-1015-4642-98EE-8F7371A4011A}"/>
              </a:ext>
            </a:extLst>
          </p:cNvPr>
          <p:cNvCxnSpPr/>
          <p:nvPr/>
        </p:nvCxnSpPr>
        <p:spPr>
          <a:xfrm>
            <a:off x="4572372" y="3639344"/>
            <a:ext cx="1219200" cy="762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CE1ECE-BEB7-4F47-8898-9E03F507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Járásvizsgálat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B415EF-4837-EA41-AFCD-98D22612D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1008112"/>
          </a:xfrm>
        </p:spPr>
        <p:txBody>
          <a:bodyPr/>
          <a:lstStyle/>
          <a:p>
            <a:r>
              <a:rPr lang="en-US" dirty="0" err="1"/>
              <a:t>Komplex</a:t>
            </a:r>
            <a:r>
              <a:rPr lang="en-US" dirty="0"/>
              <a:t> </a:t>
            </a:r>
            <a:r>
              <a:rPr lang="en-US" dirty="0" err="1"/>
              <a:t>neuromuscularis</a:t>
            </a:r>
            <a:r>
              <a:rPr lang="en-US" dirty="0"/>
              <a:t> </a:t>
            </a:r>
            <a:r>
              <a:rPr lang="en-US" dirty="0" err="1"/>
              <a:t>funkció</a:t>
            </a:r>
            <a:endParaRPr lang="en-US" dirty="0"/>
          </a:p>
          <a:p>
            <a:r>
              <a:rPr lang="en-US" dirty="0" err="1"/>
              <a:t>Tipikus</a:t>
            </a:r>
            <a:r>
              <a:rPr lang="en-US" dirty="0"/>
              <a:t> </a:t>
            </a:r>
            <a:r>
              <a:rPr lang="en-US" dirty="0" err="1"/>
              <a:t>járásminták</a:t>
            </a:r>
            <a:r>
              <a:rPr lang="en-US" dirty="0"/>
              <a:t> </a:t>
            </a:r>
          </a:p>
        </p:txBody>
      </p:sp>
      <p:pic>
        <p:nvPicPr>
          <p:cNvPr id="4" name="Picture 4" descr="D:\Dokumentumok\Aron\Dropbox\_pendrive backup\GERINCKOZPONT\Presentations_publications\PRESENTATIONS\Eurospine2018_Starsbourg\trendelenburg test.jpeg">
            <a:extLst>
              <a:ext uri="{FF2B5EF4-FFF2-40B4-BE49-F238E27FC236}">
                <a16:creationId xmlns:a16="http://schemas.microsoft.com/office/drawing/2014/main" id="{3D3C9905-31C7-D244-B7FF-73393920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924" y="3097365"/>
            <a:ext cx="4370884" cy="3399576"/>
          </a:xfrm>
          <a:prstGeom prst="rect">
            <a:avLst/>
          </a:prstGeom>
          <a:noFill/>
        </p:spPr>
      </p:pic>
      <p:pic>
        <p:nvPicPr>
          <p:cNvPr id="5" name="Picture 2" descr="D:\Dokumentumok\Aron\Dropbox\_pendrive backup\GERINCKOZPONT\Presentations_publications\PRESENTATIONS\Eurospine2018_Starsbourg\GAIT.png">
            <a:extLst>
              <a:ext uri="{FF2B5EF4-FFF2-40B4-BE49-F238E27FC236}">
                <a16:creationId xmlns:a16="http://schemas.microsoft.com/office/drawing/2014/main" id="{734F3EA9-5741-DD44-B1C7-2FA6EBBB0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7333"/>
          <a:stretch>
            <a:fillRect/>
          </a:stretch>
        </p:blipFill>
        <p:spPr bwMode="auto">
          <a:xfrm>
            <a:off x="133349" y="2109788"/>
            <a:ext cx="2978151" cy="2822907"/>
          </a:xfrm>
          <a:prstGeom prst="rect">
            <a:avLst/>
          </a:prstGeom>
          <a:noFill/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4EAFDC32-0545-DE47-B7A6-BEBA0D841B19}"/>
              </a:ext>
            </a:extLst>
          </p:cNvPr>
          <p:cNvGrpSpPr/>
          <p:nvPr/>
        </p:nvGrpSpPr>
        <p:grpSpPr>
          <a:xfrm>
            <a:off x="7430007" y="1806733"/>
            <a:ext cx="1404202" cy="3715841"/>
            <a:chOff x="7221777" y="1797679"/>
            <a:chExt cx="1404202" cy="3715841"/>
          </a:xfrm>
        </p:grpSpPr>
        <p:pic>
          <p:nvPicPr>
            <p:cNvPr id="7" name="Picture 3" descr="D:\Dokumentumok\Aron\Dropbox\_pendrive backup\GERINCKOZPONT\Presentations_publications\PRESENTATIONS\Eurospine2018_Starsbourg\antalgic-gait.jpg">
              <a:extLst>
                <a:ext uri="{FF2B5EF4-FFF2-40B4-BE49-F238E27FC236}">
                  <a16:creationId xmlns:a16="http://schemas.microsoft.com/office/drawing/2014/main" id="{D5D57080-0627-5047-9895-8525DBD9B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3111" t="7060" r="55444" b="4094"/>
            <a:stretch>
              <a:fillRect/>
            </a:stretch>
          </p:blipFill>
          <p:spPr bwMode="auto">
            <a:xfrm>
              <a:off x="7221777" y="1797679"/>
              <a:ext cx="1382346" cy="3365500"/>
            </a:xfrm>
            <a:prstGeom prst="rect">
              <a:avLst/>
            </a:prstGeom>
            <a:noFill/>
          </p:spPr>
        </p:pic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EAB2B233-C905-5249-9E68-DA27FC5B7449}"/>
                </a:ext>
              </a:extLst>
            </p:cNvPr>
            <p:cNvSpPr txBox="1"/>
            <p:nvPr/>
          </p:nvSpPr>
          <p:spPr>
            <a:xfrm>
              <a:off x="7387627" y="5205743"/>
              <a:ext cx="1238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err="1"/>
                <a:t>Antalgiás</a:t>
              </a:r>
              <a:r>
                <a:rPr lang="hu-HU" sz="1400" dirty="0"/>
                <a:t> járás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1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DBE6D6-02DA-6B46-9529-F2AABFB4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Palpáció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DF3753-2084-5046-89FC-FFB93BE2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Gerinc: állva és hason fekve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Izom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spazmus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csomó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Paravertebralis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érzékenység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(ízület)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Középvonali érzékenység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(csigolya,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discus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, instabilitás)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Fájdalom finom, felületes nyomásra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– túlzott reakció,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allodynia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Alsó/ felső végtag- keringés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éma1">
  <a:themeElements>
    <a:clrScheme name="KF">
      <a:dk1>
        <a:srgbClr val="000000"/>
      </a:dk1>
      <a:lt1>
        <a:srgbClr val="FFFFFF"/>
      </a:lt1>
      <a:dk2>
        <a:srgbClr val="B7A7C9"/>
      </a:dk2>
      <a:lt2>
        <a:srgbClr val="FFFFFF"/>
      </a:lt2>
      <a:accent1>
        <a:srgbClr val="595959"/>
      </a:accent1>
      <a:accent2>
        <a:srgbClr val="C00000"/>
      </a:accent2>
      <a:accent3>
        <a:srgbClr val="FFC000"/>
      </a:accent3>
      <a:accent4>
        <a:srgbClr val="25890D"/>
      </a:accent4>
      <a:accent5>
        <a:srgbClr val="7F7FFF"/>
      </a:accent5>
      <a:accent6>
        <a:srgbClr val="905990"/>
      </a:accent6>
      <a:hlink>
        <a:srgbClr val="0000BF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_Csigolyaközti rés_KL" id="{8D8D521D-DA50-3042-8540-9ADA82FD5114}" vid="{1E1D37A6-55C7-7345-86CC-8B532F6E307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857</Words>
  <Application>Microsoft Office PowerPoint</Application>
  <PresentationFormat>Diavetítés a képernyőre (4:3 oldalarány)</PresentationFormat>
  <Paragraphs>242</Paragraphs>
  <Slides>22</Slides>
  <Notes>2</Notes>
  <HiddenSlides>0</HiddenSlides>
  <MMClips>5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Téma1</vt:lpstr>
      <vt:lpstr>Konzervatív kezelés és betegvizsgálat</vt:lpstr>
      <vt:lpstr>Konzervatív kezelés célja</vt:lpstr>
      <vt:lpstr>Konzervatív terápia</vt:lpstr>
      <vt:lpstr>Fizioterápia</vt:lpstr>
      <vt:lpstr>Betegvizsgálat célja</vt:lpstr>
      <vt:lpstr>Vizsgálat lépései</vt:lpstr>
      <vt:lpstr>Anamnézis</vt:lpstr>
      <vt:lpstr>Járásvizsgálat</vt:lpstr>
      <vt:lpstr>Palpáció</vt:lpstr>
      <vt:lpstr>Reflex vizsgálat</vt:lpstr>
      <vt:lpstr>Myelon / Cauda Equina Syndroma</vt:lpstr>
      <vt:lpstr>Motoros funkció vizsgálata</vt:lpstr>
      <vt:lpstr>Motoros funkció vizsgálata</vt:lpstr>
      <vt:lpstr>Szenzoros funckió vizsgálata</vt:lpstr>
      <vt:lpstr>Szenzoros funkció vizsgálat</vt:lpstr>
      <vt:lpstr>Felső végtag neurológiai vizsgálat</vt:lpstr>
      <vt:lpstr>Alsó végtag neurológiai vizsgálata</vt:lpstr>
      <vt:lpstr>Straight leg raise teszt</vt:lpstr>
      <vt:lpstr>Femoralis nyújtási teszt</vt:lpstr>
      <vt:lpstr>Ajánlott irodalom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Konzervatív kezelés és betegvizsgálat</dc:title>
  <dc:creator>Szita Júlia</dc:creator>
  <cp:lastModifiedBy>Szita Júlia</cp:lastModifiedBy>
  <cp:revision>8</cp:revision>
  <dcterms:created xsi:type="dcterms:W3CDTF">2020-12-22T10:24:59Z</dcterms:created>
  <dcterms:modified xsi:type="dcterms:W3CDTF">2020-12-22T11:09:48Z</dcterms:modified>
</cp:coreProperties>
</file>